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92" r:id="rId2"/>
    <p:sldId id="302" r:id="rId3"/>
    <p:sldId id="368" r:id="rId4"/>
    <p:sldId id="308" r:id="rId5"/>
    <p:sldId id="309" r:id="rId6"/>
    <p:sldId id="310" r:id="rId7"/>
    <p:sldId id="311" r:id="rId8"/>
    <p:sldId id="312" r:id="rId9"/>
    <p:sldId id="340" r:id="rId10"/>
    <p:sldId id="341" r:id="rId11"/>
    <p:sldId id="335" r:id="rId12"/>
    <p:sldId id="343" r:id="rId13"/>
    <p:sldId id="337" r:id="rId14"/>
    <p:sldId id="314" r:id="rId15"/>
    <p:sldId id="313" r:id="rId16"/>
    <p:sldId id="315" r:id="rId17"/>
    <p:sldId id="316" r:id="rId18"/>
    <p:sldId id="317" r:id="rId19"/>
    <p:sldId id="318" r:id="rId20"/>
    <p:sldId id="354" r:id="rId21"/>
    <p:sldId id="321" r:id="rId22"/>
    <p:sldId id="358" r:id="rId23"/>
    <p:sldId id="357" r:id="rId24"/>
    <p:sldId id="362" r:id="rId25"/>
    <p:sldId id="363" r:id="rId26"/>
    <p:sldId id="364" r:id="rId27"/>
    <p:sldId id="365" r:id="rId28"/>
    <p:sldId id="367" r:id="rId29"/>
    <p:sldId id="361" r:id="rId30"/>
    <p:sldId id="359" r:id="rId31"/>
    <p:sldId id="360" r:id="rId32"/>
    <p:sldId id="293" r:id="rId33"/>
  </p:sldIdLst>
  <p:sldSz cx="11522075" cy="6480175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BD945A10-4B94-419E-9813-670DE6F6F0CB}">
          <p14:sldIdLst>
            <p14:sldId id="292"/>
            <p14:sldId id="302"/>
            <p14:sldId id="368"/>
            <p14:sldId id="308"/>
            <p14:sldId id="309"/>
            <p14:sldId id="310"/>
            <p14:sldId id="311"/>
            <p14:sldId id="312"/>
            <p14:sldId id="340"/>
            <p14:sldId id="341"/>
            <p14:sldId id="335"/>
            <p14:sldId id="343"/>
            <p14:sldId id="337"/>
            <p14:sldId id="314"/>
            <p14:sldId id="313"/>
            <p14:sldId id="315"/>
            <p14:sldId id="316"/>
            <p14:sldId id="317"/>
            <p14:sldId id="318"/>
            <p14:sldId id="354"/>
            <p14:sldId id="321"/>
            <p14:sldId id="358"/>
            <p14:sldId id="357"/>
            <p14:sldId id="362"/>
            <p14:sldId id="363"/>
            <p14:sldId id="364"/>
            <p14:sldId id="365"/>
            <p14:sldId id="367"/>
            <p14:sldId id="361"/>
            <p14:sldId id="359"/>
            <p14:sldId id="360"/>
            <p14:sldId id="293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037">
          <p15:clr>
            <a:srgbClr val="A4A3A4"/>
          </p15:clr>
        </p15:guide>
        <p15:guide id="2" pos="362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265" autoAdjust="0"/>
    <p:restoredTop sz="90239" autoAdjust="0"/>
  </p:normalViewPr>
  <p:slideViewPr>
    <p:cSldViewPr>
      <p:cViewPr varScale="1">
        <p:scale>
          <a:sx n="67" d="100"/>
          <a:sy n="67" d="100"/>
        </p:scale>
        <p:origin x="-1032" y="-108"/>
      </p:cViewPr>
      <p:guideLst>
        <p:guide orient="horz" pos="2037"/>
        <p:guide pos="3625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页眉占位符 1"/>
          <p:cNvSpPr>
            <a:spLocks noGrp="1" noChangeArrowheads="1"/>
          </p:cNvSpPr>
          <p:nvPr>
            <p:ph type="hdr" sz="quarter" idx="4294967295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1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pPr>
              <a:defRPr/>
            </a:pPr>
            <a:fld id="{9F913287-89E0-46C3-8361-3AE9DEA36B58}" type="datetime1">
              <a:rPr lang="zh-CN" altLang="en-US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1434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381000" y="685800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</p:sp>
      <p:sp>
        <p:nvSpPr>
          <p:cNvPr id="14341" name="备注占位符 4"/>
          <p:cNvSpPr>
            <a:spLocks noGrp="1" noRot="1" noChangeAspect="1" noChangeArrowheads="1"/>
          </p:cNvSpPr>
          <p:nvPr/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 anchor="ctr"/>
          <a:lstStyle>
            <a:lvl1pPr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defTabSz="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defTabSz="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单击此处编辑母版文本样式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第二级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第三级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第四级</a:t>
            </a:r>
          </a:p>
          <a:p>
            <a:pPr>
              <a:spcBef>
                <a:spcPct val="30000"/>
              </a:spcBef>
              <a:buFontTx/>
              <a:buNone/>
            </a:pPr>
            <a:r>
              <a:rPr lang="zh-CN" altLang="zh-CN" sz="1200"/>
              <a:t>第五级</a:t>
            </a:r>
          </a:p>
        </p:txBody>
      </p:sp>
      <p:sp>
        <p:nvSpPr>
          <p:cNvPr id="2054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2055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/>
            </a:lvl1pPr>
          </a:lstStyle>
          <a:p>
            <a:fld id="{753DB507-F467-4953-A4AF-B4A415CBDB21}" type="slidenum">
              <a:rPr lang="zh-CN" altLang="en-US"/>
              <a:pPr/>
              <a:t>‹#›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946894037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defTabSz="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9188002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356298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14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7711294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>
            <a:normAutofit/>
          </a:bodyPr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3AF351-C4BD-BA41-A60D-A2F10C4AC1C5}" type="slidenum">
              <a:rPr lang="zh-CN" altLang="en-US" smtClean="0">
                <a:solidFill>
                  <a:prstClr val="black"/>
                </a:solidFill>
              </a:rPr>
              <a:pPr/>
              <a:t>18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6078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77777567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</a:t>
            </a:r>
            <a:r>
              <a:rPr lang="en-US" altLang="zh-CN" dirty="0" smtClean="0"/>
              <a:t>VPN</a:t>
            </a:r>
            <a:r>
              <a:rPr lang="zh-CN" altLang="en-US" dirty="0" smtClean="0"/>
              <a:t>，有无线功能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0487357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23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24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25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26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27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28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30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r>
              <a:rPr lang="zh-CN" altLang="en-US" dirty="0" smtClean="0"/>
              <a:t>注重上网行为管理，审计，其它的都是弱项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fld id="{9F913287-89E0-46C3-8361-3AE9DEA36B58}" type="datetime1">
              <a:rPr lang="zh-CN" altLang="en-US" smtClean="0"/>
              <a:pPr>
                <a:defRPr/>
              </a:pPr>
              <a:t>2016/4/26</a:t>
            </a:fld>
            <a:endParaRPr lang="zh-CN" altLang="en-US" sz="120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53DB507-F467-4953-A4AF-B4A415CBDB21}" type="slidenum">
              <a:rPr lang="zh-CN" altLang="en-US" smtClean="0"/>
              <a:pPr/>
              <a:t>31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5535852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864156" y="2013055"/>
            <a:ext cx="7273079" cy="1389038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dirty="0" smtClean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864629" y="3456106"/>
            <a:ext cx="5400449" cy="432035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8046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76104" y="1151913"/>
            <a:ext cx="10369868" cy="463674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  <a:lvl2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2pPr>
            <a:lvl3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3pPr>
            <a:lvl4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4pPr>
            <a:lvl5pPr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5pPr>
          </a:lstStyle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  <a:p>
            <a:pPr lvl="2"/>
            <a:r>
              <a:rPr lang="zh-CN" altLang="en-US" dirty="0" smtClean="0"/>
              <a:t>第三级</a:t>
            </a:r>
          </a:p>
          <a:p>
            <a:pPr lvl="3"/>
            <a:r>
              <a:rPr lang="zh-CN" altLang="en-US" dirty="0" smtClean="0"/>
              <a:t>第四级</a:t>
            </a:r>
          </a:p>
          <a:p>
            <a:pPr lvl="4"/>
            <a:r>
              <a:rPr lang="zh-CN" altLang="en-US" dirty="0" smtClean="0"/>
              <a:t>第五级</a:t>
            </a:r>
            <a:endParaRPr lang="zh-CN" altLang="en-US" dirty="0"/>
          </a:p>
        </p:txBody>
      </p:sp>
      <p:sp>
        <p:nvSpPr>
          <p:cNvPr id="5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6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2332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4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  <a:prstGeom prst="rect">
            <a:avLst/>
          </a:prstGeom>
        </p:spPr>
        <p:txBody>
          <a:bodyPr/>
          <a:lstStyle>
            <a:lvl1pPr algn="l">
              <a:defRPr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3539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脚占位符 3"/>
          <p:cNvSpPr>
            <a:spLocks noChangeArrowheads="1"/>
          </p:cNvSpPr>
          <p:nvPr userDrawn="1"/>
        </p:nvSpPr>
        <p:spPr bwMode="auto">
          <a:xfrm>
            <a:off x="828676" y="6061075"/>
            <a:ext cx="1764098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200" b="1" i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anose="02010600030101010101" pitchFamily="2" charset="-122"/>
              </a:rPr>
              <a:t>|  www.ruijie.com.cn</a:t>
            </a:r>
            <a:endParaRPr lang="zh-CN" altLang="en-US" sz="1200" b="1" i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宋体" panose="02010600030101010101" pitchFamily="2" charset="-122"/>
            </a:endParaRPr>
          </a:p>
        </p:txBody>
      </p:sp>
      <p:sp>
        <p:nvSpPr>
          <p:cNvPr id="3" name="灯片编号占位符 4"/>
          <p:cNvSpPr>
            <a:spLocks noChangeArrowheads="1"/>
          </p:cNvSpPr>
          <p:nvPr userDrawn="1"/>
        </p:nvSpPr>
        <p:spPr bwMode="auto">
          <a:xfrm>
            <a:off x="288581" y="6065838"/>
            <a:ext cx="659157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A52CF697-ABC5-4E1B-853C-078816878746}" type="slidenum">
              <a:rPr lang="zh-CN" altLang="en-US" sz="1400" b="1" i="1">
                <a:solidFill>
                  <a:schemeClr val="bg1"/>
                </a:solidFill>
                <a:ea typeface="Arial Unicode MS" panose="020B0604020202020204" pitchFamily="34" charset="-122"/>
                <a:cs typeface="Arial Unicode MS" panose="020B0604020202020204" pitchFamily="34" charset="-122"/>
                <a:sym typeface="Arial" panose="020B0604020202020204" pitchFamily="34" charset="0"/>
              </a:rPr>
              <a:pPr algn="r" eaLnBrk="1" hangingPunct="1"/>
              <a:t>‹#›</a:t>
            </a:fld>
            <a:endParaRPr lang="zh-CN" altLang="en-US" sz="1400" b="1" i="1" dirty="0">
              <a:solidFill>
                <a:schemeClr val="bg1"/>
              </a:solidFill>
              <a:ea typeface="Arial Unicode MS" panose="020B0604020202020204" pitchFamily="34" charset="-122"/>
              <a:cs typeface="Arial Unicode MS" panose="020B0604020202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492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尾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6"/>
          <p:cNvSpPr>
            <a:spLocks noChangeArrowheads="1"/>
          </p:cNvSpPr>
          <p:nvPr userDrawn="1"/>
        </p:nvSpPr>
        <p:spPr bwMode="auto">
          <a:xfrm>
            <a:off x="720725" y="1909763"/>
            <a:ext cx="584993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THANKS</a:t>
            </a:r>
            <a:endParaRPr lang="zh-CN" altLang="en-US" sz="40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TextBox 7"/>
          <p:cNvSpPr>
            <a:spLocks noChangeArrowheads="1"/>
          </p:cNvSpPr>
          <p:nvPr userDrawn="1"/>
        </p:nvSpPr>
        <p:spPr bwMode="auto">
          <a:xfrm>
            <a:off x="720725" y="2584450"/>
            <a:ext cx="9091613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星网锐捷网络有限公司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地址：北京海淀区复兴路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29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号中意鹏奥大厦东塔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A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座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11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层   邮编：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100036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Office Tel: 010-51715999     Fax: 010-51413399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www.ruijie.com.cn 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379267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  <p:sldLayoutId id="2147483661" r:id="rId5"/>
  </p:sldLayoutIdLst>
  <p:txStyles>
    <p:titleStyle>
      <a:lvl1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anose="020F0502020204030204" pitchFamily="34" charset="0"/>
        </a:defRPr>
      </a:lvl1pPr>
      <a:lvl2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2pPr>
      <a:lvl3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3pPr>
      <a:lvl4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4pPr>
      <a:lvl5pPr marL="914400" indent="-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anose="020F0502020204030204" pitchFamily="34" charset="0"/>
        </a:defRPr>
      </a:lvl5pPr>
      <a:lvl6pPr marL="13716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6pPr>
      <a:lvl7pPr marL="18288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7pPr>
      <a:lvl8pPr marL="22860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8pPr>
      <a:lvl9pPr marL="2743200" indent="-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  <a:sym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anose="020F0502020204030204" pitchFamily="34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2000">
          <a:solidFill>
            <a:schemeClr val="tx1"/>
          </a:solidFill>
          <a:latin typeface="+mn-lt"/>
          <a:ea typeface="+mn-ea"/>
          <a:sym typeface="Calibri" pitchFamily="34" charset="0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gif"/><Relationship Id="rId7" Type="http://schemas.openxmlformats.org/officeDocument/2006/relationships/image" Target="../media/image17.png"/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9" Type="http://schemas.openxmlformats.org/officeDocument/2006/relationships/image" Target="../media/image2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image" Target="../media/image36.jpeg"/><Relationship Id="rId3" Type="http://schemas.microsoft.com/office/2007/relationships/hdphoto" Target="../media/hdphoto8.wdp"/><Relationship Id="rId7" Type="http://schemas.openxmlformats.org/officeDocument/2006/relationships/image" Target="../media/image30.png"/><Relationship Id="rId12" Type="http://schemas.openxmlformats.org/officeDocument/2006/relationships/image" Target="../media/image35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11" Type="http://schemas.openxmlformats.org/officeDocument/2006/relationships/image" Target="../media/image34.png"/><Relationship Id="rId5" Type="http://schemas.openxmlformats.org/officeDocument/2006/relationships/image" Target="../media/image28.png"/><Relationship Id="rId10" Type="http://schemas.openxmlformats.org/officeDocument/2006/relationships/image" Target="../media/image33.png"/><Relationship Id="rId4" Type="http://schemas.openxmlformats.org/officeDocument/2006/relationships/image" Target="../media/image27.png"/><Relationship Id="rId9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microsoft.com/office/2007/relationships/hdphoto" Target="../media/hdphoto9.wdp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jpeg"/><Relationship Id="rId5" Type="http://schemas.openxmlformats.org/officeDocument/2006/relationships/image" Target="../media/image39.png"/><Relationship Id="rId10" Type="http://schemas.openxmlformats.org/officeDocument/2006/relationships/image" Target="../media/image44.png"/><Relationship Id="rId4" Type="http://schemas.openxmlformats.org/officeDocument/2006/relationships/image" Target="../media/image38.png"/><Relationship Id="rId9" Type="http://schemas.openxmlformats.org/officeDocument/2006/relationships/image" Target="../media/image4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7" Type="http://schemas.openxmlformats.org/officeDocument/2006/relationships/image" Target="../media/image50.jpe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png"/><Relationship Id="rId7" Type="http://schemas.openxmlformats.org/officeDocument/2006/relationships/image" Target="../media/image5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10" Type="http://schemas.microsoft.com/office/2007/relationships/hdphoto" Target="../media/hdphoto11.wdp"/><Relationship Id="rId4" Type="http://schemas.openxmlformats.org/officeDocument/2006/relationships/image" Target="../media/image52.png"/><Relationship Id="rId9" Type="http://schemas.openxmlformats.org/officeDocument/2006/relationships/image" Target="../media/image57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2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1.jpe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主形象ppt-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" y="0"/>
            <a:ext cx="11519678" cy="6480175"/>
          </a:xfrm>
          <a:prstGeom prst="rect">
            <a:avLst/>
          </a:prstGeom>
        </p:spPr>
      </p:pic>
      <p:sp>
        <p:nvSpPr>
          <p:cNvPr id="12" name="副标题 3"/>
          <p:cNvSpPr>
            <a:spLocks noGrp="1"/>
          </p:cNvSpPr>
          <p:nvPr>
            <p:ph type="ctrTitle"/>
          </p:nvPr>
        </p:nvSpPr>
        <p:spPr>
          <a:xfrm>
            <a:off x="1343557" y="2087959"/>
            <a:ext cx="8089888" cy="795089"/>
          </a:xfrm>
        </p:spPr>
        <p:txBody>
          <a:bodyPr/>
          <a:lstStyle/>
          <a:p>
            <a:pPr lvl="0"/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锐捷睿易第二</a:t>
            </a:r>
            <a:r>
              <a:rPr lang="zh-CN" altLang="en-US" sz="4000" b="1" dirty="0">
                <a:solidFill>
                  <a:srgbClr val="FFFF00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代</a:t>
            </a:r>
            <a:r>
              <a:rPr lang="en-US" altLang="zh-CN" sz="4000" b="1" dirty="0" smtClean="0">
                <a:solidFill>
                  <a:srgbClr val="FFFF00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NBR</a:t>
            </a:r>
            <a:r>
              <a:rPr lang="zh-CN" altLang="en-US" sz="4000" b="1" dirty="0" smtClean="0">
                <a:solidFill>
                  <a:srgbClr val="FFFF00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系列产品线</a:t>
            </a:r>
            <a:endParaRPr kumimoji="1" lang="zh-CN" altLang="en-US" sz="4000" b="1" dirty="0">
              <a:latin typeface="微软雅黑"/>
              <a:ea typeface="微软雅黑"/>
              <a:cs typeface="微软雅黑"/>
            </a:endParaRPr>
          </a:p>
        </p:txBody>
      </p:sp>
      <p:sp>
        <p:nvSpPr>
          <p:cNvPr id="6" name="Shape 33"/>
          <p:cNvSpPr/>
          <p:nvPr/>
        </p:nvSpPr>
        <p:spPr>
          <a:xfrm>
            <a:off x="8617482" y="3600127"/>
            <a:ext cx="2099131" cy="398666"/>
          </a:xfrm>
          <a:prstGeom prst="rect">
            <a:avLst/>
          </a:prstGeom>
          <a:ln w="3175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29765" tIns="29765" rIns="29765" bIns="29765" anchor="ctr">
            <a:spAutoFit/>
          </a:bodyPr>
          <a:lstStyle>
            <a:lvl1pPr>
              <a:defRPr sz="2200">
                <a:solidFill>
                  <a:srgbClr val="FFFFFF"/>
                </a:solidFill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pPr lvl="0">
              <a:defRPr sz="1800">
                <a:solidFill>
                  <a:srgbClr val="000000"/>
                </a:solidFill>
                <a:effectLst/>
              </a:defRPr>
            </a:pPr>
            <a:r>
              <a:rPr sz="2200" dirty="0">
                <a:solidFill>
                  <a:srgbClr val="FFFFFF"/>
                </a:solidFill>
                <a:effectLst>
                  <a:outerShdw blurRad="50800" dist="25400" dir="5400000" rotWithShape="0">
                    <a:srgbClr val="000000"/>
                  </a:outerShdw>
                </a:effectLst>
                <a:latin typeface="微软雅黑"/>
                <a:ea typeface="微软雅黑"/>
                <a:cs typeface="微软雅黑"/>
              </a:rPr>
              <a:t>锐捷SMB事业部</a:t>
            </a:r>
          </a:p>
        </p:txBody>
      </p:sp>
    </p:spTree>
    <p:extLst>
      <p:ext uri="{BB962C8B-B14F-4D97-AF65-F5344CB8AC3E}">
        <p14:creationId xmlns:p14="http://schemas.microsoft.com/office/powerpoint/2010/main" val="210954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8112" y="1511895"/>
            <a:ext cx="9433405" cy="331236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简单介绍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特性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应用场景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产品对比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成功案例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0756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概述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48112" y="1511895"/>
            <a:ext cx="9649429" cy="3744416"/>
          </a:xfrm>
        </p:spPr>
        <p:txBody>
          <a:bodyPr/>
          <a:lstStyle/>
          <a:p>
            <a:pPr marL="0" indent="0">
              <a:buNone/>
            </a:pPr>
            <a:r>
              <a:rPr lang="zh-CN" altLang="zh-CN" sz="2800" dirty="0"/>
              <a:t>RG-NBR系列网络优化网关（以下简称NBR）是为中小规模网络量身设计的新一代网关产品。该系列</a:t>
            </a:r>
            <a:r>
              <a:rPr lang="zh-CN" altLang="zh-CN" sz="2800" dirty="0">
                <a:solidFill>
                  <a:srgbClr val="FF0000"/>
                </a:solidFill>
              </a:rPr>
              <a:t>采用MIPS多核硬件平台</a:t>
            </a:r>
            <a:r>
              <a:rPr lang="zh-CN" altLang="zh-CN" sz="2800" dirty="0"/>
              <a:t>，数据传输性能相比传统路由器提高</a:t>
            </a:r>
            <a:r>
              <a:rPr lang="zh-CN" altLang="zh-CN" sz="2800" dirty="0">
                <a:solidFill>
                  <a:srgbClr val="FF0000"/>
                </a:solidFill>
              </a:rPr>
              <a:t>数倍</a:t>
            </a:r>
            <a:r>
              <a:rPr lang="zh-CN" altLang="zh-CN" sz="2800" dirty="0"/>
              <a:t>。同时拥有</a:t>
            </a:r>
            <a:r>
              <a:rPr lang="zh-CN" altLang="zh-CN" sz="2800" dirty="0">
                <a:solidFill>
                  <a:srgbClr val="FF0000"/>
                </a:solidFill>
              </a:rPr>
              <a:t>精准流控、智能选路、联动抗攻击</a:t>
            </a:r>
            <a:r>
              <a:rPr lang="zh-CN" altLang="zh-CN" sz="2800" dirty="0"/>
              <a:t>等丰富功能，在满足互联网高速访问的基础上，也保证了网络的安全稳定。无论是</a:t>
            </a:r>
            <a:r>
              <a:rPr lang="zh-CN" altLang="zh-CN" sz="2800" dirty="0">
                <a:solidFill>
                  <a:srgbClr val="FF0000"/>
                </a:solidFill>
              </a:rPr>
              <a:t>企业、网吧、</a:t>
            </a:r>
            <a:r>
              <a:rPr lang="zh-CN" altLang="zh-CN" sz="2800" dirty="0"/>
              <a:t>还是</a:t>
            </a:r>
            <a:r>
              <a:rPr lang="zh-CN" altLang="zh-CN" sz="2800" dirty="0">
                <a:solidFill>
                  <a:srgbClr val="FF0000"/>
                </a:solidFill>
              </a:rPr>
              <a:t>酒店</a:t>
            </a:r>
            <a:r>
              <a:rPr lang="zh-CN" altLang="zh-CN" sz="2800" dirty="0"/>
              <a:t>，它都将是您网络出口设备的最佳选择</a:t>
            </a:r>
            <a:r>
              <a:rPr lang="zh-CN" altLang="zh-CN" sz="2800" dirty="0" smtClean="0"/>
              <a:t>。NBR</a:t>
            </a:r>
            <a:r>
              <a:rPr lang="zh-CN" altLang="zh-CN" sz="2800" dirty="0"/>
              <a:t>工作在网关模式，网关模式是把设备当作网络出口，支持NAT和路由选路下报文转发的部署方式。</a:t>
            </a:r>
          </a:p>
        </p:txBody>
      </p:sp>
    </p:spTree>
    <p:extLst>
      <p:ext uri="{BB962C8B-B14F-4D97-AF65-F5344CB8AC3E}">
        <p14:creationId xmlns:p14="http://schemas.microsoft.com/office/powerpoint/2010/main" val="329540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706585" y="71735"/>
            <a:ext cx="8229600" cy="461963"/>
          </a:xfrm>
        </p:spPr>
        <p:txBody>
          <a:bodyPr/>
          <a:lstStyle/>
          <a:p>
            <a:pPr lvl="0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系列产品简介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简图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2" name="组合 171"/>
          <p:cNvGrpSpPr/>
          <p:nvPr/>
        </p:nvGrpSpPr>
        <p:grpSpPr>
          <a:xfrm>
            <a:off x="684262" y="1129602"/>
            <a:ext cx="4104875" cy="1318397"/>
            <a:chOff x="4743" y="2143129"/>
            <a:chExt cx="3923928" cy="1019707"/>
          </a:xfrm>
        </p:grpSpPr>
        <p:pic>
          <p:nvPicPr>
            <p:cNvPr id="173" name="图片 172"/>
            <p:cNvPicPr>
              <a:picLocks noChangeAspect="1"/>
            </p:cNvPicPr>
            <p:nvPr/>
          </p:nvPicPr>
          <p:blipFill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0" r="99757">
                          <a14:foregroundMark x1="8981" y1="83824" x2="8981" y2="83824"/>
                          <a14:foregroundMark x1="20631" y1="83824" x2="39563" y2="83824"/>
                          <a14:foregroundMark x1="76942" y1="72059" x2="77427" y2="89706"/>
                        </a14:backgroundRemoval>
                      </a14:imgEffect>
                      <a14:imgEffect>
                        <a14:saturation sat="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43" y="2143129"/>
              <a:ext cx="3923928" cy="650375"/>
            </a:xfrm>
            <a:prstGeom prst="rect">
              <a:avLst/>
            </a:prstGeom>
          </p:spPr>
        </p:pic>
        <p:sp>
          <p:nvSpPr>
            <p:cNvPr id="174" name="文本框 11"/>
            <p:cNvSpPr txBox="1"/>
            <p:nvPr/>
          </p:nvSpPr>
          <p:spPr>
            <a:xfrm>
              <a:off x="1043608" y="2793504"/>
              <a:ext cx="18854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RG-NBR1300G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5" name="组合 174"/>
          <p:cNvGrpSpPr/>
          <p:nvPr/>
        </p:nvGrpSpPr>
        <p:grpSpPr>
          <a:xfrm>
            <a:off x="676006" y="2619886"/>
            <a:ext cx="4113132" cy="1412289"/>
            <a:chOff x="5074" y="3274188"/>
            <a:chExt cx="4113132" cy="1092327"/>
          </a:xfrm>
        </p:grpSpPr>
        <p:pic>
          <p:nvPicPr>
            <p:cNvPr id="176" name="图片 175"/>
            <p:cNvPicPr>
              <a:picLocks noChangeAspect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9211" b="100000" l="0" r="99769">
                          <a14:foregroundMark x1="8776" y1="82895" x2="53349" y2="77632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74" y="3274188"/>
              <a:ext cx="4113132" cy="722995"/>
            </a:xfrm>
            <a:prstGeom prst="rect">
              <a:avLst/>
            </a:prstGeom>
          </p:spPr>
        </p:pic>
        <p:sp>
          <p:nvSpPr>
            <p:cNvPr id="177" name="文本框 12"/>
            <p:cNvSpPr txBox="1"/>
            <p:nvPr/>
          </p:nvSpPr>
          <p:spPr>
            <a:xfrm>
              <a:off x="1077399" y="3997183"/>
              <a:ext cx="18854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RG-NBR1500G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8" name="组合 177"/>
          <p:cNvGrpSpPr/>
          <p:nvPr/>
        </p:nvGrpSpPr>
        <p:grpSpPr>
          <a:xfrm>
            <a:off x="648469" y="4248120"/>
            <a:ext cx="4113132" cy="1440239"/>
            <a:chOff x="20390" y="4358680"/>
            <a:chExt cx="4113132" cy="1113945"/>
          </a:xfrm>
        </p:grpSpPr>
        <p:pic>
          <p:nvPicPr>
            <p:cNvPr id="179" name="图片 178"/>
            <p:cNvPicPr>
              <a:picLocks noChangeAspect="1"/>
            </p:cNvPicPr>
            <p:nvPr/>
          </p:nvPicPr>
          <p:blipFill>
            <a:blip r:embed="rId7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7895" b="100000" l="0" r="100000">
                          <a14:foregroundMark x1="8314" y1="84211" x2="50115" y2="80263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390" y="4358680"/>
              <a:ext cx="4113132" cy="722995"/>
            </a:xfrm>
            <a:prstGeom prst="rect">
              <a:avLst/>
            </a:prstGeom>
          </p:spPr>
        </p:pic>
        <p:sp>
          <p:nvSpPr>
            <p:cNvPr id="180" name="文本框 13"/>
            <p:cNvSpPr txBox="1"/>
            <p:nvPr/>
          </p:nvSpPr>
          <p:spPr>
            <a:xfrm>
              <a:off x="1043608" y="5103293"/>
              <a:ext cx="1885453" cy="36933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en-US" altLang="zh-CN" b="1" kern="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RG-NBR2000G</a:t>
              </a:r>
              <a:endPara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85" name="圆角矩形 184"/>
          <p:cNvSpPr/>
          <p:nvPr/>
        </p:nvSpPr>
        <p:spPr>
          <a:xfrm>
            <a:off x="4968949" y="1163595"/>
            <a:ext cx="5565897" cy="70834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个千兆电口，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3LAN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口，可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LAN/WAN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互转。适用于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40M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以下带宽，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150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人以内的网络。</a:t>
            </a:r>
          </a:p>
        </p:txBody>
      </p:sp>
      <p:sp>
        <p:nvSpPr>
          <p:cNvPr id="186" name="圆角矩形 185"/>
          <p:cNvSpPr/>
          <p:nvPr/>
        </p:nvSpPr>
        <p:spPr>
          <a:xfrm>
            <a:off x="4983748" y="2592015"/>
            <a:ext cx="5607561" cy="98497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个千兆电口，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个千兆光</a:t>
            </a:r>
            <a:r>
              <a:rPr lang="zh-CN" altLang="en-US" b="1" kern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口（光电复用），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5LAN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口可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LAN/WAN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互转。适用于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100M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以下带宽，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250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人以内的网络。</a:t>
            </a:r>
          </a:p>
        </p:txBody>
      </p:sp>
      <p:sp>
        <p:nvSpPr>
          <p:cNvPr id="187" name="圆角矩形 186"/>
          <p:cNvSpPr/>
          <p:nvPr/>
        </p:nvSpPr>
        <p:spPr>
          <a:xfrm>
            <a:off x="4968949" y="4280813"/>
            <a:ext cx="5622183" cy="104750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个千兆电口，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个千兆光</a:t>
            </a:r>
            <a:r>
              <a:rPr lang="zh-CN" altLang="en-US" b="1" kern="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口（光电复用），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5LAN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口，可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LAN/WAN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互转。适用于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400M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以下带宽，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500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人以内的网络。</a:t>
            </a:r>
          </a:p>
        </p:txBody>
      </p:sp>
    </p:spTree>
    <p:extLst>
      <p:ext uri="{BB962C8B-B14F-4D97-AF65-F5344CB8AC3E}">
        <p14:creationId xmlns:p14="http://schemas.microsoft.com/office/powerpoint/2010/main" val="105945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5" grpId="0" animBg="1"/>
      <p:bldP spid="186" grpId="0" animBg="1"/>
      <p:bldP spid="18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系列产品简介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--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外表详解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478" b="99254" l="0" r="99676">
                        <a14:foregroundMark x1="32073" y1="86567" x2="32073" y2="96269"/>
                        <a14:foregroundMark x1="32613" y1="87313" x2="32289" y2="99254"/>
                        <a14:foregroundMark x1="36501" y1="91045" x2="36501" y2="9104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77" y="503783"/>
            <a:ext cx="1025671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7" name="表格 6"/>
          <p:cNvGraphicFramePr>
            <a:graphicFrameLocks noGrp="1" noChangeAspect="1"/>
          </p:cNvGraphicFramePr>
          <p:nvPr>
            <p:extLst>
              <p:ext uri="{D42A27DB-BD31-4B8C-83A1-F6EECF244321}">
                <p14:modId xmlns:p14="http://schemas.microsoft.com/office/powerpoint/2010/main" val="4257608347"/>
              </p:ext>
            </p:extLst>
          </p:nvPr>
        </p:nvGraphicFramePr>
        <p:xfrm>
          <a:off x="706585" y="1799927"/>
          <a:ext cx="10256714" cy="4245665"/>
        </p:xfrm>
        <a:graphic>
          <a:graphicData uri="http://schemas.openxmlformats.org/drawingml/2006/table">
            <a:tbl>
              <a:tblPr firstRow="1" firstCol="1" bandRow="1"/>
              <a:tblGrid>
                <a:gridCol w="1008112"/>
                <a:gridCol w="1653159"/>
                <a:gridCol w="4823982"/>
                <a:gridCol w="2771461"/>
              </a:tblGrid>
              <a:tr h="360040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标号</a:t>
                      </a: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指示灯</a:t>
                      </a: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亮</a:t>
                      </a: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不亮</a:t>
                      </a:r>
                      <a:r>
                        <a:rPr lang="en-US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/</a:t>
                      </a:r>
                      <a:r>
                        <a:rPr lang="zh-CN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闪烁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237658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Alarm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设备受到攻击时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正常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89912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2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PWR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绿色常亮表示电源正常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表示电源关闭或故障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9393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3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SYS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绿色常亮表示系统正常；</a:t>
                      </a:r>
                      <a:r>
                        <a:rPr lang="zh-CN" sz="1400" kern="100" dirty="0">
                          <a:effectLst/>
                          <a:latin typeface="Calibri"/>
                          <a:cs typeface="Times New Roman"/>
                        </a:rPr>
                        <a:t> </a:t>
                      </a: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闪烁表示系统正在初始化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612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6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Speed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Speed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指示灯：亮表示千兆端口</a:t>
                      </a:r>
                      <a:endParaRPr lang="zh-CN" sz="1400" kern="10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灭表示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10/100M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连接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/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无连接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16416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7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Link/ACT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指示灯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亮表示连接正常；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Arial"/>
                          <a:cs typeface="宋体"/>
                        </a:rPr>
                        <a:t> 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闪烁表示数据收发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149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12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空闲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一般常亮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 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149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13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正常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利用率大于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5%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，小于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75%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时（空闲灯也亮）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（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利用率小于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5%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时）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76130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14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繁忙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利用率大于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75%,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小于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90%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时（正常灯，空闲灯也亮）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利用率小于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75%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1149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15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饱和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利用率大于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90%</a:t>
                      </a:r>
                      <a:r>
                        <a:rPr lang="zh-CN" sz="1400" kern="1200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时（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空闲灯，正常灯，繁忙灯也亮）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CPU</a:t>
                      </a:r>
                      <a:r>
                        <a:rPr lang="zh-CN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Times New Roman"/>
                        </a:rPr>
                        <a:t>利用率大于</a:t>
                      </a:r>
                      <a:r>
                        <a:rPr lang="en-US" sz="1400" kern="1200" dirty="0">
                          <a:solidFill>
                            <a:schemeClr val="tx1"/>
                          </a:solidFill>
                          <a:effectLst/>
                          <a:latin typeface="Arial"/>
                          <a:cs typeface="宋体"/>
                        </a:rPr>
                        <a:t>90%</a:t>
                      </a:r>
                      <a:endParaRPr lang="zh-CN" sz="1400" kern="100" dirty="0">
                        <a:solidFill>
                          <a:schemeClr val="tx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246504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zh-CN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cs typeface="Times New Roman"/>
                        </a:rPr>
                        <a:t>标号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cs typeface="Times New Roman"/>
                        </a:rPr>
                        <a:t>端口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b="1" kern="1200" dirty="0">
                          <a:solidFill>
                            <a:srgbClr val="FF0000"/>
                          </a:solidFill>
                          <a:effectLst/>
                          <a:latin typeface="Arial"/>
                          <a:cs typeface="Times New Roman"/>
                        </a:rPr>
                        <a:t>端口作用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1149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4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  console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控制台口，波特率为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9600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2348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5</a:t>
                      </a:r>
                      <a:endParaRPr lang="zh-CN" sz="1400" kern="10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Reset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按钮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按下时间小于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3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秒，出口网关产品复位；按下时间大于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3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秒，出口网关产品恢复出厂设置并复位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11491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8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LAN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内网口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265093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9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WAN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外网口（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LAN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口和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WAN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口可相互转换，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LAN0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口除外）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354712">
                <a:tc>
                  <a:txBody>
                    <a:bodyPr/>
                    <a:lstStyle/>
                    <a:p>
                      <a:pPr indent="228600" algn="ctr" eaLnBrk="0" fontAlgn="base" hangingPunct="0"/>
                      <a:r>
                        <a:rPr lang="en-US" sz="14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10</a:t>
                      </a:r>
                      <a:r>
                        <a:rPr lang="zh-CN" altLang="en-US" sz="14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，</a:t>
                      </a:r>
                      <a:r>
                        <a:rPr lang="en-US" sz="1400" kern="1200" dirty="0" smtClean="0">
                          <a:solidFill>
                            <a:schemeClr val="bg1"/>
                          </a:solidFill>
                          <a:effectLst/>
                          <a:latin typeface="Arial"/>
                          <a:cs typeface="宋体"/>
                        </a:rPr>
                        <a:t>11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WAN1F/WAN0F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gridSpan="2">
                  <a:txBody>
                    <a:bodyPr/>
                    <a:lstStyle/>
                    <a:p>
                      <a:pPr indent="127000" algn="ctr" eaLnBrk="0" fontAlgn="base" hangingPunct="0"/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光口（和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WAN1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口、</a:t>
                      </a:r>
                      <a:r>
                        <a:rPr lang="en-US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宋体"/>
                        </a:rPr>
                        <a:t>WAN0</a:t>
                      </a:r>
                      <a:r>
                        <a:rPr lang="zh-CN" sz="1400" kern="1200" dirty="0">
                          <a:solidFill>
                            <a:srgbClr val="000000"/>
                          </a:solidFill>
                          <a:effectLst/>
                          <a:latin typeface="Arial"/>
                          <a:cs typeface="Times New Roman"/>
                        </a:rPr>
                        <a:t>口光电复用）</a:t>
                      </a:r>
                      <a:endParaRPr lang="zh-CN" sz="1400" kern="100" dirty="0">
                        <a:effectLst/>
                        <a:latin typeface="Calibri"/>
                        <a:cs typeface="Times New Roman"/>
                      </a:endParaRPr>
                    </a:p>
                  </a:txBody>
                  <a:tcPr marL="57963" marR="57963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5901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lvl="0" eaLnBrk="1" hangingPunct="1"/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系列产品简介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参数详解</a:t>
            </a:r>
          </a:p>
        </p:txBody>
      </p:sp>
      <p:graphicFrame>
        <p:nvGraphicFramePr>
          <p:cNvPr id="10" name="表格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7545095"/>
              </p:ext>
            </p:extLst>
          </p:nvPr>
        </p:nvGraphicFramePr>
        <p:xfrm>
          <a:off x="792485" y="791815"/>
          <a:ext cx="9937103" cy="475252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64602"/>
                <a:gridCol w="2613002"/>
                <a:gridCol w="2667438"/>
                <a:gridCol w="2392061"/>
              </a:tblGrid>
              <a:tr h="518456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</a:rPr>
                        <a:t>产品型号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</a:rPr>
                        <a:t>RG-NBR1300G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</a:rPr>
                        <a:t>RG-NBR1500G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</a:rPr>
                        <a:t>RG-NBR2000G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C000"/>
                    </a:solidFill>
                  </a:tcPr>
                </a:tc>
              </a:tr>
              <a:tr h="864098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适应网络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&lt;40M</a:t>
                      </a:r>
                      <a:r>
                        <a:rPr lang="zh-CN" sz="1400" kern="100" dirty="0">
                          <a:effectLst/>
                        </a:rPr>
                        <a:t>，</a:t>
                      </a:r>
                      <a:r>
                        <a:rPr lang="en-US" sz="1400" kern="100" dirty="0">
                          <a:effectLst/>
                        </a:rPr>
                        <a:t>&lt;150</a:t>
                      </a:r>
                      <a:r>
                        <a:rPr lang="zh-CN" sz="1400" kern="100" dirty="0" smtClean="0">
                          <a:effectLst/>
                        </a:rPr>
                        <a:t>人</a:t>
                      </a:r>
                      <a:endParaRPr lang="en-US" altLang="zh-CN" sz="1400" kern="100" dirty="0" smtClean="0">
                        <a:effectLst/>
                      </a:endParaRP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 smtClean="0">
                          <a:effectLst/>
                        </a:rPr>
                        <a:t>以内</a:t>
                      </a:r>
                      <a:r>
                        <a:rPr lang="zh-CN" sz="1400" kern="100" dirty="0">
                          <a:effectLst/>
                        </a:rPr>
                        <a:t>的网络。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&lt;100M</a:t>
                      </a:r>
                      <a:r>
                        <a:rPr lang="zh-CN" sz="1400" kern="100" dirty="0">
                          <a:effectLst/>
                        </a:rPr>
                        <a:t>，</a:t>
                      </a:r>
                      <a:r>
                        <a:rPr lang="en-US" sz="1400" kern="100" dirty="0">
                          <a:effectLst/>
                        </a:rPr>
                        <a:t>&lt;250</a:t>
                      </a:r>
                      <a:r>
                        <a:rPr lang="zh-CN" sz="1400" kern="100" dirty="0" smtClean="0">
                          <a:effectLst/>
                        </a:rPr>
                        <a:t>人</a:t>
                      </a:r>
                      <a:endParaRPr lang="en-US" altLang="zh-CN" sz="1400" kern="100" dirty="0" smtClean="0">
                        <a:effectLst/>
                      </a:endParaRP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 smtClean="0">
                          <a:effectLst/>
                        </a:rPr>
                        <a:t>以内</a:t>
                      </a:r>
                      <a:r>
                        <a:rPr lang="zh-CN" sz="1400" kern="100" dirty="0">
                          <a:effectLst/>
                        </a:rPr>
                        <a:t>的网络。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&lt;400M</a:t>
                      </a:r>
                      <a:r>
                        <a:rPr lang="zh-CN" sz="1400" kern="100" dirty="0">
                          <a:effectLst/>
                        </a:rPr>
                        <a:t>，</a:t>
                      </a:r>
                      <a:r>
                        <a:rPr lang="en-US" sz="1400" kern="100" dirty="0">
                          <a:effectLst/>
                        </a:rPr>
                        <a:t>&lt;500</a:t>
                      </a:r>
                      <a:r>
                        <a:rPr lang="zh-CN" sz="1400" kern="100" dirty="0">
                          <a:effectLst/>
                        </a:rPr>
                        <a:t>人以内的网络。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</a:tr>
              <a:tr h="4320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内存容量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1270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512M</a:t>
                      </a:r>
                      <a:endParaRPr lang="zh-CN" altLang="zh-CN" sz="1400" kern="100" dirty="0" smtClean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1G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1G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</a:tr>
              <a:tr h="44713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吞吐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70M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220M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310M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</a:tr>
              <a:tr h="50337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包转发率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130Kpps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400Kpps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500Kpps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</a:tr>
              <a:tr h="646061"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最大并发</a:t>
                      </a: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NAT</a:t>
                      </a:r>
                      <a:r>
                        <a:rPr lang="zh-CN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连接</a:t>
                      </a: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  <a:r>
                        <a:rPr lang="zh-CN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万</a:t>
                      </a: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</a:t>
                      </a:r>
                      <a:r>
                        <a:rPr lang="zh-CN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万</a:t>
                      </a: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127000" algn="ctr" defTabSz="914400" rtl="0" eaLnBrk="1" latinLnBrk="0" hangingPunct="1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40</a:t>
                      </a:r>
                      <a:r>
                        <a:rPr lang="zh-CN" sz="1400" kern="1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万</a:t>
                      </a: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</a:tr>
              <a:tr h="477262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每秒新建</a:t>
                      </a:r>
                      <a:r>
                        <a:rPr lang="en-US" sz="1400" kern="100" dirty="0">
                          <a:effectLst/>
                        </a:rPr>
                        <a:t>NAT</a:t>
                      </a:r>
                      <a:r>
                        <a:rPr lang="zh-CN" sz="1400" kern="100" dirty="0">
                          <a:effectLst/>
                        </a:rPr>
                        <a:t>连接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4000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8000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10000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</a:tr>
              <a:tr h="481340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</a:rPr>
                        <a:t>支持</a:t>
                      </a:r>
                      <a:r>
                        <a:rPr lang="en-US" sz="1400" kern="100" dirty="0">
                          <a:effectLst/>
                        </a:rPr>
                        <a:t>VPN</a:t>
                      </a:r>
                      <a:r>
                        <a:rPr lang="zh-CN" sz="1400" kern="100" dirty="0">
                          <a:effectLst/>
                        </a:rPr>
                        <a:t>隧道数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50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100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FFFF00"/>
                    </a:solidFill>
                  </a:tcPr>
                </a:tc>
              </a:tr>
              <a:tr h="38275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VPN</a:t>
                      </a:r>
                      <a:r>
                        <a:rPr lang="zh-CN" sz="1400" kern="100" dirty="0">
                          <a:effectLst/>
                        </a:rPr>
                        <a:t>吞吐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40Mbps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100Mbps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</a:rPr>
                        <a:t>100Mbps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51605" marR="51605" marT="0" marB="0" anchor="ctr">
                    <a:solidFill>
                      <a:srgbClr val="92D05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356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</p:spPr>
        <p:txBody>
          <a:bodyPr/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内容占位符 2"/>
          <p:cNvSpPr>
            <a:spLocks noGrp="1"/>
          </p:cNvSpPr>
          <p:nvPr>
            <p:ph idx="1"/>
          </p:nvPr>
        </p:nvSpPr>
        <p:spPr>
          <a:xfrm>
            <a:off x="648112" y="1511895"/>
            <a:ext cx="9433405" cy="331236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简单介绍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8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特性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第二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代</a:t>
            </a:r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</a:t>
            </a: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网关</a:t>
            </a:r>
            <a:r>
              <a:rPr lang="zh-CN" altLang="en-US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应用场景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产品对比</a:t>
            </a:r>
            <a:endParaRPr lang="en-US" altLang="zh-CN" sz="2400" b="1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成功案例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318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lvl="0" eaLnBrk="1" hangingPunct="1"/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应用精准识别，流量带宽随心管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控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403" y="1943943"/>
            <a:ext cx="299240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能精准的识别出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P2P下载、网络视频、聊天软件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等上千种应用特征,将识别率从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业界平均水平80%提升至95%以上</a:t>
            </a:r>
            <a:r>
              <a:rPr lang="zh-CN" altLang="zh-CN" b="1" kern="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使用RG-NBR系列网关，您可以对不同应用的流量进行灵活管控，让带宽空闲时随意使用，带宽紧张时按需分配，一切按照您的需求来对网络进行优化，保障您的关键业务顺畅开展。</a:t>
            </a:r>
          </a:p>
        </p:txBody>
      </p:sp>
      <p:sp>
        <p:nvSpPr>
          <p:cNvPr id="10" name="矩形 9"/>
          <p:cNvSpPr/>
          <p:nvPr/>
        </p:nvSpPr>
        <p:spPr>
          <a:xfrm>
            <a:off x="680403" y="1064618"/>
            <a:ext cx="3640474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RG-NBR系列网关采用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自主研发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的专利技术进行应用识别</a:t>
            </a:r>
            <a:endParaRPr lang="zh-CN" altLang="en-US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3045" y="802053"/>
            <a:ext cx="4880829" cy="4814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101" l="0" r="9975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4300" y="1943943"/>
            <a:ext cx="2558785" cy="353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6591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规范上网行为，提高员工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工作效率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78629" y="1727919"/>
            <a:ext cx="43343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可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以通过RG-NBR系列网关对内网用户的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上网行为进行规范和管理。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禁止使用不符合规定的网络应用，屏蔽各种与工作无关、含病毒木马、黄赌毒等网站，您甚至可以对内网用户登陆的QQ账号，做精细的权限设置，从而提高工作效率，保障网络安全。</a:t>
            </a:r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053" y="1151855"/>
            <a:ext cx="4213373" cy="4097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4800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lvl="0" eaLnBrk="1" hangingPunct="1"/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可视化VPN，业务保障无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死角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847194" y="1871935"/>
            <a:ext cx="3113643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RG-NBR系列网关将VPN的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配置简化到了极致</a:t>
            </a:r>
            <a:r>
              <a: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只需几步鼠标勾选操作即可完成。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此外，您还可以对VPN的连接状况可视化查看，并对VPN隧道内的业务流量进行流控，彻底解决基于VPN的视频会议无法开展的诸多IT难题，为基于VPN的关键业务提供保障。</a:t>
            </a: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889" b="90000" l="0" r="9675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6352" y="1340767"/>
            <a:ext cx="5033157" cy="4059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7330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智能选路，为数据传输指引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导航</a:t>
            </a:r>
            <a:endParaRPr lang="zh-CN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560" b="97735" l="3721" r="8883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5825" y="1080419"/>
            <a:ext cx="4961756" cy="4319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矩形 7"/>
          <p:cNvSpPr/>
          <p:nvPr/>
        </p:nvSpPr>
        <p:spPr>
          <a:xfrm>
            <a:off x="734653" y="1222697"/>
            <a:ext cx="4306304" cy="33855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当您的网络有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多条出口线路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时，选路规划不合理就会造成上网慢或带宽资源的浪费。现在，RG-NBR系列为您提供了一套完善的智能选路体系来解决这一难题。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当转发数据时</a:t>
            </a:r>
            <a:r>
              <a:rPr lang="zh-CN" altLang="zh-CN" sz="2000" dirty="0">
                <a:latin typeface="华文新魏" panose="02010800040101010101" pitchFamily="2" charset="-122"/>
                <a:ea typeface="华文新魏" panose="02010800040101010101" pitchFamily="2" charset="-122"/>
              </a:rPr>
              <a:t>，</a:t>
            </a:r>
            <a:r>
              <a:rPr lang="zh-CN" altLang="zh-CN" sz="2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设备会进行分析和判断，选择最优的路径传输，避免出现跨运营商访问。</a:t>
            </a:r>
            <a:r>
              <a:rPr lang="zh-CN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甚至还可以基于某类应用进行路由选择，让关键业务走高质线路，普通应用走一般线路，在充分利用多条外网线路的同时，实现更快速的数据传输和更实惠的成本投入。</a:t>
            </a:r>
          </a:p>
        </p:txBody>
      </p:sp>
    </p:spTree>
    <p:extLst>
      <p:ext uri="{BB962C8B-B14F-4D97-AF65-F5344CB8AC3E}">
        <p14:creationId xmlns:p14="http://schemas.microsoft.com/office/powerpoint/2010/main" val="2302766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</p:spPr>
        <p:txBody>
          <a:bodyPr/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6" name="内容占位符 2"/>
          <p:cNvSpPr>
            <a:spLocks noGrp="1"/>
          </p:cNvSpPr>
          <p:nvPr>
            <p:ph idx="1"/>
          </p:nvPr>
        </p:nvSpPr>
        <p:spPr>
          <a:xfrm>
            <a:off x="648112" y="1511895"/>
            <a:ext cx="9433405" cy="3312368"/>
          </a:xfrm>
        </p:spPr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系列网关简单介绍</a:t>
            </a:r>
            <a:endParaRPr lang="en-US" altLang="zh-CN" sz="24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系列网关特性</a:t>
            </a:r>
            <a:endParaRPr lang="en-US" altLang="zh-CN" sz="24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8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系列网关应用场景</a:t>
            </a:r>
            <a:endParaRPr lang="en-US" altLang="zh-CN" sz="28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zh-CN" altLang="en-US" sz="24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  <a:endParaRPr lang="en-US" altLang="zh-CN" sz="2400" b="1" kern="12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kern="1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成功案例</a:t>
            </a:r>
            <a:endParaRPr lang="en-US" altLang="zh-CN" sz="2400" b="1" kern="1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8485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酒店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方便客户上网的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ANY IP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Picture 10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80" y="2314575"/>
            <a:ext cx="1489075" cy="1771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9" name="Picture 10" descr="j0223743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2955" y="4297363"/>
            <a:ext cx="1387475" cy="97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455" y="5294313"/>
            <a:ext cx="1457325" cy="8411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文本框 4"/>
          <p:cNvSpPr txBox="1"/>
          <p:nvPr/>
        </p:nvSpPr>
        <p:spPr>
          <a:xfrm>
            <a:off x="1832842" y="5340350"/>
            <a:ext cx="646331" cy="36933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小李</a:t>
            </a:r>
          </a:p>
        </p:txBody>
      </p:sp>
      <p:pic>
        <p:nvPicPr>
          <p:cNvPr id="12" name="Picture 19" descr="高端路由器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455" y="2270125"/>
            <a:ext cx="635000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接入交换机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592" y="3500438"/>
            <a:ext cx="715963" cy="53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4" name="直接连接符 13"/>
          <p:cNvCxnSpPr>
            <a:stCxn id="12" idx="2"/>
            <a:endCxn id="13" idx="0"/>
          </p:cNvCxnSpPr>
          <p:nvPr/>
        </p:nvCxnSpPr>
        <p:spPr>
          <a:xfrm flipH="1">
            <a:off x="1332780" y="2970213"/>
            <a:ext cx="3175" cy="53022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弧形 14"/>
          <p:cNvSpPr/>
          <p:nvPr/>
        </p:nvSpPr>
        <p:spPr>
          <a:xfrm rot="11141229">
            <a:off x="1237530" y="3916363"/>
            <a:ext cx="830262" cy="739775"/>
          </a:xfrm>
          <a:prstGeom prst="arc">
            <a:avLst>
              <a:gd name="adj1" fmla="val 16200000"/>
              <a:gd name="adj2" fmla="val 204744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6" name="Picture 36" descr="云（Internet）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7730" y="985838"/>
            <a:ext cx="107632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33461">
            <a:off x="1539155" y="1563688"/>
            <a:ext cx="284162" cy="696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椭圆形标注 17"/>
          <p:cNvSpPr/>
          <p:nvPr/>
        </p:nvSpPr>
        <p:spPr>
          <a:xfrm>
            <a:off x="2141592" y="3521058"/>
            <a:ext cx="1963261" cy="746125"/>
          </a:xfrm>
          <a:prstGeom prst="wedgeEllipseCallout">
            <a:avLst>
              <a:gd name="adj1" fmla="val -25202"/>
              <a:gd name="adj2" fmla="val 72136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 b="1" dirty="0">
                <a:solidFill>
                  <a:schemeClr val="tx1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rPr>
              <a:t>上个网怎么这么复杂？！</a:t>
            </a:r>
          </a:p>
        </p:txBody>
      </p:sp>
      <p:sp>
        <p:nvSpPr>
          <p:cNvPr id="19" name="乘号 18"/>
          <p:cNvSpPr/>
          <p:nvPr/>
        </p:nvSpPr>
        <p:spPr>
          <a:xfrm>
            <a:off x="1372467" y="3943350"/>
            <a:ext cx="654050" cy="566738"/>
          </a:xfrm>
          <a:prstGeom prst="mathMultiply">
            <a:avLst/>
          </a:prstGeom>
          <a:solidFill>
            <a:srgbClr val="C00000"/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0" name="文本框 38"/>
          <p:cNvSpPr txBox="1"/>
          <p:nvPr/>
        </p:nvSpPr>
        <p:spPr>
          <a:xfrm>
            <a:off x="1785217" y="2466975"/>
            <a:ext cx="1282700" cy="3063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zh-CN" sz="1400" b="1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RG-NBR</a:t>
            </a:r>
            <a:r>
              <a:rPr lang="zh-CN" altLang="en-US" sz="1400" b="1" dirty="0">
                <a:solidFill>
                  <a:srgbClr val="C00000"/>
                </a:solidFill>
                <a:latin typeface="+mn-ea"/>
                <a:ea typeface="+mn-ea"/>
                <a:cs typeface="+mn-cs"/>
              </a:rPr>
              <a:t>系列</a:t>
            </a:r>
          </a:p>
        </p:txBody>
      </p:sp>
      <p:sp>
        <p:nvSpPr>
          <p:cNvPr id="21" name="文本框 12"/>
          <p:cNvSpPr txBox="1"/>
          <p:nvPr/>
        </p:nvSpPr>
        <p:spPr>
          <a:xfrm>
            <a:off x="4104853" y="647799"/>
            <a:ext cx="6410899" cy="2215991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酒店传统地址分配的弊端：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lvl="1">
              <a:lnSpc>
                <a:spcPct val="150000"/>
              </a:lnSpc>
              <a:buFont typeface="Wingdings" charset="0"/>
              <a:buChar char="ü"/>
            </a:pP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DHCP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分配：客人电脑如果预先配有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地址，需要手动更改，否则无法上网；</a:t>
            </a:r>
            <a:endParaRPr lang="en-US" altLang="zh-CN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lnSpc>
                <a:spcPct val="150000"/>
              </a:lnSpc>
              <a:buFont typeface="Wingdings" charset="0"/>
              <a:buChar char="ü"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静态分配：配置复杂，一般客人无法操作</a:t>
            </a:r>
            <a:r>
              <a:rPr lang="zh-CN" altLang="en-US" sz="1600" dirty="0"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rPr>
              <a:t>；</a:t>
            </a:r>
            <a:endParaRPr lang="en-US" altLang="zh-CN" sz="1600" dirty="0"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  <a:p>
            <a:pPr lvl="1">
              <a:lnSpc>
                <a:spcPct val="150000"/>
              </a:lnSpc>
              <a:buFont typeface="Wingdings" charset="0"/>
              <a:buChar char="ü"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客人上网体验不好，引起对酒店的投诉！</a:t>
            </a:r>
            <a:endParaRPr lang="en-US" altLang="zh-CN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文本框 40"/>
          <p:cNvSpPr txBox="1"/>
          <p:nvPr/>
        </p:nvSpPr>
        <p:spPr>
          <a:xfrm>
            <a:off x="4104853" y="4248199"/>
            <a:ext cx="5630862" cy="221599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 marL="285750" indent="-285750">
              <a:defRPr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1pPr>
            <a:lvl2pPr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NBR ANY IP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功能价值：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p"/>
            </a:pPr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无论客人电脑是否配有</a:t>
            </a:r>
            <a:r>
              <a:rPr kumimoji="1"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地址，或者是客人配错</a:t>
            </a:r>
            <a:r>
              <a:rPr kumimoji="1"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地址，都能正常上网，可实现即插即用的效果！</a:t>
            </a:r>
            <a:endParaRPr kumimoji="1" lang="en-US" altLang="zh-CN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lnSpc>
                <a:spcPct val="150000"/>
              </a:lnSpc>
              <a:buFont typeface="Wingdings" charset="0"/>
              <a:buNone/>
            </a:pPr>
            <a:endParaRPr lang="en-US" altLang="zh-CN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弧形 22"/>
          <p:cNvSpPr/>
          <p:nvPr/>
        </p:nvSpPr>
        <p:spPr>
          <a:xfrm rot="11141229">
            <a:off x="1229592" y="3927475"/>
            <a:ext cx="830263" cy="741363"/>
          </a:xfrm>
          <a:prstGeom prst="arc">
            <a:avLst>
              <a:gd name="adj1" fmla="val 16200000"/>
              <a:gd name="adj2" fmla="val 2047443"/>
            </a:avLst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4" name="文本框 45"/>
          <p:cNvSpPr txBox="1"/>
          <p:nvPr/>
        </p:nvSpPr>
        <p:spPr>
          <a:xfrm>
            <a:off x="2542455" y="4322763"/>
            <a:ext cx="14573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任意</a:t>
            </a:r>
            <a:r>
              <a:rPr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IP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地址！</a:t>
            </a:r>
          </a:p>
        </p:txBody>
      </p: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4201341" y="2922051"/>
            <a:ext cx="6024192" cy="966108"/>
            <a:chOff x="297986" y="1268762"/>
            <a:chExt cx="8306462" cy="616090"/>
          </a:xfrm>
        </p:grpSpPr>
        <p:pic>
          <p:nvPicPr>
            <p:cNvPr id="26" name="图片 16" descr="3dcdab6c3ac264d9431694e5.jpg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7986" y="1268762"/>
              <a:ext cx="8306462" cy="6160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矩形 24"/>
            <p:cNvSpPr>
              <a:spLocks noChangeArrowheads="1"/>
            </p:cNvSpPr>
            <p:nvPr/>
          </p:nvSpPr>
          <p:spPr bwMode="auto">
            <a:xfrm>
              <a:off x="454772" y="1469975"/>
              <a:ext cx="7992888" cy="2355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>
                <a:buFont typeface="Wingdings" charset="0"/>
                <a:buNone/>
              </a:pPr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ANY IP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技术主要应用于酒店，用于解决</a:t>
              </a:r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IP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分配的问题！</a:t>
              </a:r>
              <a:endPara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679823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8" grpId="0" animBg="1"/>
      <p:bldP spid="18" grpId="1" animBg="1"/>
      <p:bldP spid="20" grpId="0"/>
      <p:bldP spid="21" grpId="0"/>
      <p:bldP spid="22" grpId="0"/>
      <p:bldP spid="2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网吧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解决宽带不足问题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多</a:t>
            </a:r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ADSL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拨号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477" y="5698864"/>
            <a:ext cx="2068513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37" descr="云（ISP）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7539" y="3854189"/>
            <a:ext cx="8413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标题 1"/>
          <p:cNvSpPr txBox="1">
            <a:spLocks/>
          </p:cNvSpPr>
          <p:nvPr/>
        </p:nvSpPr>
        <p:spPr bwMode="auto">
          <a:xfrm>
            <a:off x="1739651" y="4378064"/>
            <a:ext cx="886619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en-US" altLang="zh-CN" sz="17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endParaRPr lang="zh-CN" altLang="en-US" sz="17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1761877" y="4303452"/>
            <a:ext cx="6350" cy="330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>
            <a:stCxn id="18" idx="0"/>
          </p:cNvCxnSpPr>
          <p:nvPr/>
        </p:nvCxnSpPr>
        <p:spPr>
          <a:xfrm>
            <a:off x="1753940" y="4647939"/>
            <a:ext cx="180498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文本框 61"/>
          <p:cNvSpPr txBox="1">
            <a:spLocks noChangeArrowheads="1"/>
          </p:cNvSpPr>
          <p:nvPr/>
        </p:nvSpPr>
        <p:spPr bwMode="auto">
          <a:xfrm>
            <a:off x="4158217" y="956544"/>
            <a:ext cx="700342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使用</a:t>
            </a: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进行带宽扩容的难题：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单条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线路带宽小，需要使用多条才能起到扩容效果；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传统路由器外网接口少，拉多条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路由器外网接口不够用；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811412" y="863823"/>
            <a:ext cx="3054350" cy="2954338"/>
            <a:chOff x="195644" y="838875"/>
            <a:chExt cx="3054052" cy="2953803"/>
          </a:xfrm>
        </p:grpSpPr>
        <p:pic>
          <p:nvPicPr>
            <p:cNvPr id="14" name="图片 63"/>
            <p:cNvPicPr>
              <a:picLocks noChangeAspect="1"/>
            </p:cNvPicPr>
            <p:nvPr/>
          </p:nvPicPr>
          <p:blipFill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ackgroundRemoval t="0" b="98710" l="0" r="99010">
                          <a14:foregroundMark x1="22112" y1="24516" x2="44884" y2="34194"/>
                          <a14:foregroundMark x1="45875" y1="36452" x2="56766" y2="29355"/>
                          <a14:foregroundMark x1="48515" y1="26452" x2="55776" y2="31290"/>
                          <a14:foregroundMark x1="82838" y1="8710" x2="81518" y2="21290"/>
                          <a14:foregroundMark x1="71617" y1="11290" x2="94719" y2="20645"/>
                          <a14:foregroundMark x1="61056" y1="62258" x2="61386" y2="74516"/>
                          <a14:foregroundMark x1="56766" y1="68387" x2="56766" y2="72258"/>
                          <a14:foregroundMark x1="63366" y1="67742" x2="63036" y2="7548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644" y="838875"/>
              <a:ext cx="2888682" cy="2953803"/>
            </a:xfrm>
            <a:prstGeom prst="rect">
              <a:avLst/>
            </a:prstGeom>
            <a:noFill/>
            <a:ln w="9525">
              <a:solidFill>
                <a:schemeClr val="tx1">
                  <a:lumMod val="95000"/>
                  <a:lumOff val="5000"/>
                </a:schemeClr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15" name="组合 66"/>
            <p:cNvGrpSpPr>
              <a:grpSpLocks/>
            </p:cNvGrpSpPr>
            <p:nvPr/>
          </p:nvGrpSpPr>
          <p:grpSpPr bwMode="auto">
            <a:xfrm>
              <a:off x="2025852" y="838876"/>
              <a:ext cx="1223844" cy="944704"/>
              <a:chOff x="3671102" y="3653831"/>
              <a:chExt cx="1332262" cy="1043341"/>
            </a:xfrm>
          </p:grpSpPr>
          <p:sp>
            <p:nvSpPr>
              <p:cNvPr id="16" name="椭圆形标注 15"/>
              <p:cNvSpPr/>
              <p:nvPr/>
            </p:nvSpPr>
            <p:spPr>
              <a:xfrm>
                <a:off x="3671102" y="3653831"/>
                <a:ext cx="1332262" cy="990409"/>
              </a:xfrm>
              <a:prstGeom prst="wedgeEllipseCallout">
                <a:avLst/>
              </a:prstGeom>
              <a:solidFill>
                <a:schemeClr val="bg1"/>
              </a:solidFill>
              <a:ln>
                <a:solidFill>
                  <a:schemeClr val="tx1">
                    <a:lumMod val="95000"/>
                    <a:lumOff val="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17" name="文本框 64"/>
              <p:cNvSpPr txBox="1">
                <a:spLocks noChangeArrowheads="1"/>
              </p:cNvSpPr>
              <p:nvPr/>
            </p:nvSpPr>
            <p:spPr bwMode="auto">
              <a:xfrm>
                <a:off x="3833790" y="3779576"/>
                <a:ext cx="1080121" cy="917596"/>
              </a:xfrm>
              <a:prstGeom prst="rect">
                <a:avLst/>
              </a:prstGeom>
              <a:noFill/>
              <a:ln w="9525">
                <a:solidFill>
                  <a:schemeClr val="tx1">
                    <a:lumMod val="95000"/>
                    <a:lumOff val="5000"/>
                  </a:schemeClr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>
                <a:spAutoFit/>
              </a:bodyPr>
              <a:lstStyle>
                <a:lvl1pPr>
                  <a:defRPr kumimoji="1" sz="2300">
                    <a:solidFill>
                      <a:schemeClr val="tx1"/>
                    </a:solidFill>
                    <a:latin typeface="Arial" charset="0"/>
                    <a:ea typeface="微软雅黑" charset="0"/>
                    <a:cs typeface="微软雅黑" charset="0"/>
                  </a:defRPr>
                </a:lvl1pPr>
                <a:lvl2pPr>
                  <a:defRPr kumimoji="1" sz="1700">
                    <a:solidFill>
                      <a:schemeClr val="tx1"/>
                    </a:solidFill>
                    <a:latin typeface="Arial" charset="0"/>
                    <a:ea typeface="微软雅黑" charset="0"/>
                    <a:cs typeface="微软雅黑" charset="0"/>
                  </a:defRPr>
                </a:lvl2pPr>
                <a:lvl3pPr>
                  <a:defRPr kumimoji="1" sz="1200">
                    <a:solidFill>
                      <a:schemeClr val="tx1"/>
                    </a:solidFill>
                    <a:latin typeface="Arial" charset="0"/>
                    <a:ea typeface="微软雅黑" charset="0"/>
                    <a:cs typeface="微软雅黑" charset="0"/>
                  </a:defRPr>
                </a:lvl3pPr>
                <a:lvl4pPr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  <a:cs typeface="宋体" charset="0"/>
                  </a:defRPr>
                </a:lvl4pPr>
                <a:lvl5pPr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5pPr>
                <a:lvl6pPr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6pPr>
                <a:lvl7pPr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7pPr>
                <a:lvl8pPr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8pPr>
                <a:lvl9pPr eaLnBrk="0" hangingPunct="0">
                  <a:defRPr kumimoji="1" sz="2000"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9pPr>
              </a:lstStyle>
              <a:p>
                <a:r>
                  <a:rPr kumimoji="0" lang="zh-CN" altLang="en-US" sz="1200" dirty="0">
                    <a:latin typeface="华文新魏" panose="02010800040101010101" pitchFamily="2" charset="-122"/>
                    <a:ea typeface="华文新魏" panose="02010800040101010101" pitchFamily="2" charset="-122"/>
                    <a:cs typeface="黑体" charset="0"/>
                  </a:rPr>
                  <a:t>就不能多拉几条</a:t>
                </a:r>
                <a:r>
                  <a:rPr kumimoji="0" lang="en-US" altLang="zh-CN" sz="1200" dirty="0">
                    <a:latin typeface="华文新魏" panose="02010800040101010101" pitchFamily="2" charset="-122"/>
                    <a:ea typeface="华文新魏" panose="02010800040101010101" pitchFamily="2" charset="-122"/>
                    <a:cs typeface="黑体" charset="0"/>
                  </a:rPr>
                  <a:t>AD</a:t>
                </a:r>
                <a:r>
                  <a:rPr kumimoji="0" lang="zh-CN" altLang="en-US" sz="1200" dirty="0">
                    <a:latin typeface="华文新魏" panose="02010800040101010101" pitchFamily="2" charset="-122"/>
                    <a:ea typeface="华文新魏" panose="02010800040101010101" pitchFamily="2" charset="-122"/>
                    <a:cs typeface="黑体" charset="0"/>
                  </a:rPr>
                  <a:t>吗？省钱！！！</a:t>
                </a:r>
              </a:p>
            </p:txBody>
          </p:sp>
        </p:grpSp>
      </p:grpSp>
      <p:pic>
        <p:nvPicPr>
          <p:cNvPr id="18" name="Picture 8" descr="接入交换机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577" y="4647939"/>
            <a:ext cx="722313" cy="54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7" descr="云（ISP）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4790" y="3846252"/>
            <a:ext cx="842962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0" name="直接连接符 19"/>
          <p:cNvCxnSpPr/>
          <p:nvPr/>
        </p:nvCxnSpPr>
        <p:spPr>
          <a:xfrm>
            <a:off x="2641352" y="4303452"/>
            <a:ext cx="0" cy="330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37" descr="云（ISP）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8240" y="3846252"/>
            <a:ext cx="841375" cy="5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2" name="直接连接符 21"/>
          <p:cNvCxnSpPr/>
          <p:nvPr/>
        </p:nvCxnSpPr>
        <p:spPr>
          <a:xfrm>
            <a:off x="3563690" y="4309802"/>
            <a:ext cx="0" cy="3302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标题 1"/>
          <p:cNvSpPr txBox="1">
            <a:spLocks/>
          </p:cNvSpPr>
          <p:nvPr/>
        </p:nvSpPr>
        <p:spPr bwMode="auto">
          <a:xfrm>
            <a:off x="2626271" y="4362189"/>
            <a:ext cx="932656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7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endParaRPr lang="zh-CN" altLang="en-US" sz="17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4" name="标题 1"/>
          <p:cNvSpPr txBox="1">
            <a:spLocks/>
          </p:cNvSpPr>
          <p:nvPr/>
        </p:nvSpPr>
        <p:spPr bwMode="auto">
          <a:xfrm>
            <a:off x="3603377" y="4384414"/>
            <a:ext cx="838200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7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endParaRPr lang="zh-CN" altLang="en-US" sz="17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cxnSp>
        <p:nvCxnSpPr>
          <p:cNvPr id="25" name="直接连接符 24"/>
          <p:cNvCxnSpPr>
            <a:stCxn id="7" idx="0"/>
            <a:endCxn id="18" idx="2"/>
          </p:cNvCxnSpPr>
          <p:nvPr/>
        </p:nvCxnSpPr>
        <p:spPr>
          <a:xfrm flipV="1">
            <a:off x="1753940" y="5189277"/>
            <a:ext cx="0" cy="5095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标题 1"/>
          <p:cNvSpPr txBox="1">
            <a:spLocks/>
          </p:cNvSpPr>
          <p:nvPr/>
        </p:nvSpPr>
        <p:spPr bwMode="auto">
          <a:xfrm>
            <a:off x="1860302" y="5032114"/>
            <a:ext cx="1652588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zh-CN" altLang="en-US" sz="17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可网管交换机</a:t>
            </a:r>
          </a:p>
        </p:txBody>
      </p:sp>
      <p:sp>
        <p:nvSpPr>
          <p:cNvPr id="27" name="标题 1"/>
          <p:cNvSpPr txBox="1">
            <a:spLocks/>
          </p:cNvSpPr>
          <p:nvPr/>
        </p:nvSpPr>
        <p:spPr bwMode="auto">
          <a:xfrm>
            <a:off x="2788990" y="5616351"/>
            <a:ext cx="1652587" cy="353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en-US" altLang="zh-CN" sz="17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RG-NBR</a:t>
            </a:r>
            <a:endParaRPr lang="zh-CN" altLang="en-US" sz="17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sp>
        <p:nvSpPr>
          <p:cNvPr id="28" name="文本框 98"/>
          <p:cNvSpPr txBox="1">
            <a:spLocks noChangeArrowheads="1"/>
          </p:cNvSpPr>
          <p:nvPr/>
        </p:nvSpPr>
        <p:spPr bwMode="auto">
          <a:xfrm>
            <a:off x="4176861" y="4003413"/>
            <a:ext cx="6234343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NBR 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多</a:t>
            </a: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链路捆绑：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p"/>
            </a:pP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台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NBR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的任意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2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个接口可以同时接入多条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链路；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需要配合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1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台可网管的交换机实现；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多条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ADSL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链路可实现链路捆绑，增加带宽；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</p:txBody>
      </p: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4007207" y="2596915"/>
            <a:ext cx="5499992" cy="866318"/>
            <a:chOff x="294373" y="971020"/>
            <a:chExt cx="8328721" cy="1268010"/>
          </a:xfrm>
        </p:grpSpPr>
        <p:pic>
          <p:nvPicPr>
            <p:cNvPr id="30" name="图片 16" descr="3dcdab6c3ac264d9431694e5.jpg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4373" y="971020"/>
              <a:ext cx="8328721" cy="12680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27"/>
            <p:cNvSpPr>
              <a:spLocks noChangeArrowheads="1"/>
            </p:cNvSpPr>
            <p:nvPr/>
          </p:nvSpPr>
          <p:spPr bwMode="auto">
            <a:xfrm>
              <a:off x="441758" y="1123122"/>
              <a:ext cx="7992888" cy="9460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NBR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多</a:t>
              </a:r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AD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拨号技术为网吧、酒店、企业提供了一种最经济的带宽扩容方式！</a:t>
              </a:r>
              <a:endParaRPr lang="en-US" altLang="zh-CN" b="1" dirty="0"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74959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6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7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2" grpId="0"/>
      <p:bldP spid="23" grpId="0"/>
      <p:bldP spid="24" grpId="0"/>
      <p:bldP spid="26" grpId="0"/>
      <p:bldP spid="27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lvl="0"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企业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对员工上网行为进行管理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174" b="100000" l="0" r="100000">
                        <a14:foregroundMark x1="10870" y1="44022" x2="17391" y2="85870"/>
                        <a14:foregroundMark x1="4783" y1="47826" x2="1304" y2="57609"/>
                        <a14:foregroundMark x1="30000" y1="19565" x2="65652" y2="19565"/>
                        <a14:foregroundMark x1="29130" y1="20652" x2="63478" y2="19565"/>
                        <a14:foregroundMark x1="30435" y1="17391" x2="64348" y2="15761"/>
                        <a14:foregroundMark x1="5652" y1="47283" x2="870" y2="4619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155" y="584096"/>
            <a:ext cx="2580214" cy="174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7" name="文本框 453"/>
          <p:cNvSpPr txBox="1">
            <a:spLocks noChangeArrowheads="1"/>
          </p:cNvSpPr>
          <p:nvPr/>
        </p:nvSpPr>
        <p:spPr bwMode="auto">
          <a:xfrm>
            <a:off x="4131270" y="719807"/>
            <a:ext cx="7102375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285750" indent="-285750">
              <a:lnSpc>
                <a:spcPct val="150000"/>
              </a:lnSpc>
              <a:buFont typeface="Wingdings" panose="05000000000000000000" pitchFamily="2" charset="2"/>
              <a:buChar char="n"/>
              <a:defRPr kumimoji="0" sz="1800" b="1">
                <a:latin typeface="华文新魏" panose="02010800040101010101" pitchFamily="2" charset="-122"/>
                <a:ea typeface="华文新魏" panose="02010800040101010101" pitchFamily="2" charset="-122"/>
              </a:defRPr>
            </a:lvl1pPr>
            <a:lvl2pPr marL="742950" lvl="1" indent="-285750">
              <a:lnSpc>
                <a:spcPct val="150000"/>
              </a:lnSpc>
              <a:buFont typeface="Wingdings" panose="05000000000000000000" pitchFamily="2" charset="2"/>
              <a:buChar char="p"/>
              <a:defRPr kumimoji="1" sz="1700" b="1" kern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/>
            </a:lvl4pPr>
            <a:lvl5pPr marL="2057400" indent="-228600">
              <a:spcBef>
                <a:spcPct val="20000"/>
              </a:spcBef>
              <a:buChar char="»"/>
              <a:defRPr kumimoji="1" sz="2000"/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/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/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/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/>
            </a:lvl9pPr>
          </a:lstStyle>
          <a:p>
            <a:r>
              <a:rPr kumimoji="1" lang="zh-CN" altLang="en-US" sz="2000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企业上网行为管理之痛：</a:t>
            </a:r>
            <a:endParaRPr kumimoji="1" lang="en-US" altLang="zh-CN" sz="2000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lvl="1">
              <a:buFont typeface="Wingdings" charset="0"/>
              <a:buChar char="ü"/>
            </a:pPr>
            <a:r>
              <a:rPr lang="zh-CN" altLang="en-US" sz="1800" dirty="0"/>
              <a:t>员工上班期间看电影、玩游戏</a:t>
            </a:r>
            <a:r>
              <a:rPr lang="en-US" altLang="zh-CN" sz="1800" dirty="0"/>
              <a:t>,</a:t>
            </a:r>
            <a:r>
              <a:rPr lang="zh-CN" altLang="en-US" sz="1800" dirty="0"/>
              <a:t>影响工作效率，威胁网络安全；</a:t>
            </a:r>
            <a:endParaRPr lang="en-US" altLang="zh-CN" sz="1800" dirty="0"/>
          </a:p>
          <a:p>
            <a:pPr lvl="1">
              <a:buFont typeface="Wingdings" charset="0"/>
              <a:buChar char="ü"/>
            </a:pPr>
            <a:r>
              <a:rPr lang="zh-CN" altLang="en-US" sz="1800" dirty="0"/>
              <a:t>员工发表不当言论，泄露公司机密，无法追踪</a:t>
            </a:r>
            <a:r>
              <a:rPr lang="en-US" altLang="zh-CN" sz="1800" dirty="0"/>
              <a:t>…</a:t>
            </a:r>
          </a:p>
          <a:p>
            <a:pPr lvl="1">
              <a:buFont typeface="Wingdings" charset="0"/>
              <a:buChar char="ü"/>
            </a:pPr>
            <a:r>
              <a:rPr lang="zh-CN" altLang="en-US" sz="1800" dirty="0"/>
              <a:t>无法区分用户身份，无法精准管控；</a:t>
            </a:r>
            <a:endParaRPr lang="en-US" altLang="zh-CN" sz="1800" dirty="0"/>
          </a:p>
        </p:txBody>
      </p:sp>
      <p:pic>
        <p:nvPicPr>
          <p:cNvPr id="48" name="Picture 2" descr="云（Internet）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42" y="2073096"/>
            <a:ext cx="1309754" cy="71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9" name="直接连接符 48"/>
          <p:cNvCxnSpPr>
            <a:stCxn id="50" idx="2"/>
            <a:endCxn id="60" idx="0"/>
          </p:cNvCxnSpPr>
          <p:nvPr/>
        </p:nvCxnSpPr>
        <p:spPr bwMode="auto">
          <a:xfrm>
            <a:off x="2436014" y="3663771"/>
            <a:ext cx="38652" cy="212725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0" name="Picture 19" descr="高端路由器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8992" y="2955746"/>
            <a:ext cx="754044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51" name="直接连接符 50"/>
          <p:cNvCxnSpPr>
            <a:stCxn id="48" idx="2"/>
            <a:endCxn id="50" idx="0"/>
          </p:cNvCxnSpPr>
          <p:nvPr/>
        </p:nvCxnSpPr>
        <p:spPr>
          <a:xfrm flipH="1">
            <a:off x="2436014" y="2790646"/>
            <a:ext cx="42905" cy="1651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221"/>
          <p:cNvSpPr txBox="1">
            <a:spLocks noChangeArrowheads="1"/>
          </p:cNvSpPr>
          <p:nvPr/>
        </p:nvSpPr>
        <p:spPr bwMode="auto">
          <a:xfrm>
            <a:off x="1262067" y="3209746"/>
            <a:ext cx="843856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en-US" altLang="zh-CN" sz="1000" b="1">
                <a:latin typeface="微软雅黑" panose="020B0503020204020204" pitchFamily="34" charset="-122"/>
              </a:rPr>
              <a:t>RG-NBR</a:t>
            </a:r>
            <a:endParaRPr kumimoji="0" lang="zh-CN" altLang="en-US" sz="1000" b="1">
              <a:latin typeface="微软雅黑" panose="020B0503020204020204" pitchFamily="34" charset="-122"/>
            </a:endParaRPr>
          </a:p>
        </p:txBody>
      </p:sp>
      <p:sp>
        <p:nvSpPr>
          <p:cNvPr id="53" name="Line 6"/>
          <p:cNvSpPr>
            <a:spLocks noChangeShapeType="1"/>
          </p:cNvSpPr>
          <p:nvPr/>
        </p:nvSpPr>
        <p:spPr bwMode="auto">
          <a:xfrm>
            <a:off x="2609855" y="4406721"/>
            <a:ext cx="868180" cy="814388"/>
          </a:xfrm>
          <a:prstGeom prst="line">
            <a:avLst/>
          </a:prstGeom>
          <a:noFill/>
          <a:ln w="38100">
            <a:solidFill>
              <a:schemeClr val="tx1"/>
            </a:solidFill>
            <a:prstDash val="sys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2908305" y="4713109"/>
            <a:ext cx="353633" cy="246062"/>
            <a:chOff x="2649538" y="3778250"/>
            <a:chExt cx="427037" cy="336550"/>
          </a:xfrm>
        </p:grpSpPr>
        <p:sp>
          <p:nvSpPr>
            <p:cNvPr id="55" name="Line 51"/>
            <p:cNvSpPr>
              <a:spLocks noChangeShapeType="1"/>
            </p:cNvSpPr>
            <p:nvPr/>
          </p:nvSpPr>
          <p:spPr bwMode="auto">
            <a:xfrm>
              <a:off x="2667000" y="3778250"/>
              <a:ext cx="360363" cy="336550"/>
            </a:xfrm>
            <a:prstGeom prst="line">
              <a:avLst/>
            </a:prstGeom>
            <a:noFill/>
            <a:ln w="76200">
              <a:solidFill>
                <a:srgbClr val="A400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6" name="Line 60"/>
            <p:cNvSpPr>
              <a:spLocks noChangeShapeType="1"/>
            </p:cNvSpPr>
            <p:nvPr/>
          </p:nvSpPr>
          <p:spPr bwMode="auto">
            <a:xfrm flipV="1">
              <a:off x="2649538" y="3778250"/>
              <a:ext cx="427037" cy="319088"/>
            </a:xfrm>
            <a:prstGeom prst="line">
              <a:avLst/>
            </a:prstGeom>
            <a:noFill/>
            <a:ln w="76200">
              <a:solidFill>
                <a:srgbClr val="A400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>
            <a:grpSpLocks/>
          </p:cNvGrpSpPr>
          <p:nvPr/>
        </p:nvGrpSpPr>
        <p:grpSpPr bwMode="auto">
          <a:xfrm>
            <a:off x="3006730" y="5121096"/>
            <a:ext cx="1124540" cy="999311"/>
            <a:chOff x="2398713" y="5105400"/>
            <a:chExt cx="954107" cy="999311"/>
          </a:xfrm>
        </p:grpSpPr>
        <p:sp>
          <p:nvSpPr>
            <p:cNvPr id="58" name="TextBox 106"/>
            <p:cNvSpPr txBox="1">
              <a:spLocks noChangeArrowheads="1"/>
            </p:cNvSpPr>
            <p:nvPr/>
          </p:nvSpPr>
          <p:spPr bwMode="auto">
            <a:xfrm>
              <a:off x="2398713" y="5827712"/>
              <a:ext cx="954107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2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17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kumimoji="0" lang="zh-CN" altLang="en-US" sz="1200" b="1" dirty="0">
                  <a:solidFill>
                    <a:srgbClr val="C00000"/>
                  </a:solidFill>
                  <a:latin typeface="华文新魏" panose="02010800040101010101" pitchFamily="2" charset="-122"/>
                  <a:ea typeface="华文新魏" panose="02010800040101010101" pitchFamily="2" charset="-122"/>
                </a:rPr>
                <a:t>非法接入者</a:t>
              </a:r>
            </a:p>
          </p:txBody>
        </p:sp>
        <p:pic>
          <p:nvPicPr>
            <p:cNvPr id="59" name="Picture 49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514600" y="5105400"/>
              <a:ext cx="655638" cy="6715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17961" dir="2700000" algn="ctr" rotWithShape="0">
                      <a:srgbClr val="708688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</p:grpSp>
      <p:pic>
        <p:nvPicPr>
          <p:cNvPr id="60" name="Picture 39" descr="云（描边）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855" y="3876496"/>
            <a:ext cx="1253621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TextBox 106"/>
          <p:cNvSpPr txBox="1">
            <a:spLocks noChangeArrowheads="1"/>
          </p:cNvSpPr>
          <p:nvPr/>
        </p:nvSpPr>
        <p:spPr bwMode="auto">
          <a:xfrm>
            <a:off x="1979616" y="4046359"/>
            <a:ext cx="943023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kumimoji="0" lang="zh-CN" altLang="en-US" sz="12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企业网络</a:t>
            </a:r>
          </a:p>
        </p:txBody>
      </p:sp>
      <p:pic>
        <p:nvPicPr>
          <p:cNvPr id="62" name="图片 61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5" y="4971871"/>
            <a:ext cx="982315" cy="19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3" name="组合 10253"/>
          <p:cNvGrpSpPr>
            <a:grpSpLocks/>
          </p:cNvGrpSpPr>
          <p:nvPr/>
        </p:nvGrpSpPr>
        <p:grpSpPr bwMode="auto">
          <a:xfrm>
            <a:off x="895354" y="5251273"/>
            <a:ext cx="1011871" cy="819444"/>
            <a:chOff x="109245" y="5912715"/>
            <a:chExt cx="973540" cy="820314"/>
          </a:xfrm>
        </p:grpSpPr>
        <p:sp>
          <p:nvSpPr>
            <p:cNvPr id="64" name="TextBox 106"/>
            <p:cNvSpPr txBox="1">
              <a:spLocks noChangeArrowheads="1"/>
            </p:cNvSpPr>
            <p:nvPr/>
          </p:nvSpPr>
          <p:spPr bwMode="auto">
            <a:xfrm>
              <a:off x="175351" y="6455736"/>
              <a:ext cx="907434" cy="277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2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17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kumimoji="0" lang="zh-CN" altLang="en-US" sz="12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企业员工</a:t>
              </a:r>
            </a:p>
          </p:txBody>
        </p:sp>
        <p:grpSp>
          <p:nvGrpSpPr>
            <p:cNvPr id="65" name="Group 548"/>
            <p:cNvGrpSpPr>
              <a:grpSpLocks/>
            </p:cNvGrpSpPr>
            <p:nvPr/>
          </p:nvGrpSpPr>
          <p:grpSpPr bwMode="auto">
            <a:xfrm>
              <a:off x="109245" y="5912715"/>
              <a:ext cx="927101" cy="484188"/>
              <a:chOff x="2504" y="2384"/>
              <a:chExt cx="1728" cy="1008"/>
            </a:xfrm>
          </p:grpSpPr>
          <p:sp>
            <p:nvSpPr>
              <p:cNvPr id="66" name="Rectangle 549" descr="深色下对角线"/>
              <p:cNvSpPr>
                <a:spLocks noChangeArrowheads="1"/>
              </p:cNvSpPr>
              <p:nvPr/>
            </p:nvSpPr>
            <p:spPr bwMode="auto">
              <a:xfrm>
                <a:off x="2507" y="2991"/>
                <a:ext cx="1725" cy="401"/>
              </a:xfrm>
              <a:prstGeom prst="rect">
                <a:avLst/>
              </a:prstGeom>
              <a:solidFill>
                <a:srgbClr val="777777"/>
              </a:solidFill>
              <a:ln w="317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>
                <a:lvl1pPr>
                  <a:spcBef>
                    <a:spcPct val="20000"/>
                  </a:spcBef>
                  <a:buChar char="•"/>
                  <a:defRPr kumimoji="1" sz="23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spcBef>
                    <a:spcPct val="20000"/>
                  </a:spcBef>
                  <a:buChar char="–"/>
                  <a:defRPr kumimoji="1" sz="17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spcBef>
                    <a:spcPct val="20000"/>
                  </a:spcBef>
                  <a:buChar char="•"/>
                  <a:defRPr kumimoji="1" sz="1200"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spcBef>
                    <a:spcPct val="20000"/>
                  </a:spcBef>
                  <a:buChar char="–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spcBef>
                    <a:spcPct val="20000"/>
                  </a:spcBef>
                  <a:buChar char="»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kumimoji="1" sz="20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>
                  <a:spcBef>
                    <a:spcPct val="0"/>
                  </a:spcBef>
                  <a:buFontTx/>
                  <a:buNone/>
                </a:pPr>
                <a:endParaRPr kumimoji="0" lang="zh-CN" altLang="en-US" sz="1800">
                  <a:ea typeface="宋体" panose="02010600030101010101" pitchFamily="2" charset="-122"/>
                </a:endParaRPr>
              </a:p>
            </p:txBody>
          </p:sp>
          <p:sp>
            <p:nvSpPr>
              <p:cNvPr id="67" name="Freeform 550"/>
              <p:cNvSpPr>
                <a:spLocks/>
              </p:cNvSpPr>
              <p:nvPr/>
            </p:nvSpPr>
            <p:spPr bwMode="auto">
              <a:xfrm>
                <a:off x="3819" y="2719"/>
                <a:ext cx="30" cy="73"/>
              </a:xfrm>
              <a:custGeom>
                <a:avLst/>
                <a:gdLst>
                  <a:gd name="T0" fmla="*/ 6 w 30"/>
                  <a:gd name="T1" fmla="*/ 0 h 73"/>
                  <a:gd name="T2" fmla="*/ 0 w 30"/>
                  <a:gd name="T3" fmla="*/ 12 h 73"/>
                  <a:gd name="T4" fmla="*/ 6 w 30"/>
                  <a:gd name="T5" fmla="*/ 24 h 73"/>
                  <a:gd name="T6" fmla="*/ 11 w 30"/>
                  <a:gd name="T7" fmla="*/ 24 h 73"/>
                  <a:gd name="T8" fmla="*/ 6 w 30"/>
                  <a:gd name="T9" fmla="*/ 30 h 73"/>
                  <a:gd name="T10" fmla="*/ 6 w 30"/>
                  <a:gd name="T11" fmla="*/ 42 h 73"/>
                  <a:gd name="T12" fmla="*/ 11 w 30"/>
                  <a:gd name="T13" fmla="*/ 48 h 73"/>
                  <a:gd name="T14" fmla="*/ 11 w 30"/>
                  <a:gd name="T15" fmla="*/ 54 h 73"/>
                  <a:gd name="T16" fmla="*/ 17 w 30"/>
                  <a:gd name="T17" fmla="*/ 66 h 73"/>
                  <a:gd name="T18" fmla="*/ 23 w 30"/>
                  <a:gd name="T19" fmla="*/ 72 h 73"/>
                  <a:gd name="T20" fmla="*/ 23 w 30"/>
                  <a:gd name="T21" fmla="*/ 48 h 73"/>
                  <a:gd name="T22" fmla="*/ 29 w 30"/>
                  <a:gd name="T23" fmla="*/ 30 h 73"/>
                  <a:gd name="T24" fmla="*/ 17 w 30"/>
                  <a:gd name="T25" fmla="*/ 6 h 73"/>
                  <a:gd name="T26" fmla="*/ 6 w 30"/>
                  <a:gd name="T27" fmla="*/ 0 h 73"/>
                  <a:gd name="T28" fmla="*/ 6 w 30"/>
                  <a:gd name="T29" fmla="*/ 0 h 73"/>
                  <a:gd name="T30" fmla="*/ 6 w 30"/>
                  <a:gd name="T31" fmla="*/ 0 h 73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0" h="73">
                    <a:moveTo>
                      <a:pt x="6" y="0"/>
                    </a:moveTo>
                    <a:lnTo>
                      <a:pt x="0" y="12"/>
                    </a:lnTo>
                    <a:lnTo>
                      <a:pt x="6" y="24"/>
                    </a:lnTo>
                    <a:lnTo>
                      <a:pt x="11" y="24"/>
                    </a:lnTo>
                    <a:lnTo>
                      <a:pt x="6" y="30"/>
                    </a:lnTo>
                    <a:lnTo>
                      <a:pt x="6" y="42"/>
                    </a:lnTo>
                    <a:lnTo>
                      <a:pt x="11" y="48"/>
                    </a:lnTo>
                    <a:lnTo>
                      <a:pt x="11" y="54"/>
                    </a:lnTo>
                    <a:lnTo>
                      <a:pt x="17" y="66"/>
                    </a:lnTo>
                    <a:lnTo>
                      <a:pt x="23" y="72"/>
                    </a:lnTo>
                    <a:lnTo>
                      <a:pt x="23" y="48"/>
                    </a:lnTo>
                    <a:lnTo>
                      <a:pt x="29" y="30"/>
                    </a:lnTo>
                    <a:lnTo>
                      <a:pt x="17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68" name="Freeform 551"/>
              <p:cNvSpPr>
                <a:spLocks/>
              </p:cNvSpPr>
              <p:nvPr/>
            </p:nvSpPr>
            <p:spPr bwMode="auto">
              <a:xfrm>
                <a:off x="2611" y="2898"/>
                <a:ext cx="471" cy="438"/>
              </a:xfrm>
              <a:custGeom>
                <a:avLst/>
                <a:gdLst>
                  <a:gd name="T0" fmla="*/ 149 w 471"/>
                  <a:gd name="T1" fmla="*/ 0 h 438"/>
                  <a:gd name="T2" fmla="*/ 149 w 471"/>
                  <a:gd name="T3" fmla="*/ 18 h 438"/>
                  <a:gd name="T4" fmla="*/ 137 w 471"/>
                  <a:gd name="T5" fmla="*/ 42 h 438"/>
                  <a:gd name="T6" fmla="*/ 113 w 471"/>
                  <a:gd name="T7" fmla="*/ 114 h 438"/>
                  <a:gd name="T8" fmla="*/ 101 w 471"/>
                  <a:gd name="T9" fmla="*/ 126 h 438"/>
                  <a:gd name="T10" fmla="*/ 36 w 471"/>
                  <a:gd name="T11" fmla="*/ 144 h 438"/>
                  <a:gd name="T12" fmla="*/ 18 w 471"/>
                  <a:gd name="T13" fmla="*/ 162 h 438"/>
                  <a:gd name="T14" fmla="*/ 0 w 471"/>
                  <a:gd name="T15" fmla="*/ 186 h 438"/>
                  <a:gd name="T16" fmla="*/ 18 w 471"/>
                  <a:gd name="T17" fmla="*/ 210 h 438"/>
                  <a:gd name="T18" fmla="*/ 18 w 471"/>
                  <a:gd name="T19" fmla="*/ 216 h 438"/>
                  <a:gd name="T20" fmla="*/ 42 w 471"/>
                  <a:gd name="T21" fmla="*/ 240 h 438"/>
                  <a:gd name="T22" fmla="*/ 42 w 471"/>
                  <a:gd name="T23" fmla="*/ 246 h 438"/>
                  <a:gd name="T24" fmla="*/ 48 w 471"/>
                  <a:gd name="T25" fmla="*/ 252 h 438"/>
                  <a:gd name="T26" fmla="*/ 125 w 471"/>
                  <a:gd name="T27" fmla="*/ 306 h 438"/>
                  <a:gd name="T28" fmla="*/ 161 w 471"/>
                  <a:gd name="T29" fmla="*/ 359 h 438"/>
                  <a:gd name="T30" fmla="*/ 184 w 471"/>
                  <a:gd name="T31" fmla="*/ 371 h 438"/>
                  <a:gd name="T32" fmla="*/ 202 w 471"/>
                  <a:gd name="T33" fmla="*/ 407 h 438"/>
                  <a:gd name="T34" fmla="*/ 220 w 471"/>
                  <a:gd name="T35" fmla="*/ 407 h 438"/>
                  <a:gd name="T36" fmla="*/ 232 w 471"/>
                  <a:gd name="T37" fmla="*/ 437 h 438"/>
                  <a:gd name="T38" fmla="*/ 262 w 471"/>
                  <a:gd name="T39" fmla="*/ 431 h 438"/>
                  <a:gd name="T40" fmla="*/ 268 w 471"/>
                  <a:gd name="T41" fmla="*/ 425 h 438"/>
                  <a:gd name="T42" fmla="*/ 297 w 471"/>
                  <a:gd name="T43" fmla="*/ 425 h 438"/>
                  <a:gd name="T44" fmla="*/ 309 w 471"/>
                  <a:gd name="T45" fmla="*/ 419 h 438"/>
                  <a:gd name="T46" fmla="*/ 339 w 471"/>
                  <a:gd name="T47" fmla="*/ 407 h 438"/>
                  <a:gd name="T48" fmla="*/ 363 w 471"/>
                  <a:gd name="T49" fmla="*/ 401 h 438"/>
                  <a:gd name="T50" fmla="*/ 381 w 471"/>
                  <a:gd name="T51" fmla="*/ 401 h 438"/>
                  <a:gd name="T52" fmla="*/ 399 w 471"/>
                  <a:gd name="T53" fmla="*/ 395 h 438"/>
                  <a:gd name="T54" fmla="*/ 411 w 471"/>
                  <a:gd name="T55" fmla="*/ 389 h 438"/>
                  <a:gd name="T56" fmla="*/ 422 w 471"/>
                  <a:gd name="T57" fmla="*/ 383 h 438"/>
                  <a:gd name="T58" fmla="*/ 440 w 471"/>
                  <a:gd name="T59" fmla="*/ 377 h 438"/>
                  <a:gd name="T60" fmla="*/ 446 w 471"/>
                  <a:gd name="T61" fmla="*/ 377 h 438"/>
                  <a:gd name="T62" fmla="*/ 458 w 471"/>
                  <a:gd name="T63" fmla="*/ 377 h 438"/>
                  <a:gd name="T64" fmla="*/ 470 w 471"/>
                  <a:gd name="T65" fmla="*/ 359 h 438"/>
                  <a:gd name="T66" fmla="*/ 470 w 471"/>
                  <a:gd name="T67" fmla="*/ 341 h 438"/>
                  <a:gd name="T68" fmla="*/ 458 w 471"/>
                  <a:gd name="T69" fmla="*/ 329 h 438"/>
                  <a:gd name="T70" fmla="*/ 446 w 471"/>
                  <a:gd name="T71" fmla="*/ 306 h 438"/>
                  <a:gd name="T72" fmla="*/ 434 w 471"/>
                  <a:gd name="T73" fmla="*/ 300 h 438"/>
                  <a:gd name="T74" fmla="*/ 381 w 471"/>
                  <a:gd name="T75" fmla="*/ 312 h 438"/>
                  <a:gd name="T76" fmla="*/ 375 w 471"/>
                  <a:gd name="T77" fmla="*/ 306 h 438"/>
                  <a:gd name="T78" fmla="*/ 339 w 471"/>
                  <a:gd name="T79" fmla="*/ 306 h 438"/>
                  <a:gd name="T80" fmla="*/ 339 w 471"/>
                  <a:gd name="T81" fmla="*/ 318 h 438"/>
                  <a:gd name="T82" fmla="*/ 268 w 471"/>
                  <a:gd name="T83" fmla="*/ 312 h 438"/>
                  <a:gd name="T84" fmla="*/ 268 w 471"/>
                  <a:gd name="T85" fmla="*/ 323 h 438"/>
                  <a:gd name="T86" fmla="*/ 232 w 471"/>
                  <a:gd name="T87" fmla="*/ 306 h 438"/>
                  <a:gd name="T88" fmla="*/ 208 w 471"/>
                  <a:gd name="T89" fmla="*/ 276 h 438"/>
                  <a:gd name="T90" fmla="*/ 208 w 471"/>
                  <a:gd name="T91" fmla="*/ 240 h 438"/>
                  <a:gd name="T92" fmla="*/ 208 w 471"/>
                  <a:gd name="T93" fmla="*/ 204 h 438"/>
                  <a:gd name="T94" fmla="*/ 208 w 471"/>
                  <a:gd name="T95" fmla="*/ 168 h 438"/>
                  <a:gd name="T96" fmla="*/ 208 w 471"/>
                  <a:gd name="T97" fmla="*/ 144 h 438"/>
                  <a:gd name="T98" fmla="*/ 196 w 471"/>
                  <a:gd name="T99" fmla="*/ 120 h 438"/>
                  <a:gd name="T100" fmla="*/ 173 w 471"/>
                  <a:gd name="T101" fmla="*/ 60 h 438"/>
                  <a:gd name="T102" fmla="*/ 149 w 471"/>
                  <a:gd name="T103" fmla="*/ 0 h 438"/>
                  <a:gd name="T104" fmla="*/ 149 w 471"/>
                  <a:gd name="T105" fmla="*/ 0 h 438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0" t="0" r="r" b="b"/>
                <a:pathLst>
                  <a:path w="471" h="438">
                    <a:moveTo>
                      <a:pt x="149" y="0"/>
                    </a:moveTo>
                    <a:lnTo>
                      <a:pt x="149" y="18"/>
                    </a:lnTo>
                    <a:lnTo>
                      <a:pt x="137" y="42"/>
                    </a:lnTo>
                    <a:lnTo>
                      <a:pt x="113" y="114"/>
                    </a:lnTo>
                    <a:lnTo>
                      <a:pt x="101" y="126"/>
                    </a:lnTo>
                    <a:lnTo>
                      <a:pt x="36" y="144"/>
                    </a:lnTo>
                    <a:lnTo>
                      <a:pt x="18" y="162"/>
                    </a:lnTo>
                    <a:lnTo>
                      <a:pt x="0" y="186"/>
                    </a:lnTo>
                    <a:lnTo>
                      <a:pt x="18" y="210"/>
                    </a:lnTo>
                    <a:lnTo>
                      <a:pt x="18" y="216"/>
                    </a:lnTo>
                    <a:lnTo>
                      <a:pt x="42" y="240"/>
                    </a:lnTo>
                    <a:lnTo>
                      <a:pt x="42" y="246"/>
                    </a:lnTo>
                    <a:lnTo>
                      <a:pt x="48" y="252"/>
                    </a:lnTo>
                    <a:lnTo>
                      <a:pt x="125" y="306"/>
                    </a:lnTo>
                    <a:lnTo>
                      <a:pt x="161" y="359"/>
                    </a:lnTo>
                    <a:lnTo>
                      <a:pt x="184" y="371"/>
                    </a:lnTo>
                    <a:lnTo>
                      <a:pt x="202" y="407"/>
                    </a:lnTo>
                    <a:lnTo>
                      <a:pt x="220" y="407"/>
                    </a:lnTo>
                    <a:lnTo>
                      <a:pt x="232" y="437"/>
                    </a:lnTo>
                    <a:lnTo>
                      <a:pt x="262" y="431"/>
                    </a:lnTo>
                    <a:lnTo>
                      <a:pt x="268" y="425"/>
                    </a:lnTo>
                    <a:lnTo>
                      <a:pt x="297" y="425"/>
                    </a:lnTo>
                    <a:lnTo>
                      <a:pt x="309" y="419"/>
                    </a:lnTo>
                    <a:lnTo>
                      <a:pt x="339" y="407"/>
                    </a:lnTo>
                    <a:lnTo>
                      <a:pt x="363" y="401"/>
                    </a:lnTo>
                    <a:lnTo>
                      <a:pt x="381" y="401"/>
                    </a:lnTo>
                    <a:lnTo>
                      <a:pt x="399" y="395"/>
                    </a:lnTo>
                    <a:lnTo>
                      <a:pt x="411" y="389"/>
                    </a:lnTo>
                    <a:lnTo>
                      <a:pt x="422" y="383"/>
                    </a:lnTo>
                    <a:lnTo>
                      <a:pt x="440" y="377"/>
                    </a:lnTo>
                    <a:lnTo>
                      <a:pt x="446" y="377"/>
                    </a:lnTo>
                    <a:lnTo>
                      <a:pt x="458" y="377"/>
                    </a:lnTo>
                    <a:lnTo>
                      <a:pt x="470" y="359"/>
                    </a:lnTo>
                    <a:lnTo>
                      <a:pt x="470" y="341"/>
                    </a:lnTo>
                    <a:lnTo>
                      <a:pt x="458" y="329"/>
                    </a:lnTo>
                    <a:lnTo>
                      <a:pt x="446" y="306"/>
                    </a:lnTo>
                    <a:lnTo>
                      <a:pt x="434" y="300"/>
                    </a:lnTo>
                    <a:lnTo>
                      <a:pt x="381" y="312"/>
                    </a:lnTo>
                    <a:lnTo>
                      <a:pt x="375" y="306"/>
                    </a:lnTo>
                    <a:lnTo>
                      <a:pt x="339" y="306"/>
                    </a:lnTo>
                    <a:lnTo>
                      <a:pt x="339" y="318"/>
                    </a:lnTo>
                    <a:lnTo>
                      <a:pt x="268" y="312"/>
                    </a:lnTo>
                    <a:lnTo>
                      <a:pt x="268" y="323"/>
                    </a:lnTo>
                    <a:lnTo>
                      <a:pt x="232" y="306"/>
                    </a:lnTo>
                    <a:lnTo>
                      <a:pt x="208" y="276"/>
                    </a:lnTo>
                    <a:lnTo>
                      <a:pt x="208" y="240"/>
                    </a:lnTo>
                    <a:lnTo>
                      <a:pt x="208" y="204"/>
                    </a:lnTo>
                    <a:lnTo>
                      <a:pt x="208" y="168"/>
                    </a:lnTo>
                    <a:lnTo>
                      <a:pt x="208" y="144"/>
                    </a:lnTo>
                    <a:lnTo>
                      <a:pt x="196" y="120"/>
                    </a:lnTo>
                    <a:lnTo>
                      <a:pt x="173" y="60"/>
                    </a:lnTo>
                    <a:lnTo>
                      <a:pt x="149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69" name="Freeform 552"/>
              <p:cNvSpPr>
                <a:spLocks/>
              </p:cNvSpPr>
              <p:nvPr/>
            </p:nvSpPr>
            <p:spPr bwMode="auto">
              <a:xfrm>
                <a:off x="2801" y="2749"/>
                <a:ext cx="275" cy="342"/>
              </a:xfrm>
              <a:custGeom>
                <a:avLst/>
                <a:gdLst>
                  <a:gd name="T0" fmla="*/ 119 w 275"/>
                  <a:gd name="T1" fmla="*/ 18 h 342"/>
                  <a:gd name="T2" fmla="*/ 119 w 275"/>
                  <a:gd name="T3" fmla="*/ 36 h 342"/>
                  <a:gd name="T4" fmla="*/ 102 w 275"/>
                  <a:gd name="T5" fmla="*/ 72 h 342"/>
                  <a:gd name="T6" fmla="*/ 84 w 275"/>
                  <a:gd name="T7" fmla="*/ 120 h 342"/>
                  <a:gd name="T8" fmla="*/ 72 w 275"/>
                  <a:gd name="T9" fmla="*/ 120 h 342"/>
                  <a:gd name="T10" fmla="*/ 30 w 275"/>
                  <a:gd name="T11" fmla="*/ 114 h 342"/>
                  <a:gd name="T12" fmla="*/ 0 w 275"/>
                  <a:gd name="T13" fmla="*/ 143 h 342"/>
                  <a:gd name="T14" fmla="*/ 12 w 275"/>
                  <a:gd name="T15" fmla="*/ 149 h 342"/>
                  <a:gd name="T16" fmla="*/ 6 w 275"/>
                  <a:gd name="T17" fmla="*/ 167 h 342"/>
                  <a:gd name="T18" fmla="*/ 24 w 275"/>
                  <a:gd name="T19" fmla="*/ 203 h 342"/>
                  <a:gd name="T20" fmla="*/ 36 w 275"/>
                  <a:gd name="T21" fmla="*/ 257 h 342"/>
                  <a:gd name="T22" fmla="*/ 72 w 275"/>
                  <a:gd name="T23" fmla="*/ 299 h 342"/>
                  <a:gd name="T24" fmla="*/ 66 w 275"/>
                  <a:gd name="T25" fmla="*/ 311 h 342"/>
                  <a:gd name="T26" fmla="*/ 84 w 275"/>
                  <a:gd name="T27" fmla="*/ 311 h 342"/>
                  <a:gd name="T28" fmla="*/ 84 w 275"/>
                  <a:gd name="T29" fmla="*/ 341 h 342"/>
                  <a:gd name="T30" fmla="*/ 113 w 275"/>
                  <a:gd name="T31" fmla="*/ 311 h 342"/>
                  <a:gd name="T32" fmla="*/ 137 w 275"/>
                  <a:gd name="T33" fmla="*/ 335 h 342"/>
                  <a:gd name="T34" fmla="*/ 185 w 275"/>
                  <a:gd name="T35" fmla="*/ 323 h 342"/>
                  <a:gd name="T36" fmla="*/ 197 w 275"/>
                  <a:gd name="T37" fmla="*/ 323 h 342"/>
                  <a:gd name="T38" fmla="*/ 262 w 275"/>
                  <a:gd name="T39" fmla="*/ 305 h 342"/>
                  <a:gd name="T40" fmla="*/ 268 w 275"/>
                  <a:gd name="T41" fmla="*/ 299 h 342"/>
                  <a:gd name="T42" fmla="*/ 268 w 275"/>
                  <a:gd name="T43" fmla="*/ 293 h 342"/>
                  <a:gd name="T44" fmla="*/ 274 w 275"/>
                  <a:gd name="T45" fmla="*/ 275 h 342"/>
                  <a:gd name="T46" fmla="*/ 268 w 275"/>
                  <a:gd name="T47" fmla="*/ 257 h 342"/>
                  <a:gd name="T48" fmla="*/ 244 w 275"/>
                  <a:gd name="T49" fmla="*/ 245 h 342"/>
                  <a:gd name="T50" fmla="*/ 226 w 275"/>
                  <a:gd name="T51" fmla="*/ 239 h 342"/>
                  <a:gd name="T52" fmla="*/ 238 w 275"/>
                  <a:gd name="T53" fmla="*/ 179 h 342"/>
                  <a:gd name="T54" fmla="*/ 232 w 275"/>
                  <a:gd name="T55" fmla="*/ 114 h 342"/>
                  <a:gd name="T56" fmla="*/ 215 w 275"/>
                  <a:gd name="T57" fmla="*/ 78 h 342"/>
                  <a:gd name="T58" fmla="*/ 221 w 275"/>
                  <a:gd name="T59" fmla="*/ 48 h 342"/>
                  <a:gd name="T60" fmla="*/ 215 w 275"/>
                  <a:gd name="T61" fmla="*/ 48 h 342"/>
                  <a:gd name="T62" fmla="*/ 167 w 275"/>
                  <a:gd name="T63" fmla="*/ 12 h 342"/>
                  <a:gd name="T64" fmla="*/ 161 w 275"/>
                  <a:gd name="T65" fmla="*/ 0 h 342"/>
                  <a:gd name="T66" fmla="*/ 143 w 275"/>
                  <a:gd name="T67" fmla="*/ 0 h 342"/>
                  <a:gd name="T68" fmla="*/ 137 w 275"/>
                  <a:gd name="T69" fmla="*/ 6 h 342"/>
                  <a:gd name="T70" fmla="*/ 119 w 275"/>
                  <a:gd name="T71" fmla="*/ 18 h 342"/>
                  <a:gd name="T72" fmla="*/ 119 w 275"/>
                  <a:gd name="T73" fmla="*/ 18 h 342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275" h="342">
                    <a:moveTo>
                      <a:pt x="119" y="18"/>
                    </a:moveTo>
                    <a:lnTo>
                      <a:pt x="119" y="36"/>
                    </a:lnTo>
                    <a:lnTo>
                      <a:pt x="102" y="72"/>
                    </a:lnTo>
                    <a:lnTo>
                      <a:pt x="84" y="120"/>
                    </a:lnTo>
                    <a:lnTo>
                      <a:pt x="72" y="120"/>
                    </a:lnTo>
                    <a:lnTo>
                      <a:pt x="30" y="114"/>
                    </a:lnTo>
                    <a:lnTo>
                      <a:pt x="0" y="143"/>
                    </a:lnTo>
                    <a:lnTo>
                      <a:pt x="12" y="149"/>
                    </a:lnTo>
                    <a:lnTo>
                      <a:pt x="6" y="167"/>
                    </a:lnTo>
                    <a:lnTo>
                      <a:pt x="24" y="203"/>
                    </a:lnTo>
                    <a:lnTo>
                      <a:pt x="36" y="257"/>
                    </a:lnTo>
                    <a:lnTo>
                      <a:pt x="72" y="299"/>
                    </a:lnTo>
                    <a:lnTo>
                      <a:pt x="66" y="311"/>
                    </a:lnTo>
                    <a:lnTo>
                      <a:pt x="84" y="311"/>
                    </a:lnTo>
                    <a:lnTo>
                      <a:pt x="84" y="341"/>
                    </a:lnTo>
                    <a:lnTo>
                      <a:pt x="113" y="311"/>
                    </a:lnTo>
                    <a:lnTo>
                      <a:pt x="137" y="335"/>
                    </a:lnTo>
                    <a:lnTo>
                      <a:pt x="185" y="323"/>
                    </a:lnTo>
                    <a:lnTo>
                      <a:pt x="197" y="323"/>
                    </a:lnTo>
                    <a:lnTo>
                      <a:pt x="262" y="305"/>
                    </a:lnTo>
                    <a:lnTo>
                      <a:pt x="268" y="299"/>
                    </a:lnTo>
                    <a:lnTo>
                      <a:pt x="268" y="293"/>
                    </a:lnTo>
                    <a:lnTo>
                      <a:pt x="274" y="275"/>
                    </a:lnTo>
                    <a:lnTo>
                      <a:pt x="268" y="257"/>
                    </a:lnTo>
                    <a:lnTo>
                      <a:pt x="244" y="245"/>
                    </a:lnTo>
                    <a:lnTo>
                      <a:pt x="226" y="239"/>
                    </a:lnTo>
                    <a:lnTo>
                      <a:pt x="238" y="179"/>
                    </a:lnTo>
                    <a:lnTo>
                      <a:pt x="232" y="114"/>
                    </a:lnTo>
                    <a:lnTo>
                      <a:pt x="215" y="78"/>
                    </a:lnTo>
                    <a:lnTo>
                      <a:pt x="221" y="48"/>
                    </a:lnTo>
                    <a:lnTo>
                      <a:pt x="215" y="48"/>
                    </a:lnTo>
                    <a:lnTo>
                      <a:pt x="167" y="12"/>
                    </a:lnTo>
                    <a:lnTo>
                      <a:pt x="161" y="0"/>
                    </a:lnTo>
                    <a:lnTo>
                      <a:pt x="143" y="0"/>
                    </a:lnTo>
                    <a:lnTo>
                      <a:pt x="137" y="6"/>
                    </a:lnTo>
                    <a:lnTo>
                      <a:pt x="119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0" name="Freeform 553"/>
              <p:cNvSpPr>
                <a:spLocks/>
              </p:cNvSpPr>
              <p:nvPr/>
            </p:nvSpPr>
            <p:spPr bwMode="auto">
              <a:xfrm>
                <a:off x="3081" y="2970"/>
                <a:ext cx="162" cy="73"/>
              </a:xfrm>
              <a:custGeom>
                <a:avLst/>
                <a:gdLst>
                  <a:gd name="T0" fmla="*/ 119 w 162"/>
                  <a:gd name="T1" fmla="*/ 36 h 73"/>
                  <a:gd name="T2" fmla="*/ 119 w 162"/>
                  <a:gd name="T3" fmla="*/ 42 h 73"/>
                  <a:gd name="T4" fmla="*/ 119 w 162"/>
                  <a:gd name="T5" fmla="*/ 48 h 73"/>
                  <a:gd name="T6" fmla="*/ 113 w 162"/>
                  <a:gd name="T7" fmla="*/ 48 h 73"/>
                  <a:gd name="T8" fmla="*/ 113 w 162"/>
                  <a:gd name="T9" fmla="*/ 54 h 73"/>
                  <a:gd name="T10" fmla="*/ 113 w 162"/>
                  <a:gd name="T11" fmla="*/ 60 h 73"/>
                  <a:gd name="T12" fmla="*/ 119 w 162"/>
                  <a:gd name="T13" fmla="*/ 66 h 73"/>
                  <a:gd name="T14" fmla="*/ 131 w 162"/>
                  <a:gd name="T15" fmla="*/ 72 h 73"/>
                  <a:gd name="T16" fmla="*/ 143 w 162"/>
                  <a:gd name="T17" fmla="*/ 72 h 73"/>
                  <a:gd name="T18" fmla="*/ 149 w 162"/>
                  <a:gd name="T19" fmla="*/ 66 h 73"/>
                  <a:gd name="T20" fmla="*/ 155 w 162"/>
                  <a:gd name="T21" fmla="*/ 66 h 73"/>
                  <a:gd name="T22" fmla="*/ 161 w 162"/>
                  <a:gd name="T23" fmla="*/ 48 h 73"/>
                  <a:gd name="T24" fmla="*/ 155 w 162"/>
                  <a:gd name="T25" fmla="*/ 30 h 73"/>
                  <a:gd name="T26" fmla="*/ 149 w 162"/>
                  <a:gd name="T27" fmla="*/ 18 h 73"/>
                  <a:gd name="T28" fmla="*/ 143 w 162"/>
                  <a:gd name="T29" fmla="*/ 0 h 73"/>
                  <a:gd name="T30" fmla="*/ 107 w 162"/>
                  <a:gd name="T31" fmla="*/ 0 h 73"/>
                  <a:gd name="T32" fmla="*/ 95 w 162"/>
                  <a:gd name="T33" fmla="*/ 6 h 73"/>
                  <a:gd name="T34" fmla="*/ 89 w 162"/>
                  <a:gd name="T35" fmla="*/ 12 h 73"/>
                  <a:gd name="T36" fmla="*/ 24 w 162"/>
                  <a:gd name="T37" fmla="*/ 6 h 73"/>
                  <a:gd name="T38" fmla="*/ 0 w 162"/>
                  <a:gd name="T39" fmla="*/ 24 h 73"/>
                  <a:gd name="T40" fmla="*/ 18 w 162"/>
                  <a:gd name="T41" fmla="*/ 24 h 73"/>
                  <a:gd name="T42" fmla="*/ 36 w 162"/>
                  <a:gd name="T43" fmla="*/ 18 h 73"/>
                  <a:gd name="T44" fmla="*/ 42 w 162"/>
                  <a:gd name="T45" fmla="*/ 18 h 73"/>
                  <a:gd name="T46" fmla="*/ 54 w 162"/>
                  <a:gd name="T47" fmla="*/ 18 h 73"/>
                  <a:gd name="T48" fmla="*/ 65 w 162"/>
                  <a:gd name="T49" fmla="*/ 18 h 73"/>
                  <a:gd name="T50" fmla="*/ 77 w 162"/>
                  <a:gd name="T51" fmla="*/ 18 h 73"/>
                  <a:gd name="T52" fmla="*/ 95 w 162"/>
                  <a:gd name="T53" fmla="*/ 30 h 73"/>
                  <a:gd name="T54" fmla="*/ 101 w 162"/>
                  <a:gd name="T55" fmla="*/ 24 h 73"/>
                  <a:gd name="T56" fmla="*/ 113 w 162"/>
                  <a:gd name="T57" fmla="*/ 36 h 73"/>
                  <a:gd name="T58" fmla="*/ 119 w 162"/>
                  <a:gd name="T59" fmla="*/ 36 h 73"/>
                  <a:gd name="T60" fmla="*/ 119 w 162"/>
                  <a:gd name="T61" fmla="*/ 36 h 73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162" h="73">
                    <a:moveTo>
                      <a:pt x="119" y="36"/>
                    </a:moveTo>
                    <a:lnTo>
                      <a:pt x="119" y="42"/>
                    </a:lnTo>
                    <a:lnTo>
                      <a:pt x="119" y="48"/>
                    </a:lnTo>
                    <a:lnTo>
                      <a:pt x="113" y="48"/>
                    </a:lnTo>
                    <a:lnTo>
                      <a:pt x="113" y="54"/>
                    </a:lnTo>
                    <a:lnTo>
                      <a:pt x="113" y="60"/>
                    </a:lnTo>
                    <a:lnTo>
                      <a:pt x="119" y="66"/>
                    </a:lnTo>
                    <a:lnTo>
                      <a:pt x="131" y="72"/>
                    </a:lnTo>
                    <a:lnTo>
                      <a:pt x="143" y="72"/>
                    </a:lnTo>
                    <a:lnTo>
                      <a:pt x="149" y="66"/>
                    </a:lnTo>
                    <a:lnTo>
                      <a:pt x="155" y="66"/>
                    </a:lnTo>
                    <a:lnTo>
                      <a:pt x="161" y="48"/>
                    </a:lnTo>
                    <a:lnTo>
                      <a:pt x="155" y="30"/>
                    </a:lnTo>
                    <a:lnTo>
                      <a:pt x="149" y="18"/>
                    </a:lnTo>
                    <a:lnTo>
                      <a:pt x="143" y="0"/>
                    </a:lnTo>
                    <a:lnTo>
                      <a:pt x="107" y="0"/>
                    </a:lnTo>
                    <a:lnTo>
                      <a:pt x="95" y="6"/>
                    </a:lnTo>
                    <a:lnTo>
                      <a:pt x="89" y="12"/>
                    </a:lnTo>
                    <a:lnTo>
                      <a:pt x="24" y="6"/>
                    </a:lnTo>
                    <a:lnTo>
                      <a:pt x="0" y="24"/>
                    </a:lnTo>
                    <a:lnTo>
                      <a:pt x="18" y="24"/>
                    </a:lnTo>
                    <a:lnTo>
                      <a:pt x="36" y="18"/>
                    </a:lnTo>
                    <a:lnTo>
                      <a:pt x="42" y="18"/>
                    </a:lnTo>
                    <a:lnTo>
                      <a:pt x="54" y="18"/>
                    </a:lnTo>
                    <a:lnTo>
                      <a:pt x="65" y="18"/>
                    </a:lnTo>
                    <a:lnTo>
                      <a:pt x="77" y="18"/>
                    </a:lnTo>
                    <a:lnTo>
                      <a:pt x="95" y="30"/>
                    </a:lnTo>
                    <a:lnTo>
                      <a:pt x="101" y="24"/>
                    </a:lnTo>
                    <a:lnTo>
                      <a:pt x="113" y="36"/>
                    </a:lnTo>
                    <a:lnTo>
                      <a:pt x="119" y="3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1" name="Freeform 554"/>
              <p:cNvSpPr>
                <a:spLocks/>
              </p:cNvSpPr>
              <p:nvPr/>
            </p:nvSpPr>
            <p:spPr bwMode="auto">
              <a:xfrm>
                <a:off x="2504" y="3012"/>
                <a:ext cx="144" cy="378"/>
              </a:xfrm>
              <a:custGeom>
                <a:avLst/>
                <a:gdLst>
                  <a:gd name="T0" fmla="*/ 107 w 144"/>
                  <a:gd name="T1" fmla="*/ 72 h 378"/>
                  <a:gd name="T2" fmla="*/ 42 w 144"/>
                  <a:gd name="T3" fmla="*/ 0 h 378"/>
                  <a:gd name="T4" fmla="*/ 18 w 144"/>
                  <a:gd name="T5" fmla="*/ 6 h 378"/>
                  <a:gd name="T6" fmla="*/ 0 w 144"/>
                  <a:gd name="T7" fmla="*/ 6 h 378"/>
                  <a:gd name="T8" fmla="*/ 0 w 144"/>
                  <a:gd name="T9" fmla="*/ 377 h 378"/>
                  <a:gd name="T10" fmla="*/ 131 w 144"/>
                  <a:gd name="T11" fmla="*/ 377 h 378"/>
                  <a:gd name="T12" fmla="*/ 143 w 144"/>
                  <a:gd name="T13" fmla="*/ 263 h 378"/>
                  <a:gd name="T14" fmla="*/ 137 w 144"/>
                  <a:gd name="T15" fmla="*/ 209 h 378"/>
                  <a:gd name="T16" fmla="*/ 119 w 144"/>
                  <a:gd name="T17" fmla="*/ 162 h 378"/>
                  <a:gd name="T18" fmla="*/ 125 w 144"/>
                  <a:gd name="T19" fmla="*/ 102 h 378"/>
                  <a:gd name="T20" fmla="*/ 125 w 144"/>
                  <a:gd name="T21" fmla="*/ 96 h 378"/>
                  <a:gd name="T22" fmla="*/ 107 w 144"/>
                  <a:gd name="T23" fmla="*/ 72 h 378"/>
                  <a:gd name="T24" fmla="*/ 107 w 144"/>
                  <a:gd name="T25" fmla="*/ 72 h 37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44" h="378">
                    <a:moveTo>
                      <a:pt x="107" y="72"/>
                    </a:moveTo>
                    <a:lnTo>
                      <a:pt x="42" y="0"/>
                    </a:lnTo>
                    <a:lnTo>
                      <a:pt x="18" y="6"/>
                    </a:lnTo>
                    <a:lnTo>
                      <a:pt x="0" y="6"/>
                    </a:lnTo>
                    <a:lnTo>
                      <a:pt x="0" y="377"/>
                    </a:lnTo>
                    <a:lnTo>
                      <a:pt x="131" y="377"/>
                    </a:lnTo>
                    <a:lnTo>
                      <a:pt x="143" y="263"/>
                    </a:lnTo>
                    <a:lnTo>
                      <a:pt x="137" y="209"/>
                    </a:lnTo>
                    <a:lnTo>
                      <a:pt x="119" y="162"/>
                    </a:lnTo>
                    <a:lnTo>
                      <a:pt x="125" y="102"/>
                    </a:lnTo>
                    <a:lnTo>
                      <a:pt x="125" y="96"/>
                    </a:lnTo>
                    <a:lnTo>
                      <a:pt x="107" y="7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2" name="Freeform 555"/>
              <p:cNvSpPr>
                <a:spLocks/>
              </p:cNvSpPr>
              <p:nvPr/>
            </p:nvSpPr>
            <p:spPr bwMode="auto">
              <a:xfrm>
                <a:off x="2504" y="2689"/>
                <a:ext cx="269" cy="330"/>
              </a:xfrm>
              <a:custGeom>
                <a:avLst/>
                <a:gdLst>
                  <a:gd name="T0" fmla="*/ 244 w 269"/>
                  <a:gd name="T1" fmla="*/ 90 h 330"/>
                  <a:gd name="T2" fmla="*/ 262 w 269"/>
                  <a:gd name="T3" fmla="*/ 96 h 330"/>
                  <a:gd name="T4" fmla="*/ 262 w 269"/>
                  <a:gd name="T5" fmla="*/ 90 h 330"/>
                  <a:gd name="T6" fmla="*/ 262 w 269"/>
                  <a:gd name="T7" fmla="*/ 84 h 330"/>
                  <a:gd name="T8" fmla="*/ 268 w 269"/>
                  <a:gd name="T9" fmla="*/ 84 h 330"/>
                  <a:gd name="T10" fmla="*/ 262 w 269"/>
                  <a:gd name="T11" fmla="*/ 66 h 330"/>
                  <a:gd name="T12" fmla="*/ 268 w 269"/>
                  <a:gd name="T13" fmla="*/ 66 h 330"/>
                  <a:gd name="T14" fmla="*/ 256 w 269"/>
                  <a:gd name="T15" fmla="*/ 54 h 330"/>
                  <a:gd name="T16" fmla="*/ 244 w 269"/>
                  <a:gd name="T17" fmla="*/ 36 h 330"/>
                  <a:gd name="T18" fmla="*/ 244 w 269"/>
                  <a:gd name="T19" fmla="*/ 30 h 330"/>
                  <a:gd name="T20" fmla="*/ 208 w 269"/>
                  <a:gd name="T21" fmla="*/ 12 h 330"/>
                  <a:gd name="T22" fmla="*/ 155 w 269"/>
                  <a:gd name="T23" fmla="*/ 0 h 330"/>
                  <a:gd name="T24" fmla="*/ 95 w 269"/>
                  <a:gd name="T25" fmla="*/ 0 h 330"/>
                  <a:gd name="T26" fmla="*/ 36 w 269"/>
                  <a:gd name="T27" fmla="*/ 18 h 330"/>
                  <a:gd name="T28" fmla="*/ 0 w 269"/>
                  <a:gd name="T29" fmla="*/ 48 h 330"/>
                  <a:gd name="T30" fmla="*/ 0 w 269"/>
                  <a:gd name="T31" fmla="*/ 60 h 330"/>
                  <a:gd name="T32" fmla="*/ 0 w 269"/>
                  <a:gd name="T33" fmla="*/ 329 h 330"/>
                  <a:gd name="T34" fmla="*/ 18 w 269"/>
                  <a:gd name="T35" fmla="*/ 329 h 330"/>
                  <a:gd name="T36" fmla="*/ 42 w 269"/>
                  <a:gd name="T37" fmla="*/ 323 h 330"/>
                  <a:gd name="T38" fmla="*/ 89 w 269"/>
                  <a:gd name="T39" fmla="*/ 311 h 330"/>
                  <a:gd name="T40" fmla="*/ 125 w 269"/>
                  <a:gd name="T41" fmla="*/ 275 h 330"/>
                  <a:gd name="T42" fmla="*/ 161 w 269"/>
                  <a:gd name="T43" fmla="*/ 257 h 330"/>
                  <a:gd name="T44" fmla="*/ 167 w 269"/>
                  <a:gd name="T45" fmla="*/ 233 h 330"/>
                  <a:gd name="T46" fmla="*/ 178 w 269"/>
                  <a:gd name="T47" fmla="*/ 215 h 330"/>
                  <a:gd name="T48" fmla="*/ 190 w 269"/>
                  <a:gd name="T49" fmla="*/ 203 h 330"/>
                  <a:gd name="T50" fmla="*/ 196 w 269"/>
                  <a:gd name="T51" fmla="*/ 209 h 330"/>
                  <a:gd name="T52" fmla="*/ 202 w 269"/>
                  <a:gd name="T53" fmla="*/ 221 h 330"/>
                  <a:gd name="T54" fmla="*/ 208 w 269"/>
                  <a:gd name="T55" fmla="*/ 227 h 330"/>
                  <a:gd name="T56" fmla="*/ 226 w 269"/>
                  <a:gd name="T57" fmla="*/ 221 h 330"/>
                  <a:gd name="T58" fmla="*/ 244 w 269"/>
                  <a:gd name="T59" fmla="*/ 174 h 330"/>
                  <a:gd name="T60" fmla="*/ 256 w 269"/>
                  <a:gd name="T61" fmla="*/ 156 h 330"/>
                  <a:gd name="T62" fmla="*/ 244 w 269"/>
                  <a:gd name="T63" fmla="*/ 96 h 330"/>
                  <a:gd name="T64" fmla="*/ 244 w 269"/>
                  <a:gd name="T65" fmla="*/ 90 h 330"/>
                  <a:gd name="T66" fmla="*/ 244 w 269"/>
                  <a:gd name="T67" fmla="*/ 90 h 33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269" h="330">
                    <a:moveTo>
                      <a:pt x="244" y="90"/>
                    </a:moveTo>
                    <a:lnTo>
                      <a:pt x="262" y="96"/>
                    </a:lnTo>
                    <a:lnTo>
                      <a:pt x="262" y="90"/>
                    </a:lnTo>
                    <a:lnTo>
                      <a:pt x="262" y="84"/>
                    </a:lnTo>
                    <a:lnTo>
                      <a:pt x="268" y="84"/>
                    </a:lnTo>
                    <a:lnTo>
                      <a:pt x="262" y="66"/>
                    </a:lnTo>
                    <a:lnTo>
                      <a:pt x="268" y="66"/>
                    </a:lnTo>
                    <a:lnTo>
                      <a:pt x="256" y="54"/>
                    </a:lnTo>
                    <a:lnTo>
                      <a:pt x="244" y="36"/>
                    </a:lnTo>
                    <a:lnTo>
                      <a:pt x="244" y="30"/>
                    </a:lnTo>
                    <a:lnTo>
                      <a:pt x="208" y="12"/>
                    </a:lnTo>
                    <a:lnTo>
                      <a:pt x="155" y="0"/>
                    </a:lnTo>
                    <a:lnTo>
                      <a:pt x="95" y="0"/>
                    </a:lnTo>
                    <a:lnTo>
                      <a:pt x="36" y="18"/>
                    </a:lnTo>
                    <a:lnTo>
                      <a:pt x="0" y="48"/>
                    </a:lnTo>
                    <a:lnTo>
                      <a:pt x="0" y="60"/>
                    </a:lnTo>
                    <a:lnTo>
                      <a:pt x="0" y="329"/>
                    </a:lnTo>
                    <a:lnTo>
                      <a:pt x="18" y="329"/>
                    </a:lnTo>
                    <a:lnTo>
                      <a:pt x="42" y="323"/>
                    </a:lnTo>
                    <a:lnTo>
                      <a:pt x="89" y="311"/>
                    </a:lnTo>
                    <a:lnTo>
                      <a:pt x="125" y="275"/>
                    </a:lnTo>
                    <a:lnTo>
                      <a:pt x="161" y="257"/>
                    </a:lnTo>
                    <a:lnTo>
                      <a:pt x="167" y="233"/>
                    </a:lnTo>
                    <a:lnTo>
                      <a:pt x="178" y="215"/>
                    </a:lnTo>
                    <a:lnTo>
                      <a:pt x="190" y="203"/>
                    </a:lnTo>
                    <a:lnTo>
                      <a:pt x="196" y="209"/>
                    </a:lnTo>
                    <a:lnTo>
                      <a:pt x="202" y="221"/>
                    </a:lnTo>
                    <a:lnTo>
                      <a:pt x="208" y="227"/>
                    </a:lnTo>
                    <a:lnTo>
                      <a:pt x="226" y="221"/>
                    </a:lnTo>
                    <a:lnTo>
                      <a:pt x="244" y="174"/>
                    </a:lnTo>
                    <a:lnTo>
                      <a:pt x="256" y="156"/>
                    </a:lnTo>
                    <a:lnTo>
                      <a:pt x="244" y="96"/>
                    </a:lnTo>
                    <a:lnTo>
                      <a:pt x="244" y="90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3" name="Freeform 556"/>
              <p:cNvSpPr>
                <a:spLocks/>
              </p:cNvSpPr>
              <p:nvPr/>
            </p:nvSpPr>
            <p:spPr bwMode="auto">
              <a:xfrm>
                <a:off x="2641" y="3144"/>
                <a:ext cx="322" cy="246"/>
              </a:xfrm>
              <a:custGeom>
                <a:avLst/>
                <a:gdLst>
                  <a:gd name="T0" fmla="*/ 12 w 322"/>
                  <a:gd name="T1" fmla="*/ 0 h 246"/>
                  <a:gd name="T2" fmla="*/ 12 w 322"/>
                  <a:gd name="T3" fmla="*/ 36 h 246"/>
                  <a:gd name="T4" fmla="*/ 0 w 322"/>
                  <a:gd name="T5" fmla="*/ 72 h 246"/>
                  <a:gd name="T6" fmla="*/ 12 w 322"/>
                  <a:gd name="T7" fmla="*/ 113 h 246"/>
                  <a:gd name="T8" fmla="*/ 35 w 322"/>
                  <a:gd name="T9" fmla="*/ 245 h 246"/>
                  <a:gd name="T10" fmla="*/ 321 w 322"/>
                  <a:gd name="T11" fmla="*/ 245 h 246"/>
                  <a:gd name="T12" fmla="*/ 309 w 322"/>
                  <a:gd name="T13" fmla="*/ 233 h 246"/>
                  <a:gd name="T14" fmla="*/ 291 w 322"/>
                  <a:gd name="T15" fmla="*/ 227 h 246"/>
                  <a:gd name="T16" fmla="*/ 279 w 322"/>
                  <a:gd name="T17" fmla="*/ 221 h 246"/>
                  <a:gd name="T18" fmla="*/ 273 w 322"/>
                  <a:gd name="T19" fmla="*/ 209 h 246"/>
                  <a:gd name="T20" fmla="*/ 202 w 322"/>
                  <a:gd name="T21" fmla="*/ 191 h 246"/>
                  <a:gd name="T22" fmla="*/ 190 w 322"/>
                  <a:gd name="T23" fmla="*/ 161 h 246"/>
                  <a:gd name="T24" fmla="*/ 172 w 322"/>
                  <a:gd name="T25" fmla="*/ 161 h 246"/>
                  <a:gd name="T26" fmla="*/ 154 w 322"/>
                  <a:gd name="T27" fmla="*/ 125 h 246"/>
                  <a:gd name="T28" fmla="*/ 131 w 322"/>
                  <a:gd name="T29" fmla="*/ 113 h 246"/>
                  <a:gd name="T30" fmla="*/ 95 w 322"/>
                  <a:gd name="T31" fmla="*/ 60 h 246"/>
                  <a:gd name="T32" fmla="*/ 18 w 322"/>
                  <a:gd name="T33" fmla="*/ 6 h 246"/>
                  <a:gd name="T34" fmla="*/ 12 w 322"/>
                  <a:gd name="T35" fmla="*/ 0 h 246"/>
                  <a:gd name="T36" fmla="*/ 12 w 322"/>
                  <a:gd name="T37" fmla="*/ 0 h 24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22" h="246">
                    <a:moveTo>
                      <a:pt x="12" y="0"/>
                    </a:moveTo>
                    <a:lnTo>
                      <a:pt x="12" y="36"/>
                    </a:lnTo>
                    <a:lnTo>
                      <a:pt x="0" y="72"/>
                    </a:lnTo>
                    <a:lnTo>
                      <a:pt x="12" y="113"/>
                    </a:lnTo>
                    <a:lnTo>
                      <a:pt x="35" y="245"/>
                    </a:lnTo>
                    <a:lnTo>
                      <a:pt x="321" y="245"/>
                    </a:lnTo>
                    <a:lnTo>
                      <a:pt x="309" y="233"/>
                    </a:lnTo>
                    <a:lnTo>
                      <a:pt x="291" y="227"/>
                    </a:lnTo>
                    <a:lnTo>
                      <a:pt x="279" y="221"/>
                    </a:lnTo>
                    <a:lnTo>
                      <a:pt x="273" y="209"/>
                    </a:lnTo>
                    <a:lnTo>
                      <a:pt x="202" y="191"/>
                    </a:lnTo>
                    <a:lnTo>
                      <a:pt x="190" y="161"/>
                    </a:lnTo>
                    <a:lnTo>
                      <a:pt x="172" y="161"/>
                    </a:lnTo>
                    <a:lnTo>
                      <a:pt x="154" y="125"/>
                    </a:lnTo>
                    <a:lnTo>
                      <a:pt x="131" y="113"/>
                    </a:lnTo>
                    <a:lnTo>
                      <a:pt x="95" y="60"/>
                    </a:lnTo>
                    <a:lnTo>
                      <a:pt x="18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4" name="Freeform 557"/>
              <p:cNvSpPr>
                <a:spLocks/>
              </p:cNvSpPr>
              <p:nvPr/>
            </p:nvSpPr>
            <p:spPr bwMode="auto">
              <a:xfrm>
                <a:off x="2546" y="2779"/>
                <a:ext cx="233" cy="306"/>
              </a:xfrm>
              <a:custGeom>
                <a:avLst/>
                <a:gdLst>
                  <a:gd name="T0" fmla="*/ 119 w 233"/>
                  <a:gd name="T1" fmla="*/ 167 h 306"/>
                  <a:gd name="T2" fmla="*/ 83 w 233"/>
                  <a:gd name="T3" fmla="*/ 185 h 306"/>
                  <a:gd name="T4" fmla="*/ 47 w 233"/>
                  <a:gd name="T5" fmla="*/ 221 h 306"/>
                  <a:gd name="T6" fmla="*/ 0 w 233"/>
                  <a:gd name="T7" fmla="*/ 233 h 306"/>
                  <a:gd name="T8" fmla="*/ 65 w 233"/>
                  <a:gd name="T9" fmla="*/ 305 h 306"/>
                  <a:gd name="T10" fmla="*/ 83 w 233"/>
                  <a:gd name="T11" fmla="*/ 293 h 306"/>
                  <a:gd name="T12" fmla="*/ 101 w 233"/>
                  <a:gd name="T13" fmla="*/ 263 h 306"/>
                  <a:gd name="T14" fmla="*/ 166 w 233"/>
                  <a:gd name="T15" fmla="*/ 245 h 306"/>
                  <a:gd name="T16" fmla="*/ 178 w 233"/>
                  <a:gd name="T17" fmla="*/ 233 h 306"/>
                  <a:gd name="T18" fmla="*/ 202 w 233"/>
                  <a:gd name="T19" fmla="*/ 161 h 306"/>
                  <a:gd name="T20" fmla="*/ 214 w 233"/>
                  <a:gd name="T21" fmla="*/ 137 h 306"/>
                  <a:gd name="T22" fmla="*/ 214 w 233"/>
                  <a:gd name="T23" fmla="*/ 119 h 306"/>
                  <a:gd name="T24" fmla="*/ 208 w 233"/>
                  <a:gd name="T25" fmla="*/ 113 h 306"/>
                  <a:gd name="T26" fmla="*/ 232 w 233"/>
                  <a:gd name="T27" fmla="*/ 84 h 306"/>
                  <a:gd name="T28" fmla="*/ 226 w 233"/>
                  <a:gd name="T29" fmla="*/ 78 h 306"/>
                  <a:gd name="T30" fmla="*/ 226 w 233"/>
                  <a:gd name="T31" fmla="*/ 66 h 306"/>
                  <a:gd name="T32" fmla="*/ 226 w 233"/>
                  <a:gd name="T33" fmla="*/ 18 h 306"/>
                  <a:gd name="T34" fmla="*/ 208 w 233"/>
                  <a:gd name="T35" fmla="*/ 6 h 306"/>
                  <a:gd name="T36" fmla="*/ 202 w 233"/>
                  <a:gd name="T37" fmla="*/ 0 h 306"/>
                  <a:gd name="T38" fmla="*/ 202 w 233"/>
                  <a:gd name="T39" fmla="*/ 6 h 306"/>
                  <a:gd name="T40" fmla="*/ 214 w 233"/>
                  <a:gd name="T41" fmla="*/ 66 h 306"/>
                  <a:gd name="T42" fmla="*/ 202 w 233"/>
                  <a:gd name="T43" fmla="*/ 84 h 306"/>
                  <a:gd name="T44" fmla="*/ 184 w 233"/>
                  <a:gd name="T45" fmla="*/ 131 h 306"/>
                  <a:gd name="T46" fmla="*/ 166 w 233"/>
                  <a:gd name="T47" fmla="*/ 137 h 306"/>
                  <a:gd name="T48" fmla="*/ 166 w 233"/>
                  <a:gd name="T49" fmla="*/ 131 h 306"/>
                  <a:gd name="T50" fmla="*/ 154 w 233"/>
                  <a:gd name="T51" fmla="*/ 119 h 306"/>
                  <a:gd name="T52" fmla="*/ 148 w 233"/>
                  <a:gd name="T53" fmla="*/ 113 h 306"/>
                  <a:gd name="T54" fmla="*/ 136 w 233"/>
                  <a:gd name="T55" fmla="*/ 125 h 306"/>
                  <a:gd name="T56" fmla="*/ 125 w 233"/>
                  <a:gd name="T57" fmla="*/ 143 h 306"/>
                  <a:gd name="T58" fmla="*/ 119 w 233"/>
                  <a:gd name="T59" fmla="*/ 167 h 306"/>
                  <a:gd name="T60" fmla="*/ 119 w 233"/>
                  <a:gd name="T61" fmla="*/ 167 h 30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233" h="306">
                    <a:moveTo>
                      <a:pt x="119" y="167"/>
                    </a:moveTo>
                    <a:lnTo>
                      <a:pt x="83" y="185"/>
                    </a:lnTo>
                    <a:lnTo>
                      <a:pt x="47" y="221"/>
                    </a:lnTo>
                    <a:lnTo>
                      <a:pt x="0" y="233"/>
                    </a:lnTo>
                    <a:lnTo>
                      <a:pt x="65" y="305"/>
                    </a:lnTo>
                    <a:lnTo>
                      <a:pt x="83" y="293"/>
                    </a:lnTo>
                    <a:lnTo>
                      <a:pt x="101" y="263"/>
                    </a:lnTo>
                    <a:lnTo>
                      <a:pt x="166" y="245"/>
                    </a:lnTo>
                    <a:lnTo>
                      <a:pt x="178" y="233"/>
                    </a:lnTo>
                    <a:lnTo>
                      <a:pt x="202" y="161"/>
                    </a:lnTo>
                    <a:lnTo>
                      <a:pt x="214" y="137"/>
                    </a:lnTo>
                    <a:lnTo>
                      <a:pt x="214" y="119"/>
                    </a:lnTo>
                    <a:lnTo>
                      <a:pt x="208" y="113"/>
                    </a:lnTo>
                    <a:lnTo>
                      <a:pt x="232" y="84"/>
                    </a:lnTo>
                    <a:lnTo>
                      <a:pt x="226" y="78"/>
                    </a:lnTo>
                    <a:lnTo>
                      <a:pt x="226" y="66"/>
                    </a:lnTo>
                    <a:lnTo>
                      <a:pt x="226" y="18"/>
                    </a:lnTo>
                    <a:lnTo>
                      <a:pt x="208" y="6"/>
                    </a:lnTo>
                    <a:lnTo>
                      <a:pt x="202" y="0"/>
                    </a:lnTo>
                    <a:lnTo>
                      <a:pt x="202" y="6"/>
                    </a:lnTo>
                    <a:lnTo>
                      <a:pt x="214" y="66"/>
                    </a:lnTo>
                    <a:lnTo>
                      <a:pt x="202" y="84"/>
                    </a:lnTo>
                    <a:lnTo>
                      <a:pt x="184" y="131"/>
                    </a:lnTo>
                    <a:lnTo>
                      <a:pt x="166" y="137"/>
                    </a:lnTo>
                    <a:lnTo>
                      <a:pt x="166" y="131"/>
                    </a:lnTo>
                    <a:lnTo>
                      <a:pt x="154" y="119"/>
                    </a:lnTo>
                    <a:lnTo>
                      <a:pt x="148" y="113"/>
                    </a:lnTo>
                    <a:lnTo>
                      <a:pt x="136" y="125"/>
                    </a:lnTo>
                    <a:lnTo>
                      <a:pt x="125" y="143"/>
                    </a:lnTo>
                    <a:lnTo>
                      <a:pt x="119" y="16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5" name="Freeform 558"/>
              <p:cNvSpPr>
                <a:spLocks/>
              </p:cNvSpPr>
              <p:nvPr/>
            </p:nvSpPr>
            <p:spPr bwMode="auto">
              <a:xfrm>
                <a:off x="2623" y="3114"/>
                <a:ext cx="54" cy="276"/>
              </a:xfrm>
              <a:custGeom>
                <a:avLst/>
                <a:gdLst>
                  <a:gd name="T0" fmla="*/ 6 w 54"/>
                  <a:gd name="T1" fmla="*/ 0 h 276"/>
                  <a:gd name="T2" fmla="*/ 0 w 54"/>
                  <a:gd name="T3" fmla="*/ 60 h 276"/>
                  <a:gd name="T4" fmla="*/ 6 w 54"/>
                  <a:gd name="T5" fmla="*/ 72 h 276"/>
                  <a:gd name="T6" fmla="*/ 12 w 54"/>
                  <a:gd name="T7" fmla="*/ 107 h 276"/>
                  <a:gd name="T8" fmla="*/ 18 w 54"/>
                  <a:gd name="T9" fmla="*/ 137 h 276"/>
                  <a:gd name="T10" fmla="*/ 18 w 54"/>
                  <a:gd name="T11" fmla="*/ 185 h 276"/>
                  <a:gd name="T12" fmla="*/ 18 w 54"/>
                  <a:gd name="T13" fmla="*/ 215 h 276"/>
                  <a:gd name="T14" fmla="*/ 12 w 54"/>
                  <a:gd name="T15" fmla="*/ 275 h 276"/>
                  <a:gd name="T16" fmla="*/ 53 w 54"/>
                  <a:gd name="T17" fmla="*/ 275 h 276"/>
                  <a:gd name="T18" fmla="*/ 30 w 54"/>
                  <a:gd name="T19" fmla="*/ 143 h 276"/>
                  <a:gd name="T20" fmla="*/ 18 w 54"/>
                  <a:gd name="T21" fmla="*/ 102 h 276"/>
                  <a:gd name="T22" fmla="*/ 30 w 54"/>
                  <a:gd name="T23" fmla="*/ 66 h 276"/>
                  <a:gd name="T24" fmla="*/ 30 w 54"/>
                  <a:gd name="T25" fmla="*/ 30 h 276"/>
                  <a:gd name="T26" fmla="*/ 30 w 54"/>
                  <a:gd name="T27" fmla="*/ 24 h 276"/>
                  <a:gd name="T28" fmla="*/ 6 w 54"/>
                  <a:gd name="T29" fmla="*/ 0 h 276"/>
                  <a:gd name="T30" fmla="*/ 6 w 54"/>
                  <a:gd name="T31" fmla="*/ 0 h 27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54" h="276">
                    <a:moveTo>
                      <a:pt x="6" y="0"/>
                    </a:moveTo>
                    <a:lnTo>
                      <a:pt x="0" y="60"/>
                    </a:lnTo>
                    <a:lnTo>
                      <a:pt x="6" y="72"/>
                    </a:lnTo>
                    <a:lnTo>
                      <a:pt x="12" y="107"/>
                    </a:lnTo>
                    <a:lnTo>
                      <a:pt x="18" y="137"/>
                    </a:lnTo>
                    <a:lnTo>
                      <a:pt x="18" y="185"/>
                    </a:lnTo>
                    <a:lnTo>
                      <a:pt x="18" y="215"/>
                    </a:lnTo>
                    <a:lnTo>
                      <a:pt x="12" y="275"/>
                    </a:lnTo>
                    <a:lnTo>
                      <a:pt x="53" y="275"/>
                    </a:lnTo>
                    <a:lnTo>
                      <a:pt x="30" y="143"/>
                    </a:lnTo>
                    <a:lnTo>
                      <a:pt x="18" y="102"/>
                    </a:lnTo>
                    <a:lnTo>
                      <a:pt x="30" y="66"/>
                    </a:lnTo>
                    <a:lnTo>
                      <a:pt x="30" y="30"/>
                    </a:lnTo>
                    <a:lnTo>
                      <a:pt x="30" y="24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6" name="Freeform 559"/>
              <p:cNvSpPr>
                <a:spLocks/>
              </p:cNvSpPr>
              <p:nvPr/>
            </p:nvSpPr>
            <p:spPr bwMode="auto">
              <a:xfrm>
                <a:off x="2712" y="2599"/>
                <a:ext cx="239" cy="247"/>
              </a:xfrm>
              <a:custGeom>
                <a:avLst/>
                <a:gdLst>
                  <a:gd name="T0" fmla="*/ 24 w 239"/>
                  <a:gd name="T1" fmla="*/ 114 h 247"/>
                  <a:gd name="T2" fmla="*/ 36 w 239"/>
                  <a:gd name="T3" fmla="*/ 120 h 247"/>
                  <a:gd name="T4" fmla="*/ 36 w 239"/>
                  <a:gd name="T5" fmla="*/ 126 h 247"/>
                  <a:gd name="T6" fmla="*/ 48 w 239"/>
                  <a:gd name="T7" fmla="*/ 144 h 247"/>
                  <a:gd name="T8" fmla="*/ 60 w 239"/>
                  <a:gd name="T9" fmla="*/ 156 h 247"/>
                  <a:gd name="T10" fmla="*/ 54 w 239"/>
                  <a:gd name="T11" fmla="*/ 156 h 247"/>
                  <a:gd name="T12" fmla="*/ 60 w 239"/>
                  <a:gd name="T13" fmla="*/ 174 h 247"/>
                  <a:gd name="T14" fmla="*/ 54 w 239"/>
                  <a:gd name="T15" fmla="*/ 174 h 247"/>
                  <a:gd name="T16" fmla="*/ 54 w 239"/>
                  <a:gd name="T17" fmla="*/ 180 h 247"/>
                  <a:gd name="T18" fmla="*/ 54 w 239"/>
                  <a:gd name="T19" fmla="*/ 186 h 247"/>
                  <a:gd name="T20" fmla="*/ 36 w 239"/>
                  <a:gd name="T21" fmla="*/ 180 h 247"/>
                  <a:gd name="T22" fmla="*/ 42 w 239"/>
                  <a:gd name="T23" fmla="*/ 186 h 247"/>
                  <a:gd name="T24" fmla="*/ 60 w 239"/>
                  <a:gd name="T25" fmla="*/ 198 h 247"/>
                  <a:gd name="T26" fmla="*/ 60 w 239"/>
                  <a:gd name="T27" fmla="*/ 246 h 247"/>
                  <a:gd name="T28" fmla="*/ 113 w 239"/>
                  <a:gd name="T29" fmla="*/ 246 h 247"/>
                  <a:gd name="T30" fmla="*/ 125 w 239"/>
                  <a:gd name="T31" fmla="*/ 234 h 247"/>
                  <a:gd name="T32" fmla="*/ 155 w 239"/>
                  <a:gd name="T33" fmla="*/ 198 h 247"/>
                  <a:gd name="T34" fmla="*/ 167 w 239"/>
                  <a:gd name="T35" fmla="*/ 162 h 247"/>
                  <a:gd name="T36" fmla="*/ 179 w 239"/>
                  <a:gd name="T37" fmla="*/ 150 h 247"/>
                  <a:gd name="T38" fmla="*/ 179 w 239"/>
                  <a:gd name="T39" fmla="*/ 168 h 247"/>
                  <a:gd name="T40" fmla="*/ 179 w 239"/>
                  <a:gd name="T41" fmla="*/ 186 h 247"/>
                  <a:gd name="T42" fmla="*/ 191 w 239"/>
                  <a:gd name="T43" fmla="*/ 180 h 247"/>
                  <a:gd name="T44" fmla="*/ 196 w 239"/>
                  <a:gd name="T45" fmla="*/ 156 h 247"/>
                  <a:gd name="T46" fmla="*/ 208 w 239"/>
                  <a:gd name="T47" fmla="*/ 138 h 247"/>
                  <a:gd name="T48" fmla="*/ 220 w 239"/>
                  <a:gd name="T49" fmla="*/ 108 h 247"/>
                  <a:gd name="T50" fmla="*/ 226 w 239"/>
                  <a:gd name="T51" fmla="*/ 90 h 247"/>
                  <a:gd name="T52" fmla="*/ 226 w 239"/>
                  <a:gd name="T53" fmla="*/ 84 h 247"/>
                  <a:gd name="T54" fmla="*/ 238 w 239"/>
                  <a:gd name="T55" fmla="*/ 54 h 247"/>
                  <a:gd name="T56" fmla="*/ 226 w 239"/>
                  <a:gd name="T57" fmla="*/ 30 h 247"/>
                  <a:gd name="T58" fmla="*/ 220 w 239"/>
                  <a:gd name="T59" fmla="*/ 30 h 247"/>
                  <a:gd name="T60" fmla="*/ 202 w 239"/>
                  <a:gd name="T61" fmla="*/ 30 h 247"/>
                  <a:gd name="T62" fmla="*/ 191 w 239"/>
                  <a:gd name="T63" fmla="*/ 6 h 247"/>
                  <a:gd name="T64" fmla="*/ 143 w 239"/>
                  <a:gd name="T65" fmla="*/ 0 h 247"/>
                  <a:gd name="T66" fmla="*/ 95 w 239"/>
                  <a:gd name="T67" fmla="*/ 6 h 247"/>
                  <a:gd name="T68" fmla="*/ 48 w 239"/>
                  <a:gd name="T69" fmla="*/ 30 h 247"/>
                  <a:gd name="T70" fmla="*/ 12 w 239"/>
                  <a:gd name="T71" fmla="*/ 72 h 247"/>
                  <a:gd name="T72" fmla="*/ 0 w 239"/>
                  <a:gd name="T73" fmla="*/ 102 h 247"/>
                  <a:gd name="T74" fmla="*/ 12 w 239"/>
                  <a:gd name="T75" fmla="*/ 102 h 247"/>
                  <a:gd name="T76" fmla="*/ 24 w 239"/>
                  <a:gd name="T77" fmla="*/ 114 h 247"/>
                  <a:gd name="T78" fmla="*/ 24 w 239"/>
                  <a:gd name="T79" fmla="*/ 114 h 247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239" h="247">
                    <a:moveTo>
                      <a:pt x="24" y="114"/>
                    </a:moveTo>
                    <a:lnTo>
                      <a:pt x="36" y="120"/>
                    </a:lnTo>
                    <a:lnTo>
                      <a:pt x="36" y="126"/>
                    </a:lnTo>
                    <a:lnTo>
                      <a:pt x="48" y="144"/>
                    </a:lnTo>
                    <a:lnTo>
                      <a:pt x="60" y="156"/>
                    </a:lnTo>
                    <a:lnTo>
                      <a:pt x="54" y="156"/>
                    </a:lnTo>
                    <a:lnTo>
                      <a:pt x="60" y="174"/>
                    </a:lnTo>
                    <a:lnTo>
                      <a:pt x="54" y="174"/>
                    </a:lnTo>
                    <a:lnTo>
                      <a:pt x="54" y="180"/>
                    </a:lnTo>
                    <a:lnTo>
                      <a:pt x="54" y="186"/>
                    </a:lnTo>
                    <a:lnTo>
                      <a:pt x="36" y="180"/>
                    </a:lnTo>
                    <a:lnTo>
                      <a:pt x="42" y="186"/>
                    </a:lnTo>
                    <a:lnTo>
                      <a:pt x="60" y="198"/>
                    </a:lnTo>
                    <a:lnTo>
                      <a:pt x="60" y="246"/>
                    </a:lnTo>
                    <a:lnTo>
                      <a:pt x="113" y="246"/>
                    </a:lnTo>
                    <a:lnTo>
                      <a:pt x="125" y="234"/>
                    </a:lnTo>
                    <a:lnTo>
                      <a:pt x="155" y="198"/>
                    </a:lnTo>
                    <a:lnTo>
                      <a:pt x="167" y="162"/>
                    </a:lnTo>
                    <a:lnTo>
                      <a:pt x="179" y="150"/>
                    </a:lnTo>
                    <a:lnTo>
                      <a:pt x="179" y="168"/>
                    </a:lnTo>
                    <a:lnTo>
                      <a:pt x="179" y="186"/>
                    </a:lnTo>
                    <a:lnTo>
                      <a:pt x="191" y="180"/>
                    </a:lnTo>
                    <a:lnTo>
                      <a:pt x="196" y="156"/>
                    </a:lnTo>
                    <a:lnTo>
                      <a:pt x="208" y="138"/>
                    </a:lnTo>
                    <a:lnTo>
                      <a:pt x="220" y="108"/>
                    </a:lnTo>
                    <a:lnTo>
                      <a:pt x="226" y="90"/>
                    </a:lnTo>
                    <a:lnTo>
                      <a:pt x="226" y="84"/>
                    </a:lnTo>
                    <a:lnTo>
                      <a:pt x="238" y="54"/>
                    </a:lnTo>
                    <a:lnTo>
                      <a:pt x="226" y="30"/>
                    </a:lnTo>
                    <a:lnTo>
                      <a:pt x="220" y="30"/>
                    </a:lnTo>
                    <a:lnTo>
                      <a:pt x="202" y="30"/>
                    </a:lnTo>
                    <a:lnTo>
                      <a:pt x="191" y="6"/>
                    </a:lnTo>
                    <a:lnTo>
                      <a:pt x="143" y="0"/>
                    </a:lnTo>
                    <a:lnTo>
                      <a:pt x="95" y="6"/>
                    </a:lnTo>
                    <a:lnTo>
                      <a:pt x="48" y="30"/>
                    </a:lnTo>
                    <a:lnTo>
                      <a:pt x="12" y="72"/>
                    </a:lnTo>
                    <a:lnTo>
                      <a:pt x="0" y="102"/>
                    </a:lnTo>
                    <a:lnTo>
                      <a:pt x="12" y="102"/>
                    </a:lnTo>
                    <a:lnTo>
                      <a:pt x="24" y="114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7" name="Freeform 560"/>
              <p:cNvSpPr>
                <a:spLocks/>
              </p:cNvSpPr>
              <p:nvPr/>
            </p:nvSpPr>
            <p:spPr bwMode="auto">
              <a:xfrm>
                <a:off x="2772" y="2689"/>
                <a:ext cx="167" cy="204"/>
              </a:xfrm>
              <a:custGeom>
                <a:avLst/>
                <a:gdLst>
                  <a:gd name="T0" fmla="*/ 0 w 167"/>
                  <a:gd name="T1" fmla="*/ 156 h 204"/>
                  <a:gd name="T2" fmla="*/ 0 w 167"/>
                  <a:gd name="T3" fmla="*/ 168 h 204"/>
                  <a:gd name="T4" fmla="*/ 29 w 167"/>
                  <a:gd name="T5" fmla="*/ 203 h 204"/>
                  <a:gd name="T6" fmla="*/ 59 w 167"/>
                  <a:gd name="T7" fmla="*/ 174 h 204"/>
                  <a:gd name="T8" fmla="*/ 101 w 167"/>
                  <a:gd name="T9" fmla="*/ 180 h 204"/>
                  <a:gd name="T10" fmla="*/ 113 w 167"/>
                  <a:gd name="T11" fmla="*/ 180 h 204"/>
                  <a:gd name="T12" fmla="*/ 131 w 167"/>
                  <a:gd name="T13" fmla="*/ 132 h 204"/>
                  <a:gd name="T14" fmla="*/ 148 w 167"/>
                  <a:gd name="T15" fmla="*/ 96 h 204"/>
                  <a:gd name="T16" fmla="*/ 148 w 167"/>
                  <a:gd name="T17" fmla="*/ 78 h 204"/>
                  <a:gd name="T18" fmla="*/ 166 w 167"/>
                  <a:gd name="T19" fmla="*/ 66 h 204"/>
                  <a:gd name="T20" fmla="*/ 166 w 167"/>
                  <a:gd name="T21" fmla="*/ 12 h 204"/>
                  <a:gd name="T22" fmla="*/ 166 w 167"/>
                  <a:gd name="T23" fmla="*/ 0 h 204"/>
                  <a:gd name="T24" fmla="*/ 160 w 167"/>
                  <a:gd name="T25" fmla="*/ 18 h 204"/>
                  <a:gd name="T26" fmla="*/ 148 w 167"/>
                  <a:gd name="T27" fmla="*/ 48 h 204"/>
                  <a:gd name="T28" fmla="*/ 136 w 167"/>
                  <a:gd name="T29" fmla="*/ 66 h 204"/>
                  <a:gd name="T30" fmla="*/ 131 w 167"/>
                  <a:gd name="T31" fmla="*/ 90 h 204"/>
                  <a:gd name="T32" fmla="*/ 119 w 167"/>
                  <a:gd name="T33" fmla="*/ 96 h 204"/>
                  <a:gd name="T34" fmla="*/ 119 w 167"/>
                  <a:gd name="T35" fmla="*/ 78 h 204"/>
                  <a:gd name="T36" fmla="*/ 119 w 167"/>
                  <a:gd name="T37" fmla="*/ 60 h 204"/>
                  <a:gd name="T38" fmla="*/ 107 w 167"/>
                  <a:gd name="T39" fmla="*/ 72 h 204"/>
                  <a:gd name="T40" fmla="*/ 95 w 167"/>
                  <a:gd name="T41" fmla="*/ 108 h 204"/>
                  <a:gd name="T42" fmla="*/ 65 w 167"/>
                  <a:gd name="T43" fmla="*/ 144 h 204"/>
                  <a:gd name="T44" fmla="*/ 53 w 167"/>
                  <a:gd name="T45" fmla="*/ 156 h 204"/>
                  <a:gd name="T46" fmla="*/ 0 w 167"/>
                  <a:gd name="T47" fmla="*/ 156 h 204"/>
                  <a:gd name="T48" fmla="*/ 0 w 167"/>
                  <a:gd name="T49" fmla="*/ 156 h 204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67" h="204">
                    <a:moveTo>
                      <a:pt x="0" y="156"/>
                    </a:moveTo>
                    <a:lnTo>
                      <a:pt x="0" y="168"/>
                    </a:lnTo>
                    <a:lnTo>
                      <a:pt x="29" y="203"/>
                    </a:lnTo>
                    <a:lnTo>
                      <a:pt x="59" y="174"/>
                    </a:lnTo>
                    <a:lnTo>
                      <a:pt x="101" y="180"/>
                    </a:lnTo>
                    <a:lnTo>
                      <a:pt x="113" y="180"/>
                    </a:lnTo>
                    <a:lnTo>
                      <a:pt x="131" y="132"/>
                    </a:lnTo>
                    <a:lnTo>
                      <a:pt x="148" y="96"/>
                    </a:lnTo>
                    <a:lnTo>
                      <a:pt x="148" y="78"/>
                    </a:lnTo>
                    <a:lnTo>
                      <a:pt x="166" y="66"/>
                    </a:lnTo>
                    <a:lnTo>
                      <a:pt x="166" y="12"/>
                    </a:lnTo>
                    <a:lnTo>
                      <a:pt x="166" y="0"/>
                    </a:lnTo>
                    <a:lnTo>
                      <a:pt x="160" y="18"/>
                    </a:lnTo>
                    <a:lnTo>
                      <a:pt x="148" y="48"/>
                    </a:lnTo>
                    <a:lnTo>
                      <a:pt x="136" y="66"/>
                    </a:lnTo>
                    <a:lnTo>
                      <a:pt x="131" y="90"/>
                    </a:lnTo>
                    <a:lnTo>
                      <a:pt x="119" y="96"/>
                    </a:lnTo>
                    <a:lnTo>
                      <a:pt x="119" y="78"/>
                    </a:lnTo>
                    <a:lnTo>
                      <a:pt x="119" y="60"/>
                    </a:lnTo>
                    <a:lnTo>
                      <a:pt x="107" y="72"/>
                    </a:lnTo>
                    <a:lnTo>
                      <a:pt x="95" y="108"/>
                    </a:lnTo>
                    <a:lnTo>
                      <a:pt x="65" y="144"/>
                    </a:lnTo>
                    <a:lnTo>
                      <a:pt x="53" y="156"/>
                    </a:lnTo>
                    <a:lnTo>
                      <a:pt x="0" y="15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8" name="Freeform 561"/>
              <p:cNvSpPr>
                <a:spLocks/>
              </p:cNvSpPr>
              <p:nvPr/>
            </p:nvSpPr>
            <p:spPr bwMode="auto">
              <a:xfrm>
                <a:off x="2807" y="3018"/>
                <a:ext cx="37" cy="187"/>
              </a:xfrm>
              <a:custGeom>
                <a:avLst/>
                <a:gdLst>
                  <a:gd name="T0" fmla="*/ 36 w 37"/>
                  <a:gd name="T1" fmla="*/ 162 h 187"/>
                  <a:gd name="T2" fmla="*/ 36 w 37"/>
                  <a:gd name="T3" fmla="*/ 126 h 187"/>
                  <a:gd name="T4" fmla="*/ 36 w 37"/>
                  <a:gd name="T5" fmla="*/ 90 h 187"/>
                  <a:gd name="T6" fmla="*/ 30 w 37"/>
                  <a:gd name="T7" fmla="*/ 66 h 187"/>
                  <a:gd name="T8" fmla="*/ 30 w 37"/>
                  <a:gd name="T9" fmla="*/ 54 h 187"/>
                  <a:gd name="T10" fmla="*/ 18 w 37"/>
                  <a:gd name="T11" fmla="*/ 30 h 187"/>
                  <a:gd name="T12" fmla="*/ 0 w 37"/>
                  <a:gd name="T13" fmla="*/ 0 h 187"/>
                  <a:gd name="T14" fmla="*/ 12 w 37"/>
                  <a:gd name="T15" fmla="*/ 78 h 187"/>
                  <a:gd name="T16" fmla="*/ 12 w 37"/>
                  <a:gd name="T17" fmla="*/ 156 h 187"/>
                  <a:gd name="T18" fmla="*/ 36 w 37"/>
                  <a:gd name="T19" fmla="*/ 186 h 187"/>
                  <a:gd name="T20" fmla="*/ 36 w 37"/>
                  <a:gd name="T21" fmla="*/ 162 h 187"/>
                  <a:gd name="T22" fmla="*/ 36 w 37"/>
                  <a:gd name="T23" fmla="*/ 162 h 187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7" h="187">
                    <a:moveTo>
                      <a:pt x="36" y="162"/>
                    </a:moveTo>
                    <a:lnTo>
                      <a:pt x="36" y="126"/>
                    </a:lnTo>
                    <a:lnTo>
                      <a:pt x="36" y="90"/>
                    </a:lnTo>
                    <a:lnTo>
                      <a:pt x="30" y="66"/>
                    </a:lnTo>
                    <a:lnTo>
                      <a:pt x="30" y="54"/>
                    </a:lnTo>
                    <a:lnTo>
                      <a:pt x="18" y="30"/>
                    </a:lnTo>
                    <a:lnTo>
                      <a:pt x="0" y="0"/>
                    </a:lnTo>
                    <a:lnTo>
                      <a:pt x="12" y="78"/>
                    </a:lnTo>
                    <a:lnTo>
                      <a:pt x="12" y="156"/>
                    </a:lnTo>
                    <a:lnTo>
                      <a:pt x="36" y="186"/>
                    </a:lnTo>
                    <a:lnTo>
                      <a:pt x="36" y="162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79" name="Freeform 562"/>
              <p:cNvSpPr>
                <a:spLocks/>
              </p:cNvSpPr>
              <p:nvPr/>
            </p:nvSpPr>
            <p:spPr bwMode="auto">
              <a:xfrm>
                <a:off x="2778" y="2916"/>
                <a:ext cx="30" cy="79"/>
              </a:xfrm>
              <a:custGeom>
                <a:avLst/>
                <a:gdLst>
                  <a:gd name="T0" fmla="*/ 0 w 30"/>
                  <a:gd name="T1" fmla="*/ 36 h 79"/>
                  <a:gd name="T2" fmla="*/ 17 w 30"/>
                  <a:gd name="T3" fmla="*/ 78 h 79"/>
                  <a:gd name="T4" fmla="*/ 23 w 30"/>
                  <a:gd name="T5" fmla="*/ 36 h 79"/>
                  <a:gd name="T6" fmla="*/ 23 w 30"/>
                  <a:gd name="T7" fmla="*/ 0 h 79"/>
                  <a:gd name="T8" fmla="*/ 29 w 30"/>
                  <a:gd name="T9" fmla="*/ 0 h 79"/>
                  <a:gd name="T10" fmla="*/ 0 w 30"/>
                  <a:gd name="T11" fmla="*/ 36 h 79"/>
                  <a:gd name="T12" fmla="*/ 0 w 30"/>
                  <a:gd name="T13" fmla="*/ 36 h 7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0" h="79">
                    <a:moveTo>
                      <a:pt x="0" y="36"/>
                    </a:moveTo>
                    <a:lnTo>
                      <a:pt x="17" y="78"/>
                    </a:lnTo>
                    <a:lnTo>
                      <a:pt x="23" y="36"/>
                    </a:lnTo>
                    <a:lnTo>
                      <a:pt x="23" y="0"/>
                    </a:lnTo>
                    <a:lnTo>
                      <a:pt x="29" y="0"/>
                    </a:lnTo>
                    <a:lnTo>
                      <a:pt x="0" y="36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0" name="Freeform 563"/>
              <p:cNvSpPr>
                <a:spLocks/>
              </p:cNvSpPr>
              <p:nvPr/>
            </p:nvSpPr>
            <p:spPr bwMode="auto">
              <a:xfrm>
                <a:off x="2682" y="2916"/>
                <a:ext cx="19" cy="31"/>
              </a:xfrm>
              <a:custGeom>
                <a:avLst/>
                <a:gdLst>
                  <a:gd name="T0" fmla="*/ 18 w 19"/>
                  <a:gd name="T1" fmla="*/ 0 h 31"/>
                  <a:gd name="T2" fmla="*/ 12 w 19"/>
                  <a:gd name="T3" fmla="*/ 0 h 31"/>
                  <a:gd name="T4" fmla="*/ 0 w 19"/>
                  <a:gd name="T5" fmla="*/ 24 h 31"/>
                  <a:gd name="T6" fmla="*/ 12 w 19"/>
                  <a:gd name="T7" fmla="*/ 30 h 31"/>
                  <a:gd name="T8" fmla="*/ 12 w 19"/>
                  <a:gd name="T9" fmla="*/ 30 h 31"/>
                  <a:gd name="T10" fmla="*/ 12 w 19"/>
                  <a:gd name="T11" fmla="*/ 24 h 31"/>
                  <a:gd name="T12" fmla="*/ 18 w 19"/>
                  <a:gd name="T13" fmla="*/ 6 h 31"/>
                  <a:gd name="T14" fmla="*/ 18 w 19"/>
                  <a:gd name="T15" fmla="*/ 0 h 31"/>
                  <a:gd name="T16" fmla="*/ 18 w 19"/>
                  <a:gd name="T17" fmla="*/ 0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" h="31">
                    <a:moveTo>
                      <a:pt x="18" y="0"/>
                    </a:moveTo>
                    <a:lnTo>
                      <a:pt x="12" y="0"/>
                    </a:lnTo>
                    <a:lnTo>
                      <a:pt x="0" y="24"/>
                    </a:lnTo>
                    <a:lnTo>
                      <a:pt x="12" y="30"/>
                    </a:lnTo>
                    <a:lnTo>
                      <a:pt x="12" y="24"/>
                    </a:lnTo>
                    <a:lnTo>
                      <a:pt x="18" y="6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1" name="Freeform 564"/>
              <p:cNvSpPr>
                <a:spLocks/>
              </p:cNvSpPr>
              <p:nvPr/>
            </p:nvSpPr>
            <p:spPr bwMode="auto">
              <a:xfrm>
                <a:off x="3057" y="3138"/>
                <a:ext cx="156" cy="120"/>
              </a:xfrm>
              <a:custGeom>
                <a:avLst/>
                <a:gdLst>
                  <a:gd name="T0" fmla="*/ 143 w 156"/>
                  <a:gd name="T1" fmla="*/ 24 h 120"/>
                  <a:gd name="T2" fmla="*/ 143 w 156"/>
                  <a:gd name="T3" fmla="*/ 18 h 120"/>
                  <a:gd name="T4" fmla="*/ 143 w 156"/>
                  <a:gd name="T5" fmla="*/ 6 h 120"/>
                  <a:gd name="T6" fmla="*/ 137 w 156"/>
                  <a:gd name="T7" fmla="*/ 0 h 120"/>
                  <a:gd name="T8" fmla="*/ 119 w 156"/>
                  <a:gd name="T9" fmla="*/ 0 h 120"/>
                  <a:gd name="T10" fmla="*/ 113 w 156"/>
                  <a:gd name="T11" fmla="*/ 0 h 120"/>
                  <a:gd name="T12" fmla="*/ 89 w 156"/>
                  <a:gd name="T13" fmla="*/ 6 h 120"/>
                  <a:gd name="T14" fmla="*/ 66 w 156"/>
                  <a:gd name="T15" fmla="*/ 18 h 120"/>
                  <a:gd name="T16" fmla="*/ 48 w 156"/>
                  <a:gd name="T17" fmla="*/ 30 h 120"/>
                  <a:gd name="T18" fmla="*/ 6 w 156"/>
                  <a:gd name="T19" fmla="*/ 66 h 120"/>
                  <a:gd name="T20" fmla="*/ 0 w 156"/>
                  <a:gd name="T21" fmla="*/ 66 h 120"/>
                  <a:gd name="T22" fmla="*/ 12 w 156"/>
                  <a:gd name="T23" fmla="*/ 95 h 120"/>
                  <a:gd name="T24" fmla="*/ 24 w 156"/>
                  <a:gd name="T25" fmla="*/ 101 h 120"/>
                  <a:gd name="T26" fmla="*/ 24 w 156"/>
                  <a:gd name="T27" fmla="*/ 119 h 120"/>
                  <a:gd name="T28" fmla="*/ 42 w 156"/>
                  <a:gd name="T29" fmla="*/ 113 h 120"/>
                  <a:gd name="T30" fmla="*/ 60 w 156"/>
                  <a:gd name="T31" fmla="*/ 113 h 120"/>
                  <a:gd name="T32" fmla="*/ 78 w 156"/>
                  <a:gd name="T33" fmla="*/ 119 h 120"/>
                  <a:gd name="T34" fmla="*/ 137 w 156"/>
                  <a:gd name="T35" fmla="*/ 101 h 120"/>
                  <a:gd name="T36" fmla="*/ 143 w 156"/>
                  <a:gd name="T37" fmla="*/ 101 h 120"/>
                  <a:gd name="T38" fmla="*/ 155 w 156"/>
                  <a:gd name="T39" fmla="*/ 89 h 120"/>
                  <a:gd name="T40" fmla="*/ 149 w 156"/>
                  <a:gd name="T41" fmla="*/ 89 h 120"/>
                  <a:gd name="T42" fmla="*/ 143 w 156"/>
                  <a:gd name="T43" fmla="*/ 83 h 120"/>
                  <a:gd name="T44" fmla="*/ 137 w 156"/>
                  <a:gd name="T45" fmla="*/ 78 h 120"/>
                  <a:gd name="T46" fmla="*/ 149 w 156"/>
                  <a:gd name="T47" fmla="*/ 78 h 120"/>
                  <a:gd name="T48" fmla="*/ 143 w 156"/>
                  <a:gd name="T49" fmla="*/ 83 h 120"/>
                  <a:gd name="T50" fmla="*/ 155 w 156"/>
                  <a:gd name="T51" fmla="*/ 72 h 120"/>
                  <a:gd name="T52" fmla="*/ 155 w 156"/>
                  <a:gd name="T53" fmla="*/ 60 h 120"/>
                  <a:gd name="T54" fmla="*/ 143 w 156"/>
                  <a:gd name="T55" fmla="*/ 54 h 120"/>
                  <a:gd name="T56" fmla="*/ 131 w 156"/>
                  <a:gd name="T57" fmla="*/ 54 h 120"/>
                  <a:gd name="T58" fmla="*/ 149 w 156"/>
                  <a:gd name="T59" fmla="*/ 48 h 120"/>
                  <a:gd name="T60" fmla="*/ 155 w 156"/>
                  <a:gd name="T61" fmla="*/ 42 h 120"/>
                  <a:gd name="T62" fmla="*/ 149 w 156"/>
                  <a:gd name="T63" fmla="*/ 30 h 120"/>
                  <a:gd name="T64" fmla="*/ 143 w 156"/>
                  <a:gd name="T65" fmla="*/ 24 h 120"/>
                  <a:gd name="T66" fmla="*/ 143 w 156"/>
                  <a:gd name="T67" fmla="*/ 24 h 120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56" h="120">
                    <a:moveTo>
                      <a:pt x="143" y="24"/>
                    </a:moveTo>
                    <a:lnTo>
                      <a:pt x="143" y="18"/>
                    </a:lnTo>
                    <a:lnTo>
                      <a:pt x="143" y="6"/>
                    </a:lnTo>
                    <a:lnTo>
                      <a:pt x="137" y="0"/>
                    </a:lnTo>
                    <a:lnTo>
                      <a:pt x="119" y="0"/>
                    </a:lnTo>
                    <a:lnTo>
                      <a:pt x="113" y="0"/>
                    </a:lnTo>
                    <a:lnTo>
                      <a:pt x="89" y="6"/>
                    </a:lnTo>
                    <a:lnTo>
                      <a:pt x="66" y="18"/>
                    </a:lnTo>
                    <a:lnTo>
                      <a:pt x="48" y="30"/>
                    </a:lnTo>
                    <a:lnTo>
                      <a:pt x="6" y="66"/>
                    </a:lnTo>
                    <a:lnTo>
                      <a:pt x="0" y="66"/>
                    </a:lnTo>
                    <a:lnTo>
                      <a:pt x="12" y="95"/>
                    </a:lnTo>
                    <a:lnTo>
                      <a:pt x="24" y="101"/>
                    </a:lnTo>
                    <a:lnTo>
                      <a:pt x="24" y="119"/>
                    </a:lnTo>
                    <a:lnTo>
                      <a:pt x="42" y="113"/>
                    </a:lnTo>
                    <a:lnTo>
                      <a:pt x="60" y="113"/>
                    </a:lnTo>
                    <a:lnTo>
                      <a:pt x="78" y="119"/>
                    </a:lnTo>
                    <a:lnTo>
                      <a:pt x="137" y="101"/>
                    </a:lnTo>
                    <a:lnTo>
                      <a:pt x="143" y="101"/>
                    </a:lnTo>
                    <a:lnTo>
                      <a:pt x="155" y="89"/>
                    </a:lnTo>
                    <a:lnTo>
                      <a:pt x="149" y="89"/>
                    </a:lnTo>
                    <a:lnTo>
                      <a:pt x="143" y="83"/>
                    </a:lnTo>
                    <a:lnTo>
                      <a:pt x="137" y="78"/>
                    </a:lnTo>
                    <a:lnTo>
                      <a:pt x="149" y="78"/>
                    </a:lnTo>
                    <a:lnTo>
                      <a:pt x="143" y="83"/>
                    </a:lnTo>
                    <a:lnTo>
                      <a:pt x="155" y="72"/>
                    </a:lnTo>
                    <a:lnTo>
                      <a:pt x="155" y="60"/>
                    </a:lnTo>
                    <a:lnTo>
                      <a:pt x="143" y="54"/>
                    </a:lnTo>
                    <a:lnTo>
                      <a:pt x="131" y="54"/>
                    </a:lnTo>
                    <a:lnTo>
                      <a:pt x="149" y="48"/>
                    </a:lnTo>
                    <a:lnTo>
                      <a:pt x="155" y="42"/>
                    </a:lnTo>
                    <a:lnTo>
                      <a:pt x="149" y="30"/>
                    </a:lnTo>
                    <a:lnTo>
                      <a:pt x="143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2" name="Freeform 565"/>
              <p:cNvSpPr>
                <a:spLocks/>
              </p:cNvSpPr>
              <p:nvPr/>
            </p:nvSpPr>
            <p:spPr bwMode="auto">
              <a:xfrm>
                <a:off x="3057" y="3078"/>
                <a:ext cx="132" cy="91"/>
              </a:xfrm>
              <a:custGeom>
                <a:avLst/>
                <a:gdLst>
                  <a:gd name="T0" fmla="*/ 18 w 132"/>
                  <a:gd name="T1" fmla="*/ 30 h 91"/>
                  <a:gd name="T2" fmla="*/ 12 w 132"/>
                  <a:gd name="T3" fmla="*/ 30 h 91"/>
                  <a:gd name="T4" fmla="*/ 0 w 132"/>
                  <a:gd name="T5" fmla="*/ 48 h 91"/>
                  <a:gd name="T6" fmla="*/ 0 w 132"/>
                  <a:gd name="T7" fmla="*/ 66 h 91"/>
                  <a:gd name="T8" fmla="*/ 12 w 132"/>
                  <a:gd name="T9" fmla="*/ 78 h 91"/>
                  <a:gd name="T10" fmla="*/ 30 w 132"/>
                  <a:gd name="T11" fmla="*/ 78 h 91"/>
                  <a:gd name="T12" fmla="*/ 48 w 132"/>
                  <a:gd name="T13" fmla="*/ 90 h 91"/>
                  <a:gd name="T14" fmla="*/ 66 w 132"/>
                  <a:gd name="T15" fmla="*/ 78 h 91"/>
                  <a:gd name="T16" fmla="*/ 78 w 132"/>
                  <a:gd name="T17" fmla="*/ 72 h 91"/>
                  <a:gd name="T18" fmla="*/ 95 w 132"/>
                  <a:gd name="T19" fmla="*/ 66 h 91"/>
                  <a:gd name="T20" fmla="*/ 107 w 132"/>
                  <a:gd name="T21" fmla="*/ 60 h 91"/>
                  <a:gd name="T22" fmla="*/ 125 w 132"/>
                  <a:gd name="T23" fmla="*/ 60 h 91"/>
                  <a:gd name="T24" fmla="*/ 125 w 132"/>
                  <a:gd name="T25" fmla="*/ 54 h 91"/>
                  <a:gd name="T26" fmla="*/ 107 w 132"/>
                  <a:gd name="T27" fmla="*/ 48 h 91"/>
                  <a:gd name="T28" fmla="*/ 107 w 132"/>
                  <a:gd name="T29" fmla="*/ 36 h 91"/>
                  <a:gd name="T30" fmla="*/ 95 w 132"/>
                  <a:gd name="T31" fmla="*/ 42 h 91"/>
                  <a:gd name="T32" fmla="*/ 89 w 132"/>
                  <a:gd name="T33" fmla="*/ 30 h 91"/>
                  <a:gd name="T34" fmla="*/ 95 w 132"/>
                  <a:gd name="T35" fmla="*/ 30 h 91"/>
                  <a:gd name="T36" fmla="*/ 113 w 132"/>
                  <a:gd name="T37" fmla="*/ 36 h 91"/>
                  <a:gd name="T38" fmla="*/ 125 w 132"/>
                  <a:gd name="T39" fmla="*/ 30 h 91"/>
                  <a:gd name="T40" fmla="*/ 131 w 132"/>
                  <a:gd name="T41" fmla="*/ 24 h 91"/>
                  <a:gd name="T42" fmla="*/ 125 w 132"/>
                  <a:gd name="T43" fmla="*/ 12 h 91"/>
                  <a:gd name="T44" fmla="*/ 119 w 132"/>
                  <a:gd name="T45" fmla="*/ 18 h 91"/>
                  <a:gd name="T46" fmla="*/ 113 w 132"/>
                  <a:gd name="T47" fmla="*/ 12 h 91"/>
                  <a:gd name="T48" fmla="*/ 101 w 132"/>
                  <a:gd name="T49" fmla="*/ 12 h 91"/>
                  <a:gd name="T50" fmla="*/ 72 w 132"/>
                  <a:gd name="T51" fmla="*/ 0 h 91"/>
                  <a:gd name="T52" fmla="*/ 18 w 132"/>
                  <a:gd name="T53" fmla="*/ 30 h 91"/>
                  <a:gd name="T54" fmla="*/ 18 w 132"/>
                  <a:gd name="T55" fmla="*/ 30 h 9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32" h="91">
                    <a:moveTo>
                      <a:pt x="18" y="30"/>
                    </a:moveTo>
                    <a:lnTo>
                      <a:pt x="12" y="30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2" y="78"/>
                    </a:lnTo>
                    <a:lnTo>
                      <a:pt x="30" y="78"/>
                    </a:lnTo>
                    <a:lnTo>
                      <a:pt x="48" y="90"/>
                    </a:lnTo>
                    <a:lnTo>
                      <a:pt x="66" y="78"/>
                    </a:lnTo>
                    <a:lnTo>
                      <a:pt x="78" y="72"/>
                    </a:lnTo>
                    <a:lnTo>
                      <a:pt x="95" y="66"/>
                    </a:lnTo>
                    <a:lnTo>
                      <a:pt x="107" y="60"/>
                    </a:lnTo>
                    <a:lnTo>
                      <a:pt x="125" y="60"/>
                    </a:lnTo>
                    <a:lnTo>
                      <a:pt x="125" y="54"/>
                    </a:lnTo>
                    <a:lnTo>
                      <a:pt x="107" y="48"/>
                    </a:lnTo>
                    <a:lnTo>
                      <a:pt x="107" y="36"/>
                    </a:lnTo>
                    <a:lnTo>
                      <a:pt x="95" y="42"/>
                    </a:lnTo>
                    <a:lnTo>
                      <a:pt x="89" y="30"/>
                    </a:lnTo>
                    <a:lnTo>
                      <a:pt x="95" y="30"/>
                    </a:lnTo>
                    <a:lnTo>
                      <a:pt x="113" y="36"/>
                    </a:lnTo>
                    <a:lnTo>
                      <a:pt x="125" y="30"/>
                    </a:lnTo>
                    <a:lnTo>
                      <a:pt x="131" y="24"/>
                    </a:lnTo>
                    <a:lnTo>
                      <a:pt x="125" y="12"/>
                    </a:lnTo>
                    <a:lnTo>
                      <a:pt x="119" y="18"/>
                    </a:lnTo>
                    <a:lnTo>
                      <a:pt x="113" y="12"/>
                    </a:lnTo>
                    <a:lnTo>
                      <a:pt x="101" y="12"/>
                    </a:lnTo>
                    <a:lnTo>
                      <a:pt x="72" y="0"/>
                    </a:lnTo>
                    <a:lnTo>
                      <a:pt x="18" y="3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566"/>
              <p:cNvSpPr>
                <a:spLocks/>
              </p:cNvSpPr>
              <p:nvPr/>
            </p:nvSpPr>
            <p:spPr bwMode="auto">
              <a:xfrm>
                <a:off x="3182" y="3084"/>
                <a:ext cx="19" cy="55"/>
              </a:xfrm>
              <a:custGeom>
                <a:avLst/>
                <a:gdLst>
                  <a:gd name="T0" fmla="*/ 0 w 19"/>
                  <a:gd name="T1" fmla="*/ 24 h 55"/>
                  <a:gd name="T2" fmla="*/ 0 w 19"/>
                  <a:gd name="T3" fmla="*/ 48 h 55"/>
                  <a:gd name="T4" fmla="*/ 0 w 19"/>
                  <a:gd name="T5" fmla="*/ 54 h 55"/>
                  <a:gd name="T6" fmla="*/ 12 w 19"/>
                  <a:gd name="T7" fmla="*/ 54 h 55"/>
                  <a:gd name="T8" fmla="*/ 12 w 19"/>
                  <a:gd name="T9" fmla="*/ 30 h 55"/>
                  <a:gd name="T10" fmla="*/ 6 w 19"/>
                  <a:gd name="T11" fmla="*/ 24 h 55"/>
                  <a:gd name="T12" fmla="*/ 18 w 19"/>
                  <a:gd name="T13" fmla="*/ 12 h 55"/>
                  <a:gd name="T14" fmla="*/ 18 w 19"/>
                  <a:gd name="T15" fmla="*/ 0 h 55"/>
                  <a:gd name="T16" fmla="*/ 12 w 19"/>
                  <a:gd name="T17" fmla="*/ 0 h 55"/>
                  <a:gd name="T18" fmla="*/ 0 w 19"/>
                  <a:gd name="T19" fmla="*/ 0 h 55"/>
                  <a:gd name="T20" fmla="*/ 0 w 19"/>
                  <a:gd name="T21" fmla="*/ 6 h 55"/>
                  <a:gd name="T22" fmla="*/ 6 w 19"/>
                  <a:gd name="T23" fmla="*/ 18 h 55"/>
                  <a:gd name="T24" fmla="*/ 0 w 19"/>
                  <a:gd name="T25" fmla="*/ 24 h 55"/>
                  <a:gd name="T26" fmla="*/ 0 w 19"/>
                  <a:gd name="T27" fmla="*/ 24 h 5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9" h="55">
                    <a:moveTo>
                      <a:pt x="0" y="24"/>
                    </a:moveTo>
                    <a:lnTo>
                      <a:pt x="0" y="48"/>
                    </a:lnTo>
                    <a:lnTo>
                      <a:pt x="0" y="54"/>
                    </a:lnTo>
                    <a:lnTo>
                      <a:pt x="12" y="54"/>
                    </a:lnTo>
                    <a:lnTo>
                      <a:pt x="12" y="30"/>
                    </a:lnTo>
                    <a:lnTo>
                      <a:pt x="6" y="24"/>
                    </a:lnTo>
                    <a:lnTo>
                      <a:pt x="18" y="12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6" y="18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4" name="Freeform 567"/>
              <p:cNvSpPr>
                <a:spLocks/>
              </p:cNvSpPr>
              <p:nvPr/>
            </p:nvSpPr>
            <p:spPr bwMode="auto">
              <a:xfrm>
                <a:off x="3146" y="3108"/>
                <a:ext cx="37" cy="25"/>
              </a:xfrm>
              <a:custGeom>
                <a:avLst/>
                <a:gdLst>
                  <a:gd name="T0" fmla="*/ 36 w 37"/>
                  <a:gd name="T1" fmla="*/ 0 h 25"/>
                  <a:gd name="T2" fmla="*/ 24 w 37"/>
                  <a:gd name="T3" fmla="*/ 6 h 25"/>
                  <a:gd name="T4" fmla="*/ 6 w 37"/>
                  <a:gd name="T5" fmla="*/ 0 h 25"/>
                  <a:gd name="T6" fmla="*/ 0 w 37"/>
                  <a:gd name="T7" fmla="*/ 0 h 25"/>
                  <a:gd name="T8" fmla="*/ 6 w 37"/>
                  <a:gd name="T9" fmla="*/ 12 h 25"/>
                  <a:gd name="T10" fmla="*/ 18 w 37"/>
                  <a:gd name="T11" fmla="*/ 6 h 25"/>
                  <a:gd name="T12" fmla="*/ 18 w 37"/>
                  <a:gd name="T13" fmla="*/ 18 h 25"/>
                  <a:gd name="T14" fmla="*/ 36 w 37"/>
                  <a:gd name="T15" fmla="*/ 24 h 25"/>
                  <a:gd name="T16" fmla="*/ 36 w 37"/>
                  <a:gd name="T17" fmla="*/ 0 h 25"/>
                  <a:gd name="T18" fmla="*/ 36 w 37"/>
                  <a:gd name="T19" fmla="*/ 0 h 2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7" h="25">
                    <a:moveTo>
                      <a:pt x="36" y="0"/>
                    </a:moveTo>
                    <a:lnTo>
                      <a:pt x="24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6" y="12"/>
                    </a:lnTo>
                    <a:lnTo>
                      <a:pt x="18" y="6"/>
                    </a:lnTo>
                    <a:lnTo>
                      <a:pt x="18" y="18"/>
                    </a:lnTo>
                    <a:lnTo>
                      <a:pt x="36" y="24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5" name="Freeform 568"/>
              <p:cNvSpPr>
                <a:spLocks/>
              </p:cNvSpPr>
              <p:nvPr/>
            </p:nvSpPr>
            <p:spPr bwMode="auto">
              <a:xfrm>
                <a:off x="3188" y="3096"/>
                <a:ext cx="37" cy="31"/>
              </a:xfrm>
              <a:custGeom>
                <a:avLst/>
                <a:gdLst>
                  <a:gd name="T0" fmla="*/ 6 w 37"/>
                  <a:gd name="T1" fmla="*/ 18 h 31"/>
                  <a:gd name="T2" fmla="*/ 18 w 37"/>
                  <a:gd name="T3" fmla="*/ 30 h 31"/>
                  <a:gd name="T4" fmla="*/ 30 w 37"/>
                  <a:gd name="T5" fmla="*/ 30 h 31"/>
                  <a:gd name="T6" fmla="*/ 36 w 37"/>
                  <a:gd name="T7" fmla="*/ 12 h 31"/>
                  <a:gd name="T8" fmla="*/ 24 w 37"/>
                  <a:gd name="T9" fmla="*/ 12 h 31"/>
                  <a:gd name="T10" fmla="*/ 12 w 37"/>
                  <a:gd name="T11" fmla="*/ 0 h 31"/>
                  <a:gd name="T12" fmla="*/ 0 w 37"/>
                  <a:gd name="T13" fmla="*/ 12 h 31"/>
                  <a:gd name="T14" fmla="*/ 6 w 37"/>
                  <a:gd name="T15" fmla="*/ 18 h 31"/>
                  <a:gd name="T16" fmla="*/ 6 w 37"/>
                  <a:gd name="T17" fmla="*/ 18 h 3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37" h="31">
                    <a:moveTo>
                      <a:pt x="6" y="18"/>
                    </a:moveTo>
                    <a:lnTo>
                      <a:pt x="18" y="30"/>
                    </a:lnTo>
                    <a:lnTo>
                      <a:pt x="30" y="30"/>
                    </a:lnTo>
                    <a:lnTo>
                      <a:pt x="36" y="12"/>
                    </a:lnTo>
                    <a:lnTo>
                      <a:pt x="24" y="12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6" name="Freeform 569"/>
              <p:cNvSpPr>
                <a:spLocks/>
              </p:cNvSpPr>
              <p:nvPr/>
            </p:nvSpPr>
            <p:spPr bwMode="auto">
              <a:xfrm>
                <a:off x="3194" y="3114"/>
                <a:ext cx="13" cy="31"/>
              </a:xfrm>
              <a:custGeom>
                <a:avLst/>
                <a:gdLst>
                  <a:gd name="T0" fmla="*/ 0 w 13"/>
                  <a:gd name="T1" fmla="*/ 24 h 31"/>
                  <a:gd name="T2" fmla="*/ 6 w 13"/>
                  <a:gd name="T3" fmla="*/ 30 h 31"/>
                  <a:gd name="T4" fmla="*/ 12 w 13"/>
                  <a:gd name="T5" fmla="*/ 18 h 31"/>
                  <a:gd name="T6" fmla="*/ 12 w 13"/>
                  <a:gd name="T7" fmla="*/ 12 h 31"/>
                  <a:gd name="T8" fmla="*/ 0 w 13"/>
                  <a:gd name="T9" fmla="*/ 0 h 31"/>
                  <a:gd name="T10" fmla="*/ 0 w 13"/>
                  <a:gd name="T11" fmla="*/ 24 h 31"/>
                  <a:gd name="T12" fmla="*/ 0 w 13"/>
                  <a:gd name="T13" fmla="*/ 24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" h="31">
                    <a:moveTo>
                      <a:pt x="0" y="24"/>
                    </a:moveTo>
                    <a:lnTo>
                      <a:pt x="6" y="30"/>
                    </a:lnTo>
                    <a:lnTo>
                      <a:pt x="12" y="18"/>
                    </a:lnTo>
                    <a:lnTo>
                      <a:pt x="12" y="12"/>
                    </a:lnTo>
                    <a:lnTo>
                      <a:pt x="0" y="0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7" name="Freeform 570"/>
              <p:cNvSpPr>
                <a:spLocks/>
              </p:cNvSpPr>
              <p:nvPr/>
            </p:nvSpPr>
            <p:spPr bwMode="auto">
              <a:xfrm>
                <a:off x="3176" y="3156"/>
                <a:ext cx="25" cy="13"/>
              </a:xfrm>
              <a:custGeom>
                <a:avLst/>
                <a:gdLst>
                  <a:gd name="T0" fmla="*/ 24 w 25"/>
                  <a:gd name="T1" fmla="*/ 6 h 13"/>
                  <a:gd name="T2" fmla="*/ 24 w 25"/>
                  <a:gd name="T3" fmla="*/ 0 h 13"/>
                  <a:gd name="T4" fmla="*/ 12 w 25"/>
                  <a:gd name="T5" fmla="*/ 0 h 13"/>
                  <a:gd name="T6" fmla="*/ 0 w 25"/>
                  <a:gd name="T7" fmla="*/ 12 h 13"/>
                  <a:gd name="T8" fmla="*/ 24 w 25"/>
                  <a:gd name="T9" fmla="*/ 6 h 13"/>
                  <a:gd name="T10" fmla="*/ 24 w 25"/>
                  <a:gd name="T11" fmla="*/ 6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5" h="13">
                    <a:moveTo>
                      <a:pt x="24" y="6"/>
                    </a:moveTo>
                    <a:lnTo>
                      <a:pt x="24" y="0"/>
                    </a:lnTo>
                    <a:lnTo>
                      <a:pt x="12" y="0"/>
                    </a:lnTo>
                    <a:lnTo>
                      <a:pt x="0" y="12"/>
                    </a:lnTo>
                    <a:lnTo>
                      <a:pt x="24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8" name="Freeform 571"/>
              <p:cNvSpPr>
                <a:spLocks/>
              </p:cNvSpPr>
              <p:nvPr/>
            </p:nvSpPr>
            <p:spPr bwMode="auto">
              <a:xfrm>
                <a:off x="3188" y="3186"/>
                <a:ext cx="19" cy="13"/>
              </a:xfrm>
              <a:custGeom>
                <a:avLst/>
                <a:gdLst>
                  <a:gd name="T0" fmla="*/ 12 w 19"/>
                  <a:gd name="T1" fmla="*/ 12 h 13"/>
                  <a:gd name="T2" fmla="*/ 18 w 19"/>
                  <a:gd name="T3" fmla="*/ 0 h 13"/>
                  <a:gd name="T4" fmla="*/ 0 w 19"/>
                  <a:gd name="T5" fmla="*/ 6 h 13"/>
                  <a:gd name="T6" fmla="*/ 12 w 19"/>
                  <a:gd name="T7" fmla="*/ 12 h 13"/>
                  <a:gd name="T8" fmla="*/ 12 w 19"/>
                  <a:gd name="T9" fmla="*/ 12 h 13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9" h="13">
                    <a:moveTo>
                      <a:pt x="12" y="12"/>
                    </a:moveTo>
                    <a:lnTo>
                      <a:pt x="18" y="0"/>
                    </a:lnTo>
                    <a:lnTo>
                      <a:pt x="0" y="6"/>
                    </a:lnTo>
                    <a:lnTo>
                      <a:pt x="12" y="1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89" name="Freeform 572"/>
              <p:cNvSpPr>
                <a:spLocks/>
              </p:cNvSpPr>
              <p:nvPr/>
            </p:nvSpPr>
            <p:spPr bwMode="auto">
              <a:xfrm>
                <a:off x="3194" y="3216"/>
                <a:ext cx="13" cy="6"/>
              </a:xfrm>
              <a:custGeom>
                <a:avLst/>
                <a:gdLst>
                  <a:gd name="T0" fmla="*/ 6 w 13"/>
                  <a:gd name="T1" fmla="*/ 5 h 6"/>
                  <a:gd name="T2" fmla="*/ 12 w 13"/>
                  <a:gd name="T3" fmla="*/ 0 h 6"/>
                  <a:gd name="T4" fmla="*/ 0 w 13"/>
                  <a:gd name="T5" fmla="*/ 0 h 6"/>
                  <a:gd name="T6" fmla="*/ 6 w 13"/>
                  <a:gd name="T7" fmla="*/ 5 h 6"/>
                  <a:gd name="T8" fmla="*/ 6 w 13"/>
                  <a:gd name="T9" fmla="*/ 5 h 6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" h="6">
                    <a:moveTo>
                      <a:pt x="6" y="5"/>
                    </a:moveTo>
                    <a:lnTo>
                      <a:pt x="12" y="0"/>
                    </a:lnTo>
                    <a:lnTo>
                      <a:pt x="0" y="0"/>
                    </a:lnTo>
                    <a:lnTo>
                      <a:pt x="6" y="5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0" name="Freeform 573"/>
              <p:cNvSpPr>
                <a:spLocks/>
              </p:cNvSpPr>
              <p:nvPr/>
            </p:nvSpPr>
            <p:spPr bwMode="auto">
              <a:xfrm>
                <a:off x="3016" y="2797"/>
                <a:ext cx="30" cy="198"/>
              </a:xfrm>
              <a:custGeom>
                <a:avLst/>
                <a:gdLst>
                  <a:gd name="T0" fmla="*/ 6 w 30"/>
                  <a:gd name="T1" fmla="*/ 0 h 198"/>
                  <a:gd name="T2" fmla="*/ 0 w 30"/>
                  <a:gd name="T3" fmla="*/ 30 h 198"/>
                  <a:gd name="T4" fmla="*/ 17 w 30"/>
                  <a:gd name="T5" fmla="*/ 66 h 198"/>
                  <a:gd name="T6" fmla="*/ 17 w 30"/>
                  <a:gd name="T7" fmla="*/ 125 h 198"/>
                  <a:gd name="T8" fmla="*/ 11 w 30"/>
                  <a:gd name="T9" fmla="*/ 191 h 198"/>
                  <a:gd name="T10" fmla="*/ 17 w 30"/>
                  <a:gd name="T11" fmla="*/ 191 h 198"/>
                  <a:gd name="T12" fmla="*/ 29 w 30"/>
                  <a:gd name="T13" fmla="*/ 197 h 198"/>
                  <a:gd name="T14" fmla="*/ 29 w 30"/>
                  <a:gd name="T15" fmla="*/ 143 h 198"/>
                  <a:gd name="T16" fmla="*/ 29 w 30"/>
                  <a:gd name="T17" fmla="*/ 95 h 198"/>
                  <a:gd name="T18" fmla="*/ 17 w 30"/>
                  <a:gd name="T19" fmla="*/ 42 h 198"/>
                  <a:gd name="T20" fmla="*/ 23 w 30"/>
                  <a:gd name="T21" fmla="*/ 36 h 198"/>
                  <a:gd name="T22" fmla="*/ 11 w 30"/>
                  <a:gd name="T23" fmla="*/ 6 h 198"/>
                  <a:gd name="T24" fmla="*/ 6 w 30"/>
                  <a:gd name="T25" fmla="*/ 0 h 198"/>
                  <a:gd name="T26" fmla="*/ 6 w 30"/>
                  <a:gd name="T27" fmla="*/ 0 h 19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30" h="198">
                    <a:moveTo>
                      <a:pt x="6" y="0"/>
                    </a:moveTo>
                    <a:lnTo>
                      <a:pt x="0" y="30"/>
                    </a:lnTo>
                    <a:lnTo>
                      <a:pt x="17" y="66"/>
                    </a:lnTo>
                    <a:lnTo>
                      <a:pt x="17" y="125"/>
                    </a:lnTo>
                    <a:lnTo>
                      <a:pt x="11" y="191"/>
                    </a:lnTo>
                    <a:lnTo>
                      <a:pt x="17" y="191"/>
                    </a:lnTo>
                    <a:lnTo>
                      <a:pt x="29" y="197"/>
                    </a:lnTo>
                    <a:lnTo>
                      <a:pt x="29" y="143"/>
                    </a:lnTo>
                    <a:lnTo>
                      <a:pt x="29" y="95"/>
                    </a:lnTo>
                    <a:lnTo>
                      <a:pt x="17" y="42"/>
                    </a:lnTo>
                    <a:lnTo>
                      <a:pt x="23" y="36"/>
                    </a:lnTo>
                    <a:lnTo>
                      <a:pt x="11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111111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574"/>
              <p:cNvSpPr>
                <a:spLocks/>
              </p:cNvSpPr>
              <p:nvPr/>
            </p:nvSpPr>
            <p:spPr bwMode="auto">
              <a:xfrm>
                <a:off x="2962" y="2629"/>
                <a:ext cx="108" cy="169"/>
              </a:xfrm>
              <a:custGeom>
                <a:avLst/>
                <a:gdLst>
                  <a:gd name="T0" fmla="*/ 101 w 108"/>
                  <a:gd name="T1" fmla="*/ 54 h 169"/>
                  <a:gd name="T2" fmla="*/ 107 w 108"/>
                  <a:gd name="T3" fmla="*/ 48 h 169"/>
                  <a:gd name="T4" fmla="*/ 107 w 108"/>
                  <a:gd name="T5" fmla="*/ 36 h 169"/>
                  <a:gd name="T6" fmla="*/ 107 w 108"/>
                  <a:gd name="T7" fmla="*/ 24 h 169"/>
                  <a:gd name="T8" fmla="*/ 95 w 108"/>
                  <a:gd name="T9" fmla="*/ 0 h 169"/>
                  <a:gd name="T10" fmla="*/ 89 w 108"/>
                  <a:gd name="T11" fmla="*/ 6 h 169"/>
                  <a:gd name="T12" fmla="*/ 95 w 108"/>
                  <a:gd name="T13" fmla="*/ 24 h 169"/>
                  <a:gd name="T14" fmla="*/ 95 w 108"/>
                  <a:gd name="T15" fmla="*/ 36 h 169"/>
                  <a:gd name="T16" fmla="*/ 89 w 108"/>
                  <a:gd name="T17" fmla="*/ 48 h 169"/>
                  <a:gd name="T18" fmla="*/ 83 w 108"/>
                  <a:gd name="T19" fmla="*/ 66 h 169"/>
                  <a:gd name="T20" fmla="*/ 71 w 108"/>
                  <a:gd name="T21" fmla="*/ 72 h 169"/>
                  <a:gd name="T22" fmla="*/ 71 w 108"/>
                  <a:gd name="T23" fmla="*/ 60 h 169"/>
                  <a:gd name="T24" fmla="*/ 65 w 108"/>
                  <a:gd name="T25" fmla="*/ 60 h 169"/>
                  <a:gd name="T26" fmla="*/ 60 w 108"/>
                  <a:gd name="T27" fmla="*/ 66 h 169"/>
                  <a:gd name="T28" fmla="*/ 65 w 108"/>
                  <a:gd name="T29" fmla="*/ 78 h 169"/>
                  <a:gd name="T30" fmla="*/ 48 w 108"/>
                  <a:gd name="T31" fmla="*/ 90 h 169"/>
                  <a:gd name="T32" fmla="*/ 24 w 108"/>
                  <a:gd name="T33" fmla="*/ 120 h 169"/>
                  <a:gd name="T34" fmla="*/ 6 w 108"/>
                  <a:gd name="T35" fmla="*/ 126 h 169"/>
                  <a:gd name="T36" fmla="*/ 0 w 108"/>
                  <a:gd name="T37" fmla="*/ 120 h 169"/>
                  <a:gd name="T38" fmla="*/ 6 w 108"/>
                  <a:gd name="T39" fmla="*/ 132 h 169"/>
                  <a:gd name="T40" fmla="*/ 54 w 108"/>
                  <a:gd name="T41" fmla="*/ 168 h 169"/>
                  <a:gd name="T42" fmla="*/ 60 w 108"/>
                  <a:gd name="T43" fmla="*/ 168 h 169"/>
                  <a:gd name="T44" fmla="*/ 60 w 108"/>
                  <a:gd name="T45" fmla="*/ 168 h 169"/>
                  <a:gd name="T46" fmla="*/ 60 w 108"/>
                  <a:gd name="T47" fmla="*/ 162 h 169"/>
                  <a:gd name="T48" fmla="*/ 71 w 108"/>
                  <a:gd name="T49" fmla="*/ 150 h 169"/>
                  <a:gd name="T50" fmla="*/ 95 w 108"/>
                  <a:gd name="T51" fmla="*/ 144 h 169"/>
                  <a:gd name="T52" fmla="*/ 101 w 108"/>
                  <a:gd name="T53" fmla="*/ 96 h 169"/>
                  <a:gd name="T54" fmla="*/ 107 w 108"/>
                  <a:gd name="T55" fmla="*/ 84 h 169"/>
                  <a:gd name="T56" fmla="*/ 101 w 108"/>
                  <a:gd name="T57" fmla="*/ 54 h 169"/>
                  <a:gd name="T58" fmla="*/ 101 w 108"/>
                  <a:gd name="T59" fmla="*/ 54 h 169"/>
                  <a:gd name="T60" fmla="*/ 101 w 108"/>
                  <a:gd name="T61" fmla="*/ 54 h 169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</a:gdLst>
                <a:ahLst/>
                <a:cxnLst>
                  <a:cxn ang="T62">
                    <a:pos x="T0" y="T1"/>
                  </a:cxn>
                  <a:cxn ang="T63">
                    <a:pos x="T2" y="T3"/>
                  </a:cxn>
                  <a:cxn ang="T64">
                    <a:pos x="T4" y="T5"/>
                  </a:cxn>
                  <a:cxn ang="T65">
                    <a:pos x="T6" y="T7"/>
                  </a:cxn>
                  <a:cxn ang="T66">
                    <a:pos x="T8" y="T9"/>
                  </a:cxn>
                  <a:cxn ang="T67">
                    <a:pos x="T10" y="T11"/>
                  </a:cxn>
                  <a:cxn ang="T68">
                    <a:pos x="T12" y="T13"/>
                  </a:cxn>
                  <a:cxn ang="T69">
                    <a:pos x="T14" y="T15"/>
                  </a:cxn>
                  <a:cxn ang="T70">
                    <a:pos x="T16" y="T17"/>
                  </a:cxn>
                  <a:cxn ang="T71">
                    <a:pos x="T18" y="T19"/>
                  </a:cxn>
                  <a:cxn ang="T72">
                    <a:pos x="T20" y="T21"/>
                  </a:cxn>
                  <a:cxn ang="T73">
                    <a:pos x="T22" y="T23"/>
                  </a:cxn>
                  <a:cxn ang="T74">
                    <a:pos x="T24" y="T25"/>
                  </a:cxn>
                  <a:cxn ang="T75">
                    <a:pos x="T26" y="T27"/>
                  </a:cxn>
                  <a:cxn ang="T76">
                    <a:pos x="T28" y="T29"/>
                  </a:cxn>
                  <a:cxn ang="T77">
                    <a:pos x="T30" y="T31"/>
                  </a:cxn>
                  <a:cxn ang="T78">
                    <a:pos x="T32" y="T33"/>
                  </a:cxn>
                  <a:cxn ang="T79">
                    <a:pos x="T34" y="T35"/>
                  </a:cxn>
                  <a:cxn ang="T80">
                    <a:pos x="T36" y="T37"/>
                  </a:cxn>
                  <a:cxn ang="T81">
                    <a:pos x="T38" y="T39"/>
                  </a:cxn>
                  <a:cxn ang="T82">
                    <a:pos x="T40" y="T41"/>
                  </a:cxn>
                  <a:cxn ang="T83">
                    <a:pos x="T42" y="T43"/>
                  </a:cxn>
                  <a:cxn ang="T84">
                    <a:pos x="T44" y="T45"/>
                  </a:cxn>
                  <a:cxn ang="T85">
                    <a:pos x="T46" y="T47"/>
                  </a:cxn>
                  <a:cxn ang="T86">
                    <a:pos x="T48" y="T49"/>
                  </a:cxn>
                  <a:cxn ang="T87">
                    <a:pos x="T50" y="T51"/>
                  </a:cxn>
                  <a:cxn ang="T88">
                    <a:pos x="T52" y="T53"/>
                  </a:cxn>
                  <a:cxn ang="T89">
                    <a:pos x="T54" y="T55"/>
                  </a:cxn>
                  <a:cxn ang="T90">
                    <a:pos x="T56" y="T57"/>
                  </a:cxn>
                  <a:cxn ang="T91">
                    <a:pos x="T58" y="T59"/>
                  </a:cxn>
                  <a:cxn ang="T92">
                    <a:pos x="T60" y="T61"/>
                  </a:cxn>
                </a:cxnLst>
                <a:rect l="0" t="0" r="r" b="b"/>
                <a:pathLst>
                  <a:path w="108" h="169">
                    <a:moveTo>
                      <a:pt x="101" y="54"/>
                    </a:moveTo>
                    <a:lnTo>
                      <a:pt x="107" y="48"/>
                    </a:lnTo>
                    <a:lnTo>
                      <a:pt x="107" y="36"/>
                    </a:lnTo>
                    <a:lnTo>
                      <a:pt x="107" y="24"/>
                    </a:lnTo>
                    <a:lnTo>
                      <a:pt x="95" y="0"/>
                    </a:lnTo>
                    <a:lnTo>
                      <a:pt x="89" y="6"/>
                    </a:lnTo>
                    <a:lnTo>
                      <a:pt x="95" y="24"/>
                    </a:lnTo>
                    <a:lnTo>
                      <a:pt x="95" y="36"/>
                    </a:lnTo>
                    <a:lnTo>
                      <a:pt x="89" y="48"/>
                    </a:lnTo>
                    <a:lnTo>
                      <a:pt x="83" y="66"/>
                    </a:lnTo>
                    <a:lnTo>
                      <a:pt x="71" y="72"/>
                    </a:lnTo>
                    <a:lnTo>
                      <a:pt x="71" y="60"/>
                    </a:lnTo>
                    <a:lnTo>
                      <a:pt x="65" y="60"/>
                    </a:lnTo>
                    <a:lnTo>
                      <a:pt x="60" y="66"/>
                    </a:lnTo>
                    <a:lnTo>
                      <a:pt x="65" y="78"/>
                    </a:lnTo>
                    <a:lnTo>
                      <a:pt x="48" y="90"/>
                    </a:lnTo>
                    <a:lnTo>
                      <a:pt x="24" y="120"/>
                    </a:lnTo>
                    <a:lnTo>
                      <a:pt x="6" y="126"/>
                    </a:lnTo>
                    <a:lnTo>
                      <a:pt x="0" y="120"/>
                    </a:lnTo>
                    <a:lnTo>
                      <a:pt x="6" y="132"/>
                    </a:lnTo>
                    <a:lnTo>
                      <a:pt x="54" y="168"/>
                    </a:lnTo>
                    <a:lnTo>
                      <a:pt x="60" y="168"/>
                    </a:lnTo>
                    <a:lnTo>
                      <a:pt x="60" y="162"/>
                    </a:lnTo>
                    <a:lnTo>
                      <a:pt x="71" y="150"/>
                    </a:lnTo>
                    <a:lnTo>
                      <a:pt x="95" y="144"/>
                    </a:lnTo>
                    <a:lnTo>
                      <a:pt x="101" y="96"/>
                    </a:lnTo>
                    <a:lnTo>
                      <a:pt x="107" y="84"/>
                    </a:lnTo>
                    <a:lnTo>
                      <a:pt x="101" y="5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" name="Freeform 575"/>
              <p:cNvSpPr>
                <a:spLocks/>
              </p:cNvSpPr>
              <p:nvPr/>
            </p:nvSpPr>
            <p:spPr bwMode="auto">
              <a:xfrm>
                <a:off x="2932" y="2593"/>
                <a:ext cx="150" cy="163"/>
              </a:xfrm>
              <a:custGeom>
                <a:avLst/>
                <a:gdLst>
                  <a:gd name="T0" fmla="*/ 6 w 150"/>
                  <a:gd name="T1" fmla="*/ 96 h 163"/>
                  <a:gd name="T2" fmla="*/ 6 w 150"/>
                  <a:gd name="T3" fmla="*/ 108 h 163"/>
                  <a:gd name="T4" fmla="*/ 6 w 150"/>
                  <a:gd name="T5" fmla="*/ 162 h 163"/>
                  <a:gd name="T6" fmla="*/ 12 w 150"/>
                  <a:gd name="T7" fmla="*/ 156 h 163"/>
                  <a:gd name="T8" fmla="*/ 30 w 150"/>
                  <a:gd name="T9" fmla="*/ 156 h 163"/>
                  <a:gd name="T10" fmla="*/ 36 w 150"/>
                  <a:gd name="T11" fmla="*/ 162 h 163"/>
                  <a:gd name="T12" fmla="*/ 54 w 150"/>
                  <a:gd name="T13" fmla="*/ 156 h 163"/>
                  <a:gd name="T14" fmla="*/ 78 w 150"/>
                  <a:gd name="T15" fmla="*/ 126 h 163"/>
                  <a:gd name="T16" fmla="*/ 95 w 150"/>
                  <a:gd name="T17" fmla="*/ 114 h 163"/>
                  <a:gd name="T18" fmla="*/ 90 w 150"/>
                  <a:gd name="T19" fmla="*/ 102 h 163"/>
                  <a:gd name="T20" fmla="*/ 95 w 150"/>
                  <a:gd name="T21" fmla="*/ 96 h 163"/>
                  <a:gd name="T22" fmla="*/ 101 w 150"/>
                  <a:gd name="T23" fmla="*/ 96 h 163"/>
                  <a:gd name="T24" fmla="*/ 101 w 150"/>
                  <a:gd name="T25" fmla="*/ 108 h 163"/>
                  <a:gd name="T26" fmla="*/ 113 w 150"/>
                  <a:gd name="T27" fmla="*/ 102 h 163"/>
                  <a:gd name="T28" fmla="*/ 119 w 150"/>
                  <a:gd name="T29" fmla="*/ 84 h 163"/>
                  <a:gd name="T30" fmla="*/ 125 w 150"/>
                  <a:gd name="T31" fmla="*/ 72 h 163"/>
                  <a:gd name="T32" fmla="*/ 125 w 150"/>
                  <a:gd name="T33" fmla="*/ 60 h 163"/>
                  <a:gd name="T34" fmla="*/ 119 w 150"/>
                  <a:gd name="T35" fmla="*/ 42 h 163"/>
                  <a:gd name="T36" fmla="*/ 125 w 150"/>
                  <a:gd name="T37" fmla="*/ 36 h 163"/>
                  <a:gd name="T38" fmla="*/ 137 w 150"/>
                  <a:gd name="T39" fmla="*/ 60 h 163"/>
                  <a:gd name="T40" fmla="*/ 137 w 150"/>
                  <a:gd name="T41" fmla="*/ 60 h 163"/>
                  <a:gd name="T42" fmla="*/ 149 w 150"/>
                  <a:gd name="T43" fmla="*/ 42 h 163"/>
                  <a:gd name="T44" fmla="*/ 149 w 150"/>
                  <a:gd name="T45" fmla="*/ 42 h 163"/>
                  <a:gd name="T46" fmla="*/ 149 w 150"/>
                  <a:gd name="T47" fmla="*/ 48 h 163"/>
                  <a:gd name="T48" fmla="*/ 149 w 150"/>
                  <a:gd name="T49" fmla="*/ 36 h 163"/>
                  <a:gd name="T50" fmla="*/ 149 w 150"/>
                  <a:gd name="T51" fmla="*/ 36 h 163"/>
                  <a:gd name="T52" fmla="*/ 149 w 150"/>
                  <a:gd name="T53" fmla="*/ 18 h 163"/>
                  <a:gd name="T54" fmla="*/ 149 w 150"/>
                  <a:gd name="T55" fmla="*/ 24 h 163"/>
                  <a:gd name="T56" fmla="*/ 137 w 150"/>
                  <a:gd name="T57" fmla="*/ 12 h 163"/>
                  <a:gd name="T58" fmla="*/ 149 w 150"/>
                  <a:gd name="T59" fmla="*/ 18 h 163"/>
                  <a:gd name="T60" fmla="*/ 137 w 150"/>
                  <a:gd name="T61" fmla="*/ 12 h 163"/>
                  <a:gd name="T62" fmla="*/ 107 w 150"/>
                  <a:gd name="T63" fmla="*/ 6 h 163"/>
                  <a:gd name="T64" fmla="*/ 78 w 150"/>
                  <a:gd name="T65" fmla="*/ 0 h 163"/>
                  <a:gd name="T66" fmla="*/ 54 w 150"/>
                  <a:gd name="T67" fmla="*/ 6 h 163"/>
                  <a:gd name="T68" fmla="*/ 18 w 150"/>
                  <a:gd name="T69" fmla="*/ 12 h 163"/>
                  <a:gd name="T70" fmla="*/ 18 w 150"/>
                  <a:gd name="T71" fmla="*/ 24 h 163"/>
                  <a:gd name="T72" fmla="*/ 6 w 150"/>
                  <a:gd name="T73" fmla="*/ 24 h 163"/>
                  <a:gd name="T74" fmla="*/ 0 w 150"/>
                  <a:gd name="T75" fmla="*/ 36 h 163"/>
                  <a:gd name="T76" fmla="*/ 6 w 150"/>
                  <a:gd name="T77" fmla="*/ 36 h 163"/>
                  <a:gd name="T78" fmla="*/ 18 w 150"/>
                  <a:gd name="T79" fmla="*/ 60 h 163"/>
                  <a:gd name="T80" fmla="*/ 6 w 150"/>
                  <a:gd name="T81" fmla="*/ 90 h 163"/>
                  <a:gd name="T82" fmla="*/ 6 w 150"/>
                  <a:gd name="T83" fmla="*/ 96 h 163"/>
                  <a:gd name="T84" fmla="*/ 6 w 150"/>
                  <a:gd name="T85" fmla="*/ 96 h 163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150" h="163">
                    <a:moveTo>
                      <a:pt x="6" y="96"/>
                    </a:moveTo>
                    <a:lnTo>
                      <a:pt x="6" y="108"/>
                    </a:lnTo>
                    <a:lnTo>
                      <a:pt x="6" y="162"/>
                    </a:lnTo>
                    <a:lnTo>
                      <a:pt x="12" y="156"/>
                    </a:lnTo>
                    <a:lnTo>
                      <a:pt x="30" y="156"/>
                    </a:lnTo>
                    <a:lnTo>
                      <a:pt x="36" y="162"/>
                    </a:lnTo>
                    <a:lnTo>
                      <a:pt x="54" y="156"/>
                    </a:lnTo>
                    <a:lnTo>
                      <a:pt x="78" y="126"/>
                    </a:lnTo>
                    <a:lnTo>
                      <a:pt x="95" y="114"/>
                    </a:lnTo>
                    <a:lnTo>
                      <a:pt x="90" y="102"/>
                    </a:lnTo>
                    <a:lnTo>
                      <a:pt x="95" y="96"/>
                    </a:lnTo>
                    <a:lnTo>
                      <a:pt x="101" y="96"/>
                    </a:lnTo>
                    <a:lnTo>
                      <a:pt x="101" y="108"/>
                    </a:lnTo>
                    <a:lnTo>
                      <a:pt x="113" y="102"/>
                    </a:lnTo>
                    <a:lnTo>
                      <a:pt x="119" y="84"/>
                    </a:lnTo>
                    <a:lnTo>
                      <a:pt x="125" y="72"/>
                    </a:lnTo>
                    <a:lnTo>
                      <a:pt x="125" y="60"/>
                    </a:lnTo>
                    <a:lnTo>
                      <a:pt x="119" y="42"/>
                    </a:lnTo>
                    <a:lnTo>
                      <a:pt x="125" y="36"/>
                    </a:lnTo>
                    <a:lnTo>
                      <a:pt x="137" y="60"/>
                    </a:lnTo>
                    <a:lnTo>
                      <a:pt x="149" y="42"/>
                    </a:lnTo>
                    <a:lnTo>
                      <a:pt x="149" y="48"/>
                    </a:lnTo>
                    <a:lnTo>
                      <a:pt x="149" y="36"/>
                    </a:lnTo>
                    <a:lnTo>
                      <a:pt x="149" y="18"/>
                    </a:lnTo>
                    <a:lnTo>
                      <a:pt x="149" y="24"/>
                    </a:lnTo>
                    <a:lnTo>
                      <a:pt x="137" y="12"/>
                    </a:lnTo>
                    <a:lnTo>
                      <a:pt x="149" y="18"/>
                    </a:lnTo>
                    <a:lnTo>
                      <a:pt x="137" y="12"/>
                    </a:lnTo>
                    <a:lnTo>
                      <a:pt x="107" y="6"/>
                    </a:lnTo>
                    <a:lnTo>
                      <a:pt x="78" y="0"/>
                    </a:lnTo>
                    <a:lnTo>
                      <a:pt x="54" y="6"/>
                    </a:lnTo>
                    <a:lnTo>
                      <a:pt x="18" y="12"/>
                    </a:lnTo>
                    <a:lnTo>
                      <a:pt x="18" y="24"/>
                    </a:lnTo>
                    <a:lnTo>
                      <a:pt x="6" y="24"/>
                    </a:lnTo>
                    <a:lnTo>
                      <a:pt x="0" y="36"/>
                    </a:lnTo>
                    <a:lnTo>
                      <a:pt x="6" y="36"/>
                    </a:lnTo>
                    <a:lnTo>
                      <a:pt x="18" y="60"/>
                    </a:lnTo>
                    <a:lnTo>
                      <a:pt x="6" y="90"/>
                    </a:lnTo>
                    <a:lnTo>
                      <a:pt x="6" y="96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3" name="Freeform 576"/>
              <p:cNvSpPr>
                <a:spLocks/>
              </p:cNvSpPr>
              <p:nvPr/>
            </p:nvSpPr>
            <p:spPr bwMode="auto">
              <a:xfrm>
                <a:off x="3057" y="2988"/>
                <a:ext cx="73" cy="61"/>
              </a:xfrm>
              <a:custGeom>
                <a:avLst/>
                <a:gdLst>
                  <a:gd name="T0" fmla="*/ 54 w 73"/>
                  <a:gd name="T1" fmla="*/ 48 h 61"/>
                  <a:gd name="T2" fmla="*/ 60 w 73"/>
                  <a:gd name="T3" fmla="*/ 48 h 61"/>
                  <a:gd name="T4" fmla="*/ 66 w 73"/>
                  <a:gd name="T5" fmla="*/ 42 h 61"/>
                  <a:gd name="T6" fmla="*/ 72 w 73"/>
                  <a:gd name="T7" fmla="*/ 30 h 61"/>
                  <a:gd name="T8" fmla="*/ 72 w 73"/>
                  <a:gd name="T9" fmla="*/ 12 h 61"/>
                  <a:gd name="T10" fmla="*/ 66 w 73"/>
                  <a:gd name="T11" fmla="*/ 0 h 61"/>
                  <a:gd name="T12" fmla="*/ 60 w 73"/>
                  <a:gd name="T13" fmla="*/ 0 h 61"/>
                  <a:gd name="T14" fmla="*/ 42 w 73"/>
                  <a:gd name="T15" fmla="*/ 6 h 61"/>
                  <a:gd name="T16" fmla="*/ 24 w 73"/>
                  <a:gd name="T17" fmla="*/ 6 h 61"/>
                  <a:gd name="T18" fmla="*/ 0 w 73"/>
                  <a:gd name="T19" fmla="*/ 6 h 61"/>
                  <a:gd name="T20" fmla="*/ 12 w 73"/>
                  <a:gd name="T21" fmla="*/ 18 h 61"/>
                  <a:gd name="T22" fmla="*/ 18 w 73"/>
                  <a:gd name="T23" fmla="*/ 36 h 61"/>
                  <a:gd name="T24" fmla="*/ 12 w 73"/>
                  <a:gd name="T25" fmla="*/ 54 h 61"/>
                  <a:gd name="T26" fmla="*/ 12 w 73"/>
                  <a:gd name="T27" fmla="*/ 60 h 61"/>
                  <a:gd name="T28" fmla="*/ 54 w 73"/>
                  <a:gd name="T29" fmla="*/ 48 h 61"/>
                  <a:gd name="T30" fmla="*/ 54 w 73"/>
                  <a:gd name="T31" fmla="*/ 48 h 61"/>
                  <a:gd name="T32" fmla="*/ 54 w 73"/>
                  <a:gd name="T33" fmla="*/ 48 h 61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73" h="61">
                    <a:moveTo>
                      <a:pt x="54" y="48"/>
                    </a:moveTo>
                    <a:lnTo>
                      <a:pt x="60" y="48"/>
                    </a:lnTo>
                    <a:lnTo>
                      <a:pt x="66" y="42"/>
                    </a:lnTo>
                    <a:lnTo>
                      <a:pt x="72" y="30"/>
                    </a:lnTo>
                    <a:lnTo>
                      <a:pt x="72" y="12"/>
                    </a:lnTo>
                    <a:lnTo>
                      <a:pt x="66" y="0"/>
                    </a:lnTo>
                    <a:lnTo>
                      <a:pt x="60" y="0"/>
                    </a:lnTo>
                    <a:lnTo>
                      <a:pt x="42" y="6"/>
                    </a:lnTo>
                    <a:lnTo>
                      <a:pt x="24" y="6"/>
                    </a:lnTo>
                    <a:lnTo>
                      <a:pt x="0" y="6"/>
                    </a:lnTo>
                    <a:lnTo>
                      <a:pt x="12" y="18"/>
                    </a:lnTo>
                    <a:lnTo>
                      <a:pt x="18" y="36"/>
                    </a:lnTo>
                    <a:lnTo>
                      <a:pt x="12" y="54"/>
                    </a:lnTo>
                    <a:lnTo>
                      <a:pt x="12" y="60"/>
                    </a:lnTo>
                    <a:lnTo>
                      <a:pt x="54" y="4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4" name="Freeform 577"/>
              <p:cNvSpPr>
                <a:spLocks/>
              </p:cNvSpPr>
              <p:nvPr/>
            </p:nvSpPr>
            <p:spPr bwMode="auto">
              <a:xfrm>
                <a:off x="3045" y="2940"/>
                <a:ext cx="61" cy="55"/>
              </a:xfrm>
              <a:custGeom>
                <a:avLst/>
                <a:gdLst>
                  <a:gd name="T0" fmla="*/ 0 w 61"/>
                  <a:gd name="T1" fmla="*/ 0 h 55"/>
                  <a:gd name="T2" fmla="*/ 0 w 61"/>
                  <a:gd name="T3" fmla="*/ 54 h 55"/>
                  <a:gd name="T4" fmla="*/ 12 w 61"/>
                  <a:gd name="T5" fmla="*/ 54 h 55"/>
                  <a:gd name="T6" fmla="*/ 36 w 61"/>
                  <a:gd name="T7" fmla="*/ 54 h 55"/>
                  <a:gd name="T8" fmla="*/ 60 w 61"/>
                  <a:gd name="T9" fmla="*/ 36 h 55"/>
                  <a:gd name="T10" fmla="*/ 60 w 61"/>
                  <a:gd name="T11" fmla="*/ 30 h 55"/>
                  <a:gd name="T12" fmla="*/ 36 w 61"/>
                  <a:gd name="T13" fmla="*/ 24 h 55"/>
                  <a:gd name="T14" fmla="*/ 24 w 61"/>
                  <a:gd name="T15" fmla="*/ 24 h 55"/>
                  <a:gd name="T16" fmla="*/ 12 w 61"/>
                  <a:gd name="T17" fmla="*/ 24 h 55"/>
                  <a:gd name="T18" fmla="*/ 12 w 61"/>
                  <a:gd name="T19" fmla="*/ 18 h 55"/>
                  <a:gd name="T20" fmla="*/ 6 w 61"/>
                  <a:gd name="T21" fmla="*/ 12 h 55"/>
                  <a:gd name="T22" fmla="*/ 6 w 61"/>
                  <a:gd name="T23" fmla="*/ 0 h 55"/>
                  <a:gd name="T24" fmla="*/ 0 w 61"/>
                  <a:gd name="T25" fmla="*/ 0 h 55"/>
                  <a:gd name="T26" fmla="*/ 0 w 61"/>
                  <a:gd name="T27" fmla="*/ 0 h 5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61" h="55">
                    <a:moveTo>
                      <a:pt x="0" y="0"/>
                    </a:moveTo>
                    <a:lnTo>
                      <a:pt x="0" y="54"/>
                    </a:lnTo>
                    <a:lnTo>
                      <a:pt x="12" y="54"/>
                    </a:lnTo>
                    <a:lnTo>
                      <a:pt x="36" y="54"/>
                    </a:lnTo>
                    <a:lnTo>
                      <a:pt x="60" y="36"/>
                    </a:lnTo>
                    <a:lnTo>
                      <a:pt x="60" y="30"/>
                    </a:lnTo>
                    <a:lnTo>
                      <a:pt x="36" y="24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12" y="18"/>
                    </a:lnTo>
                    <a:lnTo>
                      <a:pt x="6" y="12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5" name="Freeform 578"/>
              <p:cNvSpPr>
                <a:spLocks/>
              </p:cNvSpPr>
              <p:nvPr/>
            </p:nvSpPr>
            <p:spPr bwMode="auto">
              <a:xfrm>
                <a:off x="3123" y="2988"/>
                <a:ext cx="78" cy="49"/>
              </a:xfrm>
              <a:custGeom>
                <a:avLst/>
                <a:gdLst>
                  <a:gd name="T0" fmla="*/ 71 w 78"/>
                  <a:gd name="T1" fmla="*/ 30 h 49"/>
                  <a:gd name="T2" fmla="*/ 77 w 78"/>
                  <a:gd name="T3" fmla="*/ 30 h 49"/>
                  <a:gd name="T4" fmla="*/ 77 w 78"/>
                  <a:gd name="T5" fmla="*/ 24 h 49"/>
                  <a:gd name="T6" fmla="*/ 77 w 78"/>
                  <a:gd name="T7" fmla="*/ 18 h 49"/>
                  <a:gd name="T8" fmla="*/ 65 w 78"/>
                  <a:gd name="T9" fmla="*/ 18 h 49"/>
                  <a:gd name="T10" fmla="*/ 53 w 78"/>
                  <a:gd name="T11" fmla="*/ 12 h 49"/>
                  <a:gd name="T12" fmla="*/ 53 w 78"/>
                  <a:gd name="T13" fmla="*/ 12 h 49"/>
                  <a:gd name="T14" fmla="*/ 35 w 78"/>
                  <a:gd name="T15" fmla="*/ 0 h 49"/>
                  <a:gd name="T16" fmla="*/ 23 w 78"/>
                  <a:gd name="T17" fmla="*/ 0 h 49"/>
                  <a:gd name="T18" fmla="*/ 0 w 78"/>
                  <a:gd name="T19" fmla="*/ 0 h 49"/>
                  <a:gd name="T20" fmla="*/ 12 w 78"/>
                  <a:gd name="T21" fmla="*/ 24 h 49"/>
                  <a:gd name="T22" fmla="*/ 6 w 78"/>
                  <a:gd name="T23" fmla="*/ 42 h 49"/>
                  <a:gd name="T24" fmla="*/ 6 w 78"/>
                  <a:gd name="T25" fmla="*/ 42 h 49"/>
                  <a:gd name="T26" fmla="*/ 35 w 78"/>
                  <a:gd name="T27" fmla="*/ 48 h 49"/>
                  <a:gd name="T28" fmla="*/ 71 w 78"/>
                  <a:gd name="T29" fmla="*/ 48 h 49"/>
                  <a:gd name="T30" fmla="*/ 77 w 78"/>
                  <a:gd name="T31" fmla="*/ 48 h 49"/>
                  <a:gd name="T32" fmla="*/ 71 w 78"/>
                  <a:gd name="T33" fmla="*/ 42 h 49"/>
                  <a:gd name="T34" fmla="*/ 71 w 78"/>
                  <a:gd name="T35" fmla="*/ 36 h 49"/>
                  <a:gd name="T36" fmla="*/ 71 w 78"/>
                  <a:gd name="T37" fmla="*/ 30 h 49"/>
                  <a:gd name="T38" fmla="*/ 71 w 78"/>
                  <a:gd name="T39" fmla="*/ 30 h 49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78" h="49">
                    <a:moveTo>
                      <a:pt x="71" y="30"/>
                    </a:moveTo>
                    <a:lnTo>
                      <a:pt x="77" y="30"/>
                    </a:lnTo>
                    <a:lnTo>
                      <a:pt x="77" y="24"/>
                    </a:lnTo>
                    <a:lnTo>
                      <a:pt x="77" y="18"/>
                    </a:lnTo>
                    <a:lnTo>
                      <a:pt x="65" y="18"/>
                    </a:lnTo>
                    <a:lnTo>
                      <a:pt x="53" y="12"/>
                    </a:lnTo>
                    <a:lnTo>
                      <a:pt x="35" y="0"/>
                    </a:lnTo>
                    <a:lnTo>
                      <a:pt x="23" y="0"/>
                    </a:lnTo>
                    <a:lnTo>
                      <a:pt x="0" y="0"/>
                    </a:lnTo>
                    <a:lnTo>
                      <a:pt x="12" y="24"/>
                    </a:lnTo>
                    <a:lnTo>
                      <a:pt x="6" y="42"/>
                    </a:lnTo>
                    <a:lnTo>
                      <a:pt x="35" y="48"/>
                    </a:lnTo>
                    <a:lnTo>
                      <a:pt x="71" y="48"/>
                    </a:lnTo>
                    <a:lnTo>
                      <a:pt x="77" y="48"/>
                    </a:lnTo>
                    <a:lnTo>
                      <a:pt x="71" y="42"/>
                    </a:lnTo>
                    <a:lnTo>
                      <a:pt x="71" y="36"/>
                    </a:lnTo>
                    <a:lnTo>
                      <a:pt x="71" y="3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6" name="Freeform 579"/>
              <p:cNvSpPr>
                <a:spLocks/>
              </p:cNvSpPr>
              <p:nvPr/>
            </p:nvSpPr>
            <p:spPr bwMode="auto">
              <a:xfrm>
                <a:off x="3111" y="2988"/>
                <a:ext cx="25" cy="49"/>
              </a:xfrm>
              <a:custGeom>
                <a:avLst/>
                <a:gdLst>
                  <a:gd name="T0" fmla="*/ 18 w 25"/>
                  <a:gd name="T1" fmla="*/ 0 h 49"/>
                  <a:gd name="T2" fmla="*/ 12 w 25"/>
                  <a:gd name="T3" fmla="*/ 0 h 49"/>
                  <a:gd name="T4" fmla="*/ 6 w 25"/>
                  <a:gd name="T5" fmla="*/ 0 h 49"/>
                  <a:gd name="T6" fmla="*/ 12 w 25"/>
                  <a:gd name="T7" fmla="*/ 0 h 49"/>
                  <a:gd name="T8" fmla="*/ 18 w 25"/>
                  <a:gd name="T9" fmla="*/ 12 h 49"/>
                  <a:gd name="T10" fmla="*/ 18 w 25"/>
                  <a:gd name="T11" fmla="*/ 30 h 49"/>
                  <a:gd name="T12" fmla="*/ 12 w 25"/>
                  <a:gd name="T13" fmla="*/ 42 h 49"/>
                  <a:gd name="T14" fmla="*/ 6 w 25"/>
                  <a:gd name="T15" fmla="*/ 48 h 49"/>
                  <a:gd name="T16" fmla="*/ 0 w 25"/>
                  <a:gd name="T17" fmla="*/ 48 h 49"/>
                  <a:gd name="T18" fmla="*/ 12 w 25"/>
                  <a:gd name="T19" fmla="*/ 48 h 49"/>
                  <a:gd name="T20" fmla="*/ 18 w 25"/>
                  <a:gd name="T21" fmla="*/ 42 h 49"/>
                  <a:gd name="T22" fmla="*/ 18 w 25"/>
                  <a:gd name="T23" fmla="*/ 42 h 49"/>
                  <a:gd name="T24" fmla="*/ 24 w 25"/>
                  <a:gd name="T25" fmla="*/ 24 h 49"/>
                  <a:gd name="T26" fmla="*/ 18 w 25"/>
                  <a:gd name="T27" fmla="*/ 0 h 49"/>
                  <a:gd name="T28" fmla="*/ 18 w 25"/>
                  <a:gd name="T29" fmla="*/ 0 h 49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5" h="49">
                    <a:moveTo>
                      <a:pt x="18" y="0"/>
                    </a:moveTo>
                    <a:lnTo>
                      <a:pt x="12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18" y="12"/>
                    </a:lnTo>
                    <a:lnTo>
                      <a:pt x="18" y="30"/>
                    </a:lnTo>
                    <a:lnTo>
                      <a:pt x="12" y="42"/>
                    </a:lnTo>
                    <a:lnTo>
                      <a:pt x="6" y="48"/>
                    </a:lnTo>
                    <a:lnTo>
                      <a:pt x="0" y="48"/>
                    </a:lnTo>
                    <a:lnTo>
                      <a:pt x="12" y="48"/>
                    </a:lnTo>
                    <a:lnTo>
                      <a:pt x="18" y="42"/>
                    </a:lnTo>
                    <a:lnTo>
                      <a:pt x="24" y="24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580"/>
              <p:cNvSpPr>
                <a:spLocks/>
              </p:cNvSpPr>
              <p:nvPr/>
            </p:nvSpPr>
            <p:spPr bwMode="auto">
              <a:xfrm>
                <a:off x="3212" y="2581"/>
                <a:ext cx="84" cy="97"/>
              </a:xfrm>
              <a:custGeom>
                <a:avLst/>
                <a:gdLst>
                  <a:gd name="T0" fmla="*/ 0 w 84"/>
                  <a:gd name="T1" fmla="*/ 48 h 97"/>
                  <a:gd name="T2" fmla="*/ 77 w 84"/>
                  <a:gd name="T3" fmla="*/ 96 h 97"/>
                  <a:gd name="T4" fmla="*/ 83 w 84"/>
                  <a:gd name="T5" fmla="*/ 84 h 97"/>
                  <a:gd name="T6" fmla="*/ 65 w 84"/>
                  <a:gd name="T7" fmla="*/ 78 h 97"/>
                  <a:gd name="T8" fmla="*/ 47 w 84"/>
                  <a:gd name="T9" fmla="*/ 60 h 97"/>
                  <a:gd name="T10" fmla="*/ 41 w 84"/>
                  <a:gd name="T11" fmla="*/ 60 h 97"/>
                  <a:gd name="T12" fmla="*/ 36 w 84"/>
                  <a:gd name="T13" fmla="*/ 60 h 97"/>
                  <a:gd name="T14" fmla="*/ 36 w 84"/>
                  <a:gd name="T15" fmla="*/ 48 h 97"/>
                  <a:gd name="T16" fmla="*/ 36 w 84"/>
                  <a:gd name="T17" fmla="*/ 42 h 97"/>
                  <a:gd name="T18" fmla="*/ 41 w 84"/>
                  <a:gd name="T19" fmla="*/ 36 h 97"/>
                  <a:gd name="T20" fmla="*/ 36 w 84"/>
                  <a:gd name="T21" fmla="*/ 24 h 97"/>
                  <a:gd name="T22" fmla="*/ 36 w 84"/>
                  <a:gd name="T23" fmla="*/ 24 h 97"/>
                  <a:gd name="T24" fmla="*/ 47 w 84"/>
                  <a:gd name="T25" fmla="*/ 24 h 97"/>
                  <a:gd name="T26" fmla="*/ 53 w 84"/>
                  <a:gd name="T27" fmla="*/ 18 h 97"/>
                  <a:gd name="T28" fmla="*/ 53 w 84"/>
                  <a:gd name="T29" fmla="*/ 12 h 97"/>
                  <a:gd name="T30" fmla="*/ 59 w 84"/>
                  <a:gd name="T31" fmla="*/ 6 h 97"/>
                  <a:gd name="T32" fmla="*/ 59 w 84"/>
                  <a:gd name="T33" fmla="*/ 0 h 97"/>
                  <a:gd name="T34" fmla="*/ 65 w 84"/>
                  <a:gd name="T35" fmla="*/ 0 h 97"/>
                  <a:gd name="T36" fmla="*/ 12 w 84"/>
                  <a:gd name="T37" fmla="*/ 30 h 97"/>
                  <a:gd name="T38" fmla="*/ 0 w 84"/>
                  <a:gd name="T39" fmla="*/ 48 h 97"/>
                  <a:gd name="T40" fmla="*/ 0 w 84"/>
                  <a:gd name="T41" fmla="*/ 48 h 97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84" h="97">
                    <a:moveTo>
                      <a:pt x="0" y="48"/>
                    </a:moveTo>
                    <a:lnTo>
                      <a:pt x="77" y="96"/>
                    </a:lnTo>
                    <a:lnTo>
                      <a:pt x="83" y="84"/>
                    </a:lnTo>
                    <a:lnTo>
                      <a:pt x="65" y="78"/>
                    </a:lnTo>
                    <a:lnTo>
                      <a:pt x="47" y="60"/>
                    </a:lnTo>
                    <a:lnTo>
                      <a:pt x="41" y="60"/>
                    </a:lnTo>
                    <a:lnTo>
                      <a:pt x="36" y="60"/>
                    </a:lnTo>
                    <a:lnTo>
                      <a:pt x="36" y="48"/>
                    </a:lnTo>
                    <a:lnTo>
                      <a:pt x="36" y="42"/>
                    </a:lnTo>
                    <a:lnTo>
                      <a:pt x="41" y="36"/>
                    </a:lnTo>
                    <a:lnTo>
                      <a:pt x="36" y="24"/>
                    </a:lnTo>
                    <a:lnTo>
                      <a:pt x="47" y="24"/>
                    </a:lnTo>
                    <a:lnTo>
                      <a:pt x="53" y="18"/>
                    </a:lnTo>
                    <a:lnTo>
                      <a:pt x="53" y="12"/>
                    </a:lnTo>
                    <a:lnTo>
                      <a:pt x="59" y="6"/>
                    </a:lnTo>
                    <a:lnTo>
                      <a:pt x="59" y="0"/>
                    </a:lnTo>
                    <a:lnTo>
                      <a:pt x="65" y="0"/>
                    </a:lnTo>
                    <a:lnTo>
                      <a:pt x="12" y="30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581"/>
              <p:cNvSpPr>
                <a:spLocks/>
              </p:cNvSpPr>
              <p:nvPr/>
            </p:nvSpPr>
            <p:spPr bwMode="auto">
              <a:xfrm>
                <a:off x="3105" y="2557"/>
                <a:ext cx="399" cy="444"/>
              </a:xfrm>
              <a:custGeom>
                <a:avLst/>
                <a:gdLst>
                  <a:gd name="T0" fmla="*/ 83 w 399"/>
                  <a:gd name="T1" fmla="*/ 413 h 444"/>
                  <a:gd name="T2" fmla="*/ 119 w 399"/>
                  <a:gd name="T3" fmla="*/ 413 h 444"/>
                  <a:gd name="T4" fmla="*/ 125 w 399"/>
                  <a:gd name="T5" fmla="*/ 425 h 444"/>
                  <a:gd name="T6" fmla="*/ 131 w 399"/>
                  <a:gd name="T7" fmla="*/ 431 h 444"/>
                  <a:gd name="T8" fmla="*/ 131 w 399"/>
                  <a:gd name="T9" fmla="*/ 443 h 444"/>
                  <a:gd name="T10" fmla="*/ 285 w 399"/>
                  <a:gd name="T11" fmla="*/ 443 h 444"/>
                  <a:gd name="T12" fmla="*/ 309 w 399"/>
                  <a:gd name="T13" fmla="*/ 419 h 444"/>
                  <a:gd name="T14" fmla="*/ 333 w 399"/>
                  <a:gd name="T15" fmla="*/ 431 h 444"/>
                  <a:gd name="T16" fmla="*/ 351 w 399"/>
                  <a:gd name="T17" fmla="*/ 413 h 444"/>
                  <a:gd name="T18" fmla="*/ 327 w 399"/>
                  <a:gd name="T19" fmla="*/ 282 h 444"/>
                  <a:gd name="T20" fmla="*/ 339 w 399"/>
                  <a:gd name="T21" fmla="*/ 264 h 444"/>
                  <a:gd name="T22" fmla="*/ 380 w 399"/>
                  <a:gd name="T23" fmla="*/ 174 h 444"/>
                  <a:gd name="T24" fmla="*/ 398 w 399"/>
                  <a:gd name="T25" fmla="*/ 84 h 444"/>
                  <a:gd name="T26" fmla="*/ 386 w 399"/>
                  <a:gd name="T27" fmla="*/ 60 h 444"/>
                  <a:gd name="T28" fmla="*/ 369 w 399"/>
                  <a:gd name="T29" fmla="*/ 12 h 444"/>
                  <a:gd name="T30" fmla="*/ 363 w 399"/>
                  <a:gd name="T31" fmla="*/ 0 h 444"/>
                  <a:gd name="T32" fmla="*/ 333 w 399"/>
                  <a:gd name="T33" fmla="*/ 0 h 444"/>
                  <a:gd name="T34" fmla="*/ 297 w 399"/>
                  <a:gd name="T35" fmla="*/ 0 h 444"/>
                  <a:gd name="T36" fmla="*/ 291 w 399"/>
                  <a:gd name="T37" fmla="*/ 12 h 444"/>
                  <a:gd name="T38" fmla="*/ 285 w 399"/>
                  <a:gd name="T39" fmla="*/ 72 h 444"/>
                  <a:gd name="T40" fmla="*/ 238 w 399"/>
                  <a:gd name="T41" fmla="*/ 72 h 444"/>
                  <a:gd name="T42" fmla="*/ 244 w 399"/>
                  <a:gd name="T43" fmla="*/ 108 h 444"/>
                  <a:gd name="T44" fmla="*/ 214 w 399"/>
                  <a:gd name="T45" fmla="*/ 84 h 444"/>
                  <a:gd name="T46" fmla="*/ 202 w 399"/>
                  <a:gd name="T47" fmla="*/ 96 h 444"/>
                  <a:gd name="T48" fmla="*/ 190 w 399"/>
                  <a:gd name="T49" fmla="*/ 108 h 444"/>
                  <a:gd name="T50" fmla="*/ 184 w 399"/>
                  <a:gd name="T51" fmla="*/ 120 h 444"/>
                  <a:gd name="T52" fmla="*/ 214 w 399"/>
                  <a:gd name="T53" fmla="*/ 144 h 444"/>
                  <a:gd name="T54" fmla="*/ 202 w 399"/>
                  <a:gd name="T55" fmla="*/ 162 h 444"/>
                  <a:gd name="T56" fmla="*/ 101 w 399"/>
                  <a:gd name="T57" fmla="*/ 264 h 444"/>
                  <a:gd name="T58" fmla="*/ 89 w 399"/>
                  <a:gd name="T59" fmla="*/ 258 h 444"/>
                  <a:gd name="T60" fmla="*/ 47 w 399"/>
                  <a:gd name="T61" fmla="*/ 228 h 444"/>
                  <a:gd name="T62" fmla="*/ 47 w 399"/>
                  <a:gd name="T63" fmla="*/ 240 h 444"/>
                  <a:gd name="T64" fmla="*/ 41 w 399"/>
                  <a:gd name="T65" fmla="*/ 264 h 444"/>
                  <a:gd name="T66" fmla="*/ 35 w 399"/>
                  <a:gd name="T67" fmla="*/ 270 h 444"/>
                  <a:gd name="T68" fmla="*/ 24 w 399"/>
                  <a:gd name="T69" fmla="*/ 276 h 444"/>
                  <a:gd name="T70" fmla="*/ 18 w 399"/>
                  <a:gd name="T71" fmla="*/ 270 h 444"/>
                  <a:gd name="T72" fmla="*/ 0 w 399"/>
                  <a:gd name="T73" fmla="*/ 240 h 444"/>
                  <a:gd name="T74" fmla="*/ 0 w 399"/>
                  <a:gd name="T75" fmla="*/ 240 h 444"/>
                  <a:gd name="T76" fmla="*/ 0 w 399"/>
                  <a:gd name="T77" fmla="*/ 264 h 444"/>
                  <a:gd name="T78" fmla="*/ 24 w 399"/>
                  <a:gd name="T79" fmla="*/ 294 h 444"/>
                  <a:gd name="T80" fmla="*/ 89 w 399"/>
                  <a:gd name="T81" fmla="*/ 312 h 444"/>
                  <a:gd name="T82" fmla="*/ 119 w 399"/>
                  <a:gd name="T83" fmla="*/ 306 h 444"/>
                  <a:gd name="T84" fmla="*/ 71 w 399"/>
                  <a:gd name="T85" fmla="*/ 401 h 444"/>
                  <a:gd name="T86" fmla="*/ 83 w 399"/>
                  <a:gd name="T87" fmla="*/ 413 h 444"/>
                  <a:gd name="T88" fmla="*/ 83 w 399"/>
                  <a:gd name="T89" fmla="*/ 413 h 444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399" h="444">
                    <a:moveTo>
                      <a:pt x="83" y="413"/>
                    </a:moveTo>
                    <a:lnTo>
                      <a:pt x="119" y="413"/>
                    </a:lnTo>
                    <a:lnTo>
                      <a:pt x="125" y="425"/>
                    </a:lnTo>
                    <a:lnTo>
                      <a:pt x="131" y="431"/>
                    </a:lnTo>
                    <a:lnTo>
                      <a:pt x="131" y="443"/>
                    </a:lnTo>
                    <a:lnTo>
                      <a:pt x="285" y="443"/>
                    </a:lnTo>
                    <a:lnTo>
                      <a:pt x="309" y="419"/>
                    </a:lnTo>
                    <a:lnTo>
                      <a:pt x="333" y="431"/>
                    </a:lnTo>
                    <a:lnTo>
                      <a:pt x="351" y="413"/>
                    </a:lnTo>
                    <a:lnTo>
                      <a:pt x="327" y="282"/>
                    </a:lnTo>
                    <a:lnTo>
                      <a:pt x="339" y="264"/>
                    </a:lnTo>
                    <a:lnTo>
                      <a:pt x="380" y="174"/>
                    </a:lnTo>
                    <a:lnTo>
                      <a:pt x="398" y="84"/>
                    </a:lnTo>
                    <a:lnTo>
                      <a:pt x="386" y="60"/>
                    </a:lnTo>
                    <a:lnTo>
                      <a:pt x="369" y="12"/>
                    </a:lnTo>
                    <a:lnTo>
                      <a:pt x="363" y="0"/>
                    </a:lnTo>
                    <a:lnTo>
                      <a:pt x="333" y="0"/>
                    </a:lnTo>
                    <a:lnTo>
                      <a:pt x="297" y="0"/>
                    </a:lnTo>
                    <a:lnTo>
                      <a:pt x="291" y="12"/>
                    </a:lnTo>
                    <a:lnTo>
                      <a:pt x="285" y="72"/>
                    </a:lnTo>
                    <a:lnTo>
                      <a:pt x="238" y="72"/>
                    </a:lnTo>
                    <a:lnTo>
                      <a:pt x="244" y="108"/>
                    </a:lnTo>
                    <a:lnTo>
                      <a:pt x="214" y="84"/>
                    </a:lnTo>
                    <a:lnTo>
                      <a:pt x="202" y="96"/>
                    </a:lnTo>
                    <a:lnTo>
                      <a:pt x="190" y="108"/>
                    </a:lnTo>
                    <a:lnTo>
                      <a:pt x="184" y="120"/>
                    </a:lnTo>
                    <a:lnTo>
                      <a:pt x="214" y="144"/>
                    </a:lnTo>
                    <a:lnTo>
                      <a:pt x="202" y="162"/>
                    </a:lnTo>
                    <a:lnTo>
                      <a:pt x="101" y="264"/>
                    </a:lnTo>
                    <a:lnTo>
                      <a:pt x="89" y="258"/>
                    </a:lnTo>
                    <a:lnTo>
                      <a:pt x="47" y="228"/>
                    </a:lnTo>
                    <a:lnTo>
                      <a:pt x="47" y="240"/>
                    </a:lnTo>
                    <a:lnTo>
                      <a:pt x="41" y="264"/>
                    </a:lnTo>
                    <a:lnTo>
                      <a:pt x="35" y="270"/>
                    </a:lnTo>
                    <a:lnTo>
                      <a:pt x="24" y="276"/>
                    </a:lnTo>
                    <a:lnTo>
                      <a:pt x="18" y="270"/>
                    </a:lnTo>
                    <a:lnTo>
                      <a:pt x="0" y="240"/>
                    </a:lnTo>
                    <a:lnTo>
                      <a:pt x="0" y="264"/>
                    </a:lnTo>
                    <a:lnTo>
                      <a:pt x="24" y="294"/>
                    </a:lnTo>
                    <a:lnTo>
                      <a:pt x="89" y="312"/>
                    </a:lnTo>
                    <a:lnTo>
                      <a:pt x="119" y="306"/>
                    </a:lnTo>
                    <a:lnTo>
                      <a:pt x="71" y="401"/>
                    </a:lnTo>
                    <a:lnTo>
                      <a:pt x="83" y="413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582"/>
              <p:cNvSpPr>
                <a:spLocks/>
              </p:cNvSpPr>
              <p:nvPr/>
            </p:nvSpPr>
            <p:spPr bwMode="auto">
              <a:xfrm>
                <a:off x="3063" y="2575"/>
                <a:ext cx="257" cy="247"/>
              </a:xfrm>
              <a:custGeom>
                <a:avLst/>
                <a:gdLst>
                  <a:gd name="T0" fmla="*/ 18 w 257"/>
                  <a:gd name="T1" fmla="*/ 36 h 247"/>
                  <a:gd name="T2" fmla="*/ 6 w 257"/>
                  <a:gd name="T3" fmla="*/ 30 h 247"/>
                  <a:gd name="T4" fmla="*/ 18 w 257"/>
                  <a:gd name="T5" fmla="*/ 42 h 247"/>
                  <a:gd name="T6" fmla="*/ 18 w 257"/>
                  <a:gd name="T7" fmla="*/ 36 h 247"/>
                  <a:gd name="T8" fmla="*/ 18 w 257"/>
                  <a:gd name="T9" fmla="*/ 54 h 247"/>
                  <a:gd name="T10" fmla="*/ 18 w 257"/>
                  <a:gd name="T11" fmla="*/ 54 h 247"/>
                  <a:gd name="T12" fmla="*/ 18 w 257"/>
                  <a:gd name="T13" fmla="*/ 66 h 247"/>
                  <a:gd name="T14" fmla="*/ 18 w 257"/>
                  <a:gd name="T15" fmla="*/ 60 h 247"/>
                  <a:gd name="T16" fmla="*/ 18 w 257"/>
                  <a:gd name="T17" fmla="*/ 60 h 247"/>
                  <a:gd name="T18" fmla="*/ 6 w 257"/>
                  <a:gd name="T19" fmla="*/ 78 h 247"/>
                  <a:gd name="T20" fmla="*/ 6 w 257"/>
                  <a:gd name="T21" fmla="*/ 78 h 247"/>
                  <a:gd name="T22" fmla="*/ 6 w 257"/>
                  <a:gd name="T23" fmla="*/ 84 h 247"/>
                  <a:gd name="T24" fmla="*/ 6 w 257"/>
                  <a:gd name="T25" fmla="*/ 102 h 247"/>
                  <a:gd name="T26" fmla="*/ 6 w 257"/>
                  <a:gd name="T27" fmla="*/ 102 h 247"/>
                  <a:gd name="T28" fmla="*/ 0 w 257"/>
                  <a:gd name="T29" fmla="*/ 108 h 247"/>
                  <a:gd name="T30" fmla="*/ 12 w 257"/>
                  <a:gd name="T31" fmla="*/ 126 h 247"/>
                  <a:gd name="T32" fmla="*/ 6 w 257"/>
                  <a:gd name="T33" fmla="*/ 132 h 247"/>
                  <a:gd name="T34" fmla="*/ 0 w 257"/>
                  <a:gd name="T35" fmla="*/ 156 h 247"/>
                  <a:gd name="T36" fmla="*/ 89 w 257"/>
                  <a:gd name="T37" fmla="*/ 210 h 247"/>
                  <a:gd name="T38" fmla="*/ 131 w 257"/>
                  <a:gd name="T39" fmla="*/ 240 h 247"/>
                  <a:gd name="T40" fmla="*/ 143 w 257"/>
                  <a:gd name="T41" fmla="*/ 246 h 247"/>
                  <a:gd name="T42" fmla="*/ 244 w 257"/>
                  <a:gd name="T43" fmla="*/ 144 h 247"/>
                  <a:gd name="T44" fmla="*/ 256 w 257"/>
                  <a:gd name="T45" fmla="*/ 126 h 247"/>
                  <a:gd name="T46" fmla="*/ 161 w 257"/>
                  <a:gd name="T47" fmla="*/ 60 h 247"/>
                  <a:gd name="T48" fmla="*/ 60 w 257"/>
                  <a:gd name="T49" fmla="*/ 0 h 247"/>
                  <a:gd name="T50" fmla="*/ 18 w 257"/>
                  <a:gd name="T51" fmla="*/ 36 h 247"/>
                  <a:gd name="T52" fmla="*/ 18 w 257"/>
                  <a:gd name="T53" fmla="*/ 36 h 247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257" h="247">
                    <a:moveTo>
                      <a:pt x="18" y="36"/>
                    </a:moveTo>
                    <a:lnTo>
                      <a:pt x="6" y="30"/>
                    </a:lnTo>
                    <a:lnTo>
                      <a:pt x="18" y="42"/>
                    </a:lnTo>
                    <a:lnTo>
                      <a:pt x="18" y="36"/>
                    </a:lnTo>
                    <a:lnTo>
                      <a:pt x="18" y="54"/>
                    </a:lnTo>
                    <a:lnTo>
                      <a:pt x="18" y="66"/>
                    </a:lnTo>
                    <a:lnTo>
                      <a:pt x="18" y="60"/>
                    </a:lnTo>
                    <a:lnTo>
                      <a:pt x="6" y="78"/>
                    </a:lnTo>
                    <a:lnTo>
                      <a:pt x="6" y="84"/>
                    </a:lnTo>
                    <a:lnTo>
                      <a:pt x="6" y="102"/>
                    </a:lnTo>
                    <a:lnTo>
                      <a:pt x="0" y="108"/>
                    </a:lnTo>
                    <a:lnTo>
                      <a:pt x="12" y="126"/>
                    </a:lnTo>
                    <a:lnTo>
                      <a:pt x="6" y="132"/>
                    </a:lnTo>
                    <a:lnTo>
                      <a:pt x="0" y="156"/>
                    </a:lnTo>
                    <a:lnTo>
                      <a:pt x="89" y="210"/>
                    </a:lnTo>
                    <a:lnTo>
                      <a:pt x="131" y="240"/>
                    </a:lnTo>
                    <a:lnTo>
                      <a:pt x="143" y="246"/>
                    </a:lnTo>
                    <a:lnTo>
                      <a:pt x="244" y="144"/>
                    </a:lnTo>
                    <a:lnTo>
                      <a:pt x="256" y="126"/>
                    </a:lnTo>
                    <a:lnTo>
                      <a:pt x="161" y="60"/>
                    </a:lnTo>
                    <a:lnTo>
                      <a:pt x="60" y="0"/>
                    </a:lnTo>
                    <a:lnTo>
                      <a:pt x="18" y="3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583"/>
              <p:cNvSpPr>
                <a:spLocks/>
              </p:cNvSpPr>
              <p:nvPr/>
            </p:nvSpPr>
            <p:spPr bwMode="auto">
              <a:xfrm>
                <a:off x="3087" y="2725"/>
                <a:ext cx="90" cy="109"/>
              </a:xfrm>
              <a:custGeom>
                <a:avLst/>
                <a:gdLst>
                  <a:gd name="T0" fmla="*/ 0 w 90"/>
                  <a:gd name="T1" fmla="*/ 24 h 109"/>
                  <a:gd name="T2" fmla="*/ 6 w 90"/>
                  <a:gd name="T3" fmla="*/ 36 h 109"/>
                  <a:gd name="T4" fmla="*/ 18 w 90"/>
                  <a:gd name="T5" fmla="*/ 48 h 109"/>
                  <a:gd name="T6" fmla="*/ 18 w 90"/>
                  <a:gd name="T7" fmla="*/ 60 h 109"/>
                  <a:gd name="T8" fmla="*/ 18 w 90"/>
                  <a:gd name="T9" fmla="*/ 72 h 109"/>
                  <a:gd name="T10" fmla="*/ 36 w 90"/>
                  <a:gd name="T11" fmla="*/ 102 h 109"/>
                  <a:gd name="T12" fmla="*/ 42 w 90"/>
                  <a:gd name="T13" fmla="*/ 108 h 109"/>
                  <a:gd name="T14" fmla="*/ 53 w 90"/>
                  <a:gd name="T15" fmla="*/ 102 h 109"/>
                  <a:gd name="T16" fmla="*/ 59 w 90"/>
                  <a:gd name="T17" fmla="*/ 96 h 109"/>
                  <a:gd name="T18" fmla="*/ 65 w 90"/>
                  <a:gd name="T19" fmla="*/ 78 h 109"/>
                  <a:gd name="T20" fmla="*/ 65 w 90"/>
                  <a:gd name="T21" fmla="*/ 66 h 109"/>
                  <a:gd name="T22" fmla="*/ 83 w 90"/>
                  <a:gd name="T23" fmla="*/ 48 h 109"/>
                  <a:gd name="T24" fmla="*/ 89 w 90"/>
                  <a:gd name="T25" fmla="*/ 30 h 109"/>
                  <a:gd name="T26" fmla="*/ 83 w 90"/>
                  <a:gd name="T27" fmla="*/ 30 h 109"/>
                  <a:gd name="T28" fmla="*/ 83 w 90"/>
                  <a:gd name="T29" fmla="*/ 30 h 109"/>
                  <a:gd name="T30" fmla="*/ 77 w 90"/>
                  <a:gd name="T31" fmla="*/ 42 h 109"/>
                  <a:gd name="T32" fmla="*/ 59 w 90"/>
                  <a:gd name="T33" fmla="*/ 54 h 109"/>
                  <a:gd name="T34" fmla="*/ 65 w 90"/>
                  <a:gd name="T35" fmla="*/ 36 h 109"/>
                  <a:gd name="T36" fmla="*/ 71 w 90"/>
                  <a:gd name="T37" fmla="*/ 18 h 109"/>
                  <a:gd name="T38" fmla="*/ 65 w 90"/>
                  <a:gd name="T39" fmla="*/ 12 h 109"/>
                  <a:gd name="T40" fmla="*/ 65 w 90"/>
                  <a:gd name="T41" fmla="*/ 12 h 109"/>
                  <a:gd name="T42" fmla="*/ 53 w 90"/>
                  <a:gd name="T43" fmla="*/ 30 h 109"/>
                  <a:gd name="T44" fmla="*/ 42 w 90"/>
                  <a:gd name="T45" fmla="*/ 48 h 109"/>
                  <a:gd name="T46" fmla="*/ 48 w 90"/>
                  <a:gd name="T47" fmla="*/ 24 h 109"/>
                  <a:gd name="T48" fmla="*/ 59 w 90"/>
                  <a:gd name="T49" fmla="*/ 6 h 109"/>
                  <a:gd name="T50" fmla="*/ 53 w 90"/>
                  <a:gd name="T51" fmla="*/ 0 h 109"/>
                  <a:gd name="T52" fmla="*/ 48 w 90"/>
                  <a:gd name="T53" fmla="*/ 0 h 109"/>
                  <a:gd name="T54" fmla="*/ 36 w 90"/>
                  <a:gd name="T55" fmla="*/ 24 h 109"/>
                  <a:gd name="T56" fmla="*/ 30 w 90"/>
                  <a:gd name="T57" fmla="*/ 48 h 109"/>
                  <a:gd name="T58" fmla="*/ 24 w 90"/>
                  <a:gd name="T59" fmla="*/ 42 h 109"/>
                  <a:gd name="T60" fmla="*/ 12 w 90"/>
                  <a:gd name="T61" fmla="*/ 24 h 109"/>
                  <a:gd name="T62" fmla="*/ 6 w 90"/>
                  <a:gd name="T63" fmla="*/ 12 h 109"/>
                  <a:gd name="T64" fmla="*/ 0 w 90"/>
                  <a:gd name="T65" fmla="*/ 12 h 109"/>
                  <a:gd name="T66" fmla="*/ 0 w 90"/>
                  <a:gd name="T67" fmla="*/ 24 h 109"/>
                  <a:gd name="T68" fmla="*/ 0 w 90"/>
                  <a:gd name="T69" fmla="*/ 24 h 109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90" h="109">
                    <a:moveTo>
                      <a:pt x="0" y="24"/>
                    </a:moveTo>
                    <a:lnTo>
                      <a:pt x="6" y="36"/>
                    </a:lnTo>
                    <a:lnTo>
                      <a:pt x="18" y="48"/>
                    </a:lnTo>
                    <a:lnTo>
                      <a:pt x="18" y="60"/>
                    </a:lnTo>
                    <a:lnTo>
                      <a:pt x="18" y="72"/>
                    </a:lnTo>
                    <a:lnTo>
                      <a:pt x="36" y="102"/>
                    </a:lnTo>
                    <a:lnTo>
                      <a:pt x="42" y="108"/>
                    </a:lnTo>
                    <a:lnTo>
                      <a:pt x="53" y="102"/>
                    </a:lnTo>
                    <a:lnTo>
                      <a:pt x="59" y="96"/>
                    </a:lnTo>
                    <a:lnTo>
                      <a:pt x="65" y="78"/>
                    </a:lnTo>
                    <a:lnTo>
                      <a:pt x="65" y="66"/>
                    </a:lnTo>
                    <a:lnTo>
                      <a:pt x="83" y="48"/>
                    </a:lnTo>
                    <a:lnTo>
                      <a:pt x="89" y="30"/>
                    </a:lnTo>
                    <a:lnTo>
                      <a:pt x="83" y="30"/>
                    </a:lnTo>
                    <a:lnTo>
                      <a:pt x="77" y="42"/>
                    </a:lnTo>
                    <a:lnTo>
                      <a:pt x="59" y="54"/>
                    </a:lnTo>
                    <a:lnTo>
                      <a:pt x="65" y="36"/>
                    </a:lnTo>
                    <a:lnTo>
                      <a:pt x="71" y="18"/>
                    </a:lnTo>
                    <a:lnTo>
                      <a:pt x="65" y="12"/>
                    </a:lnTo>
                    <a:lnTo>
                      <a:pt x="53" y="30"/>
                    </a:lnTo>
                    <a:lnTo>
                      <a:pt x="42" y="48"/>
                    </a:lnTo>
                    <a:lnTo>
                      <a:pt x="48" y="24"/>
                    </a:lnTo>
                    <a:lnTo>
                      <a:pt x="59" y="6"/>
                    </a:lnTo>
                    <a:lnTo>
                      <a:pt x="53" y="0"/>
                    </a:lnTo>
                    <a:lnTo>
                      <a:pt x="48" y="0"/>
                    </a:lnTo>
                    <a:lnTo>
                      <a:pt x="36" y="24"/>
                    </a:lnTo>
                    <a:lnTo>
                      <a:pt x="30" y="48"/>
                    </a:lnTo>
                    <a:lnTo>
                      <a:pt x="24" y="42"/>
                    </a:lnTo>
                    <a:lnTo>
                      <a:pt x="12" y="24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584"/>
              <p:cNvSpPr>
                <a:spLocks/>
              </p:cNvSpPr>
              <p:nvPr/>
            </p:nvSpPr>
            <p:spPr bwMode="auto">
              <a:xfrm>
                <a:off x="3248" y="2581"/>
                <a:ext cx="72" cy="85"/>
              </a:xfrm>
              <a:custGeom>
                <a:avLst/>
                <a:gdLst>
                  <a:gd name="T0" fmla="*/ 47 w 72"/>
                  <a:gd name="T1" fmla="*/ 18 h 85"/>
                  <a:gd name="T2" fmla="*/ 35 w 72"/>
                  <a:gd name="T3" fmla="*/ 0 h 85"/>
                  <a:gd name="T4" fmla="*/ 29 w 72"/>
                  <a:gd name="T5" fmla="*/ 0 h 85"/>
                  <a:gd name="T6" fmla="*/ 29 w 72"/>
                  <a:gd name="T7" fmla="*/ 0 h 85"/>
                  <a:gd name="T8" fmla="*/ 23 w 72"/>
                  <a:gd name="T9" fmla="*/ 6 h 85"/>
                  <a:gd name="T10" fmla="*/ 29 w 72"/>
                  <a:gd name="T11" fmla="*/ 12 h 85"/>
                  <a:gd name="T12" fmla="*/ 29 w 72"/>
                  <a:gd name="T13" fmla="*/ 18 h 85"/>
                  <a:gd name="T14" fmla="*/ 23 w 72"/>
                  <a:gd name="T15" fmla="*/ 12 h 85"/>
                  <a:gd name="T16" fmla="*/ 23 w 72"/>
                  <a:gd name="T17" fmla="*/ 12 h 85"/>
                  <a:gd name="T18" fmla="*/ 23 w 72"/>
                  <a:gd name="T19" fmla="*/ 12 h 85"/>
                  <a:gd name="T20" fmla="*/ 11 w 72"/>
                  <a:gd name="T21" fmla="*/ 12 h 85"/>
                  <a:gd name="T22" fmla="*/ 11 w 72"/>
                  <a:gd name="T23" fmla="*/ 24 h 85"/>
                  <a:gd name="T24" fmla="*/ 0 w 72"/>
                  <a:gd name="T25" fmla="*/ 24 h 85"/>
                  <a:gd name="T26" fmla="*/ 0 w 72"/>
                  <a:gd name="T27" fmla="*/ 24 h 85"/>
                  <a:gd name="T28" fmla="*/ 5 w 72"/>
                  <a:gd name="T29" fmla="*/ 36 h 85"/>
                  <a:gd name="T30" fmla="*/ 11 w 72"/>
                  <a:gd name="T31" fmla="*/ 42 h 85"/>
                  <a:gd name="T32" fmla="*/ 17 w 72"/>
                  <a:gd name="T33" fmla="*/ 48 h 85"/>
                  <a:gd name="T34" fmla="*/ 11 w 72"/>
                  <a:gd name="T35" fmla="*/ 48 h 85"/>
                  <a:gd name="T36" fmla="*/ 0 w 72"/>
                  <a:gd name="T37" fmla="*/ 48 h 85"/>
                  <a:gd name="T38" fmla="*/ 0 w 72"/>
                  <a:gd name="T39" fmla="*/ 48 h 85"/>
                  <a:gd name="T40" fmla="*/ 11 w 72"/>
                  <a:gd name="T41" fmla="*/ 60 h 85"/>
                  <a:gd name="T42" fmla="*/ 29 w 72"/>
                  <a:gd name="T43" fmla="*/ 78 h 85"/>
                  <a:gd name="T44" fmla="*/ 47 w 72"/>
                  <a:gd name="T45" fmla="*/ 84 h 85"/>
                  <a:gd name="T46" fmla="*/ 59 w 72"/>
                  <a:gd name="T47" fmla="*/ 72 h 85"/>
                  <a:gd name="T48" fmla="*/ 71 w 72"/>
                  <a:gd name="T49" fmla="*/ 60 h 85"/>
                  <a:gd name="T50" fmla="*/ 71 w 72"/>
                  <a:gd name="T51" fmla="*/ 54 h 85"/>
                  <a:gd name="T52" fmla="*/ 71 w 72"/>
                  <a:gd name="T53" fmla="*/ 42 h 85"/>
                  <a:gd name="T54" fmla="*/ 65 w 72"/>
                  <a:gd name="T55" fmla="*/ 36 h 85"/>
                  <a:gd name="T56" fmla="*/ 47 w 72"/>
                  <a:gd name="T57" fmla="*/ 18 h 85"/>
                  <a:gd name="T58" fmla="*/ 47 w 72"/>
                  <a:gd name="T59" fmla="*/ 18 h 85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</a:gdLst>
                <a:ahLst/>
                <a:cxnLst>
                  <a:cxn ang="T60">
                    <a:pos x="T0" y="T1"/>
                  </a:cxn>
                  <a:cxn ang="T61">
                    <a:pos x="T2" y="T3"/>
                  </a:cxn>
                  <a:cxn ang="T62">
                    <a:pos x="T4" y="T5"/>
                  </a:cxn>
                  <a:cxn ang="T63">
                    <a:pos x="T6" y="T7"/>
                  </a:cxn>
                  <a:cxn ang="T64">
                    <a:pos x="T8" y="T9"/>
                  </a:cxn>
                  <a:cxn ang="T65">
                    <a:pos x="T10" y="T11"/>
                  </a:cxn>
                  <a:cxn ang="T66">
                    <a:pos x="T12" y="T13"/>
                  </a:cxn>
                  <a:cxn ang="T67">
                    <a:pos x="T14" y="T15"/>
                  </a:cxn>
                  <a:cxn ang="T68">
                    <a:pos x="T16" y="T17"/>
                  </a:cxn>
                  <a:cxn ang="T69">
                    <a:pos x="T18" y="T19"/>
                  </a:cxn>
                  <a:cxn ang="T70">
                    <a:pos x="T20" y="T21"/>
                  </a:cxn>
                  <a:cxn ang="T71">
                    <a:pos x="T22" y="T23"/>
                  </a:cxn>
                  <a:cxn ang="T72">
                    <a:pos x="T24" y="T25"/>
                  </a:cxn>
                  <a:cxn ang="T73">
                    <a:pos x="T26" y="T27"/>
                  </a:cxn>
                  <a:cxn ang="T74">
                    <a:pos x="T28" y="T29"/>
                  </a:cxn>
                  <a:cxn ang="T75">
                    <a:pos x="T30" y="T31"/>
                  </a:cxn>
                  <a:cxn ang="T76">
                    <a:pos x="T32" y="T33"/>
                  </a:cxn>
                  <a:cxn ang="T77">
                    <a:pos x="T34" y="T35"/>
                  </a:cxn>
                  <a:cxn ang="T78">
                    <a:pos x="T36" y="T37"/>
                  </a:cxn>
                  <a:cxn ang="T79">
                    <a:pos x="T38" y="T39"/>
                  </a:cxn>
                  <a:cxn ang="T80">
                    <a:pos x="T40" y="T41"/>
                  </a:cxn>
                  <a:cxn ang="T81">
                    <a:pos x="T42" y="T43"/>
                  </a:cxn>
                  <a:cxn ang="T82">
                    <a:pos x="T44" y="T45"/>
                  </a:cxn>
                  <a:cxn ang="T83">
                    <a:pos x="T46" y="T47"/>
                  </a:cxn>
                  <a:cxn ang="T84">
                    <a:pos x="T48" y="T49"/>
                  </a:cxn>
                  <a:cxn ang="T85">
                    <a:pos x="T50" y="T51"/>
                  </a:cxn>
                  <a:cxn ang="T86">
                    <a:pos x="T52" y="T53"/>
                  </a:cxn>
                  <a:cxn ang="T87">
                    <a:pos x="T54" y="T55"/>
                  </a:cxn>
                  <a:cxn ang="T88">
                    <a:pos x="T56" y="T57"/>
                  </a:cxn>
                  <a:cxn ang="T89">
                    <a:pos x="T58" y="T59"/>
                  </a:cxn>
                </a:cxnLst>
                <a:rect l="0" t="0" r="r" b="b"/>
                <a:pathLst>
                  <a:path w="72" h="85">
                    <a:moveTo>
                      <a:pt x="47" y="18"/>
                    </a:moveTo>
                    <a:lnTo>
                      <a:pt x="35" y="0"/>
                    </a:lnTo>
                    <a:lnTo>
                      <a:pt x="29" y="0"/>
                    </a:lnTo>
                    <a:lnTo>
                      <a:pt x="23" y="6"/>
                    </a:lnTo>
                    <a:lnTo>
                      <a:pt x="29" y="12"/>
                    </a:lnTo>
                    <a:lnTo>
                      <a:pt x="29" y="18"/>
                    </a:lnTo>
                    <a:lnTo>
                      <a:pt x="23" y="12"/>
                    </a:lnTo>
                    <a:lnTo>
                      <a:pt x="11" y="12"/>
                    </a:lnTo>
                    <a:lnTo>
                      <a:pt x="11" y="24"/>
                    </a:lnTo>
                    <a:lnTo>
                      <a:pt x="0" y="24"/>
                    </a:lnTo>
                    <a:lnTo>
                      <a:pt x="5" y="36"/>
                    </a:lnTo>
                    <a:lnTo>
                      <a:pt x="11" y="42"/>
                    </a:lnTo>
                    <a:lnTo>
                      <a:pt x="17" y="48"/>
                    </a:lnTo>
                    <a:lnTo>
                      <a:pt x="11" y="48"/>
                    </a:lnTo>
                    <a:lnTo>
                      <a:pt x="0" y="48"/>
                    </a:lnTo>
                    <a:lnTo>
                      <a:pt x="11" y="60"/>
                    </a:lnTo>
                    <a:lnTo>
                      <a:pt x="29" y="78"/>
                    </a:lnTo>
                    <a:lnTo>
                      <a:pt x="47" y="84"/>
                    </a:lnTo>
                    <a:lnTo>
                      <a:pt x="59" y="72"/>
                    </a:lnTo>
                    <a:lnTo>
                      <a:pt x="71" y="60"/>
                    </a:lnTo>
                    <a:lnTo>
                      <a:pt x="71" y="54"/>
                    </a:lnTo>
                    <a:lnTo>
                      <a:pt x="71" y="42"/>
                    </a:lnTo>
                    <a:lnTo>
                      <a:pt x="65" y="36"/>
                    </a:lnTo>
                    <a:lnTo>
                      <a:pt x="47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585"/>
              <p:cNvSpPr>
                <a:spLocks/>
              </p:cNvSpPr>
              <p:nvPr/>
            </p:nvSpPr>
            <p:spPr bwMode="auto">
              <a:xfrm>
                <a:off x="3277" y="2563"/>
                <a:ext cx="31" cy="37"/>
              </a:xfrm>
              <a:custGeom>
                <a:avLst/>
                <a:gdLst>
                  <a:gd name="T0" fmla="*/ 24 w 31"/>
                  <a:gd name="T1" fmla="*/ 0 h 37"/>
                  <a:gd name="T2" fmla="*/ 0 w 31"/>
                  <a:gd name="T3" fmla="*/ 18 h 37"/>
                  <a:gd name="T4" fmla="*/ 6 w 31"/>
                  <a:gd name="T5" fmla="*/ 18 h 37"/>
                  <a:gd name="T6" fmla="*/ 18 w 31"/>
                  <a:gd name="T7" fmla="*/ 36 h 37"/>
                  <a:gd name="T8" fmla="*/ 30 w 31"/>
                  <a:gd name="T9" fmla="*/ 18 h 37"/>
                  <a:gd name="T10" fmla="*/ 24 w 31"/>
                  <a:gd name="T11" fmla="*/ 0 h 37"/>
                  <a:gd name="T12" fmla="*/ 24 w 31"/>
                  <a:gd name="T13" fmla="*/ 0 h 3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1" h="37">
                    <a:moveTo>
                      <a:pt x="24" y="0"/>
                    </a:moveTo>
                    <a:lnTo>
                      <a:pt x="0" y="18"/>
                    </a:lnTo>
                    <a:lnTo>
                      <a:pt x="6" y="18"/>
                    </a:lnTo>
                    <a:lnTo>
                      <a:pt x="18" y="36"/>
                    </a:lnTo>
                    <a:lnTo>
                      <a:pt x="30" y="18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586"/>
              <p:cNvSpPr>
                <a:spLocks/>
              </p:cNvSpPr>
              <p:nvPr/>
            </p:nvSpPr>
            <p:spPr bwMode="auto">
              <a:xfrm>
                <a:off x="3248" y="2617"/>
                <a:ext cx="18" cy="25"/>
              </a:xfrm>
              <a:custGeom>
                <a:avLst/>
                <a:gdLst>
                  <a:gd name="T0" fmla="*/ 5 w 18"/>
                  <a:gd name="T1" fmla="*/ 0 h 25"/>
                  <a:gd name="T2" fmla="*/ 0 w 18"/>
                  <a:gd name="T3" fmla="*/ 6 h 25"/>
                  <a:gd name="T4" fmla="*/ 0 w 18"/>
                  <a:gd name="T5" fmla="*/ 12 h 25"/>
                  <a:gd name="T6" fmla="*/ 0 w 18"/>
                  <a:gd name="T7" fmla="*/ 24 h 25"/>
                  <a:gd name="T8" fmla="*/ 5 w 18"/>
                  <a:gd name="T9" fmla="*/ 24 h 25"/>
                  <a:gd name="T10" fmla="*/ 11 w 18"/>
                  <a:gd name="T11" fmla="*/ 24 h 25"/>
                  <a:gd name="T12" fmla="*/ 0 w 18"/>
                  <a:gd name="T13" fmla="*/ 12 h 25"/>
                  <a:gd name="T14" fmla="*/ 0 w 18"/>
                  <a:gd name="T15" fmla="*/ 12 h 25"/>
                  <a:gd name="T16" fmla="*/ 11 w 18"/>
                  <a:gd name="T17" fmla="*/ 12 h 25"/>
                  <a:gd name="T18" fmla="*/ 17 w 18"/>
                  <a:gd name="T19" fmla="*/ 12 h 25"/>
                  <a:gd name="T20" fmla="*/ 11 w 18"/>
                  <a:gd name="T21" fmla="*/ 6 h 25"/>
                  <a:gd name="T22" fmla="*/ 5 w 18"/>
                  <a:gd name="T23" fmla="*/ 0 h 25"/>
                  <a:gd name="T24" fmla="*/ 5 w 18"/>
                  <a:gd name="T25" fmla="*/ 0 h 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8" h="25">
                    <a:moveTo>
                      <a:pt x="5" y="0"/>
                    </a:moveTo>
                    <a:lnTo>
                      <a:pt x="0" y="6"/>
                    </a:lnTo>
                    <a:lnTo>
                      <a:pt x="0" y="12"/>
                    </a:lnTo>
                    <a:lnTo>
                      <a:pt x="0" y="24"/>
                    </a:lnTo>
                    <a:lnTo>
                      <a:pt x="5" y="24"/>
                    </a:lnTo>
                    <a:lnTo>
                      <a:pt x="11" y="24"/>
                    </a:lnTo>
                    <a:lnTo>
                      <a:pt x="0" y="12"/>
                    </a:lnTo>
                    <a:lnTo>
                      <a:pt x="11" y="12"/>
                    </a:lnTo>
                    <a:lnTo>
                      <a:pt x="17" y="12"/>
                    </a:lnTo>
                    <a:lnTo>
                      <a:pt x="11" y="6"/>
                    </a:lnTo>
                    <a:lnTo>
                      <a:pt x="5" y="0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4" name="Freeform 587"/>
              <p:cNvSpPr>
                <a:spLocks/>
              </p:cNvSpPr>
              <p:nvPr/>
            </p:nvSpPr>
            <p:spPr bwMode="auto">
              <a:xfrm>
                <a:off x="3265" y="2581"/>
                <a:ext cx="13" cy="19"/>
              </a:xfrm>
              <a:custGeom>
                <a:avLst/>
                <a:gdLst>
                  <a:gd name="T0" fmla="*/ 6 w 13"/>
                  <a:gd name="T1" fmla="*/ 0 h 19"/>
                  <a:gd name="T2" fmla="*/ 6 w 13"/>
                  <a:gd name="T3" fmla="*/ 6 h 19"/>
                  <a:gd name="T4" fmla="*/ 0 w 13"/>
                  <a:gd name="T5" fmla="*/ 12 h 19"/>
                  <a:gd name="T6" fmla="*/ 6 w 13"/>
                  <a:gd name="T7" fmla="*/ 12 h 19"/>
                  <a:gd name="T8" fmla="*/ 12 w 13"/>
                  <a:gd name="T9" fmla="*/ 18 h 19"/>
                  <a:gd name="T10" fmla="*/ 12 w 13"/>
                  <a:gd name="T11" fmla="*/ 12 h 19"/>
                  <a:gd name="T12" fmla="*/ 6 w 13"/>
                  <a:gd name="T13" fmla="*/ 0 h 19"/>
                  <a:gd name="T14" fmla="*/ 6 w 13"/>
                  <a:gd name="T15" fmla="*/ 0 h 19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3" h="19">
                    <a:moveTo>
                      <a:pt x="6" y="0"/>
                    </a:moveTo>
                    <a:lnTo>
                      <a:pt x="6" y="6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8"/>
                    </a:lnTo>
                    <a:lnTo>
                      <a:pt x="12" y="12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5" name="Freeform 588"/>
              <p:cNvSpPr>
                <a:spLocks/>
              </p:cNvSpPr>
              <p:nvPr/>
            </p:nvSpPr>
            <p:spPr bwMode="auto">
              <a:xfrm>
                <a:off x="3319" y="2540"/>
                <a:ext cx="90" cy="126"/>
              </a:xfrm>
              <a:custGeom>
                <a:avLst/>
                <a:gdLst>
                  <a:gd name="T0" fmla="*/ 0 w 90"/>
                  <a:gd name="T1" fmla="*/ 95 h 126"/>
                  <a:gd name="T2" fmla="*/ 0 w 90"/>
                  <a:gd name="T3" fmla="*/ 101 h 126"/>
                  <a:gd name="T4" fmla="*/ 30 w 90"/>
                  <a:gd name="T5" fmla="*/ 125 h 126"/>
                  <a:gd name="T6" fmla="*/ 24 w 90"/>
                  <a:gd name="T7" fmla="*/ 89 h 126"/>
                  <a:gd name="T8" fmla="*/ 71 w 90"/>
                  <a:gd name="T9" fmla="*/ 89 h 126"/>
                  <a:gd name="T10" fmla="*/ 77 w 90"/>
                  <a:gd name="T11" fmla="*/ 29 h 126"/>
                  <a:gd name="T12" fmla="*/ 83 w 90"/>
                  <a:gd name="T13" fmla="*/ 17 h 126"/>
                  <a:gd name="T14" fmla="*/ 89 w 90"/>
                  <a:gd name="T15" fmla="*/ 11 h 126"/>
                  <a:gd name="T16" fmla="*/ 71 w 90"/>
                  <a:gd name="T17" fmla="*/ 0 h 126"/>
                  <a:gd name="T18" fmla="*/ 48 w 90"/>
                  <a:gd name="T19" fmla="*/ 0 h 126"/>
                  <a:gd name="T20" fmla="*/ 59 w 90"/>
                  <a:gd name="T21" fmla="*/ 11 h 126"/>
                  <a:gd name="T22" fmla="*/ 71 w 90"/>
                  <a:gd name="T23" fmla="*/ 11 h 126"/>
                  <a:gd name="T24" fmla="*/ 59 w 90"/>
                  <a:gd name="T25" fmla="*/ 11 h 126"/>
                  <a:gd name="T26" fmla="*/ 30 w 90"/>
                  <a:gd name="T27" fmla="*/ 53 h 126"/>
                  <a:gd name="T28" fmla="*/ 0 w 90"/>
                  <a:gd name="T29" fmla="*/ 95 h 126"/>
                  <a:gd name="T30" fmla="*/ 0 w 90"/>
                  <a:gd name="T31" fmla="*/ 95 h 12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0" h="126">
                    <a:moveTo>
                      <a:pt x="0" y="95"/>
                    </a:moveTo>
                    <a:lnTo>
                      <a:pt x="0" y="101"/>
                    </a:lnTo>
                    <a:lnTo>
                      <a:pt x="30" y="125"/>
                    </a:lnTo>
                    <a:lnTo>
                      <a:pt x="24" y="89"/>
                    </a:lnTo>
                    <a:lnTo>
                      <a:pt x="71" y="89"/>
                    </a:lnTo>
                    <a:lnTo>
                      <a:pt x="77" y="29"/>
                    </a:lnTo>
                    <a:lnTo>
                      <a:pt x="83" y="17"/>
                    </a:lnTo>
                    <a:lnTo>
                      <a:pt x="89" y="11"/>
                    </a:lnTo>
                    <a:lnTo>
                      <a:pt x="71" y="0"/>
                    </a:lnTo>
                    <a:lnTo>
                      <a:pt x="48" y="0"/>
                    </a:lnTo>
                    <a:lnTo>
                      <a:pt x="59" y="11"/>
                    </a:lnTo>
                    <a:lnTo>
                      <a:pt x="71" y="11"/>
                    </a:lnTo>
                    <a:lnTo>
                      <a:pt x="59" y="11"/>
                    </a:lnTo>
                    <a:lnTo>
                      <a:pt x="30" y="53"/>
                    </a:lnTo>
                    <a:lnTo>
                      <a:pt x="0" y="95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6" name="Freeform 589"/>
              <p:cNvSpPr>
                <a:spLocks/>
              </p:cNvSpPr>
              <p:nvPr/>
            </p:nvSpPr>
            <p:spPr bwMode="auto">
              <a:xfrm>
                <a:off x="3248" y="2414"/>
                <a:ext cx="131" cy="222"/>
              </a:xfrm>
              <a:custGeom>
                <a:avLst/>
                <a:gdLst>
                  <a:gd name="T0" fmla="*/ 107 w 131"/>
                  <a:gd name="T1" fmla="*/ 90 h 222"/>
                  <a:gd name="T2" fmla="*/ 113 w 131"/>
                  <a:gd name="T3" fmla="*/ 72 h 222"/>
                  <a:gd name="T4" fmla="*/ 101 w 131"/>
                  <a:gd name="T5" fmla="*/ 60 h 222"/>
                  <a:gd name="T6" fmla="*/ 95 w 131"/>
                  <a:gd name="T7" fmla="*/ 66 h 222"/>
                  <a:gd name="T8" fmla="*/ 95 w 131"/>
                  <a:gd name="T9" fmla="*/ 72 h 222"/>
                  <a:gd name="T10" fmla="*/ 71 w 131"/>
                  <a:gd name="T11" fmla="*/ 66 h 222"/>
                  <a:gd name="T12" fmla="*/ 71 w 131"/>
                  <a:gd name="T13" fmla="*/ 60 h 222"/>
                  <a:gd name="T14" fmla="*/ 71 w 131"/>
                  <a:gd name="T15" fmla="*/ 54 h 222"/>
                  <a:gd name="T16" fmla="*/ 83 w 131"/>
                  <a:gd name="T17" fmla="*/ 54 h 222"/>
                  <a:gd name="T18" fmla="*/ 65 w 131"/>
                  <a:gd name="T19" fmla="*/ 48 h 222"/>
                  <a:gd name="T20" fmla="*/ 71 w 131"/>
                  <a:gd name="T21" fmla="*/ 48 h 222"/>
                  <a:gd name="T22" fmla="*/ 83 w 131"/>
                  <a:gd name="T23" fmla="*/ 48 h 222"/>
                  <a:gd name="T24" fmla="*/ 71 w 131"/>
                  <a:gd name="T25" fmla="*/ 48 h 222"/>
                  <a:gd name="T26" fmla="*/ 53 w 131"/>
                  <a:gd name="T27" fmla="*/ 42 h 222"/>
                  <a:gd name="T28" fmla="*/ 71 w 131"/>
                  <a:gd name="T29" fmla="*/ 42 h 222"/>
                  <a:gd name="T30" fmla="*/ 53 w 131"/>
                  <a:gd name="T31" fmla="*/ 36 h 222"/>
                  <a:gd name="T32" fmla="*/ 71 w 131"/>
                  <a:gd name="T33" fmla="*/ 36 h 222"/>
                  <a:gd name="T34" fmla="*/ 47 w 131"/>
                  <a:gd name="T35" fmla="*/ 30 h 222"/>
                  <a:gd name="T36" fmla="*/ 29 w 131"/>
                  <a:gd name="T37" fmla="*/ 24 h 222"/>
                  <a:gd name="T38" fmla="*/ 23 w 131"/>
                  <a:gd name="T39" fmla="*/ 24 h 222"/>
                  <a:gd name="T40" fmla="*/ 23 w 131"/>
                  <a:gd name="T41" fmla="*/ 12 h 222"/>
                  <a:gd name="T42" fmla="*/ 23 w 131"/>
                  <a:gd name="T43" fmla="*/ 0 h 222"/>
                  <a:gd name="T44" fmla="*/ 23 w 131"/>
                  <a:gd name="T45" fmla="*/ 12 h 222"/>
                  <a:gd name="T46" fmla="*/ 17 w 131"/>
                  <a:gd name="T47" fmla="*/ 24 h 222"/>
                  <a:gd name="T48" fmla="*/ 11 w 131"/>
                  <a:gd name="T49" fmla="*/ 18 h 222"/>
                  <a:gd name="T50" fmla="*/ 11 w 131"/>
                  <a:gd name="T51" fmla="*/ 6 h 222"/>
                  <a:gd name="T52" fmla="*/ 5 w 131"/>
                  <a:gd name="T53" fmla="*/ 24 h 222"/>
                  <a:gd name="T54" fmla="*/ 0 w 131"/>
                  <a:gd name="T55" fmla="*/ 30 h 222"/>
                  <a:gd name="T56" fmla="*/ 0 w 131"/>
                  <a:gd name="T57" fmla="*/ 42 h 222"/>
                  <a:gd name="T58" fmla="*/ 0 w 131"/>
                  <a:gd name="T59" fmla="*/ 66 h 222"/>
                  <a:gd name="T60" fmla="*/ 5 w 131"/>
                  <a:gd name="T61" fmla="*/ 78 h 222"/>
                  <a:gd name="T62" fmla="*/ 0 w 131"/>
                  <a:gd name="T63" fmla="*/ 108 h 222"/>
                  <a:gd name="T64" fmla="*/ 0 w 131"/>
                  <a:gd name="T65" fmla="*/ 108 h 222"/>
                  <a:gd name="T66" fmla="*/ 11 w 131"/>
                  <a:gd name="T67" fmla="*/ 114 h 222"/>
                  <a:gd name="T68" fmla="*/ 11 w 131"/>
                  <a:gd name="T69" fmla="*/ 114 h 222"/>
                  <a:gd name="T70" fmla="*/ 11 w 131"/>
                  <a:gd name="T71" fmla="*/ 120 h 222"/>
                  <a:gd name="T72" fmla="*/ 17 w 131"/>
                  <a:gd name="T73" fmla="*/ 120 h 222"/>
                  <a:gd name="T74" fmla="*/ 23 w 131"/>
                  <a:gd name="T75" fmla="*/ 120 h 222"/>
                  <a:gd name="T76" fmla="*/ 29 w 131"/>
                  <a:gd name="T77" fmla="*/ 120 h 222"/>
                  <a:gd name="T78" fmla="*/ 41 w 131"/>
                  <a:gd name="T79" fmla="*/ 120 h 222"/>
                  <a:gd name="T80" fmla="*/ 29 w 131"/>
                  <a:gd name="T81" fmla="*/ 126 h 222"/>
                  <a:gd name="T82" fmla="*/ 23 w 131"/>
                  <a:gd name="T83" fmla="*/ 132 h 222"/>
                  <a:gd name="T84" fmla="*/ 23 w 131"/>
                  <a:gd name="T85" fmla="*/ 137 h 222"/>
                  <a:gd name="T86" fmla="*/ 23 w 131"/>
                  <a:gd name="T87" fmla="*/ 137 h 222"/>
                  <a:gd name="T88" fmla="*/ 29 w 131"/>
                  <a:gd name="T89" fmla="*/ 143 h 222"/>
                  <a:gd name="T90" fmla="*/ 35 w 131"/>
                  <a:gd name="T91" fmla="*/ 149 h 222"/>
                  <a:gd name="T92" fmla="*/ 47 w 131"/>
                  <a:gd name="T93" fmla="*/ 149 h 222"/>
                  <a:gd name="T94" fmla="*/ 53 w 131"/>
                  <a:gd name="T95" fmla="*/ 143 h 222"/>
                  <a:gd name="T96" fmla="*/ 53 w 131"/>
                  <a:gd name="T97" fmla="*/ 149 h 222"/>
                  <a:gd name="T98" fmla="*/ 59 w 131"/>
                  <a:gd name="T99" fmla="*/ 167 h 222"/>
                  <a:gd name="T100" fmla="*/ 47 w 131"/>
                  <a:gd name="T101" fmla="*/ 185 h 222"/>
                  <a:gd name="T102" fmla="*/ 65 w 131"/>
                  <a:gd name="T103" fmla="*/ 203 h 222"/>
                  <a:gd name="T104" fmla="*/ 71 w 131"/>
                  <a:gd name="T105" fmla="*/ 209 h 222"/>
                  <a:gd name="T106" fmla="*/ 71 w 131"/>
                  <a:gd name="T107" fmla="*/ 221 h 222"/>
                  <a:gd name="T108" fmla="*/ 95 w 131"/>
                  <a:gd name="T109" fmla="*/ 191 h 222"/>
                  <a:gd name="T110" fmla="*/ 130 w 131"/>
                  <a:gd name="T111" fmla="*/ 137 h 222"/>
                  <a:gd name="T112" fmla="*/ 119 w 131"/>
                  <a:gd name="T113" fmla="*/ 126 h 222"/>
                  <a:gd name="T114" fmla="*/ 113 w 131"/>
                  <a:gd name="T115" fmla="*/ 96 h 222"/>
                  <a:gd name="T116" fmla="*/ 107 w 131"/>
                  <a:gd name="T117" fmla="*/ 90 h 222"/>
                  <a:gd name="T118" fmla="*/ 107 w 131"/>
                  <a:gd name="T119" fmla="*/ 90 h 222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131" h="222">
                    <a:moveTo>
                      <a:pt x="107" y="90"/>
                    </a:moveTo>
                    <a:lnTo>
                      <a:pt x="113" y="72"/>
                    </a:lnTo>
                    <a:lnTo>
                      <a:pt x="101" y="60"/>
                    </a:lnTo>
                    <a:lnTo>
                      <a:pt x="95" y="66"/>
                    </a:lnTo>
                    <a:lnTo>
                      <a:pt x="95" y="72"/>
                    </a:lnTo>
                    <a:lnTo>
                      <a:pt x="71" y="66"/>
                    </a:lnTo>
                    <a:lnTo>
                      <a:pt x="71" y="60"/>
                    </a:lnTo>
                    <a:lnTo>
                      <a:pt x="71" y="54"/>
                    </a:lnTo>
                    <a:lnTo>
                      <a:pt x="83" y="54"/>
                    </a:lnTo>
                    <a:lnTo>
                      <a:pt x="65" y="48"/>
                    </a:lnTo>
                    <a:lnTo>
                      <a:pt x="71" y="48"/>
                    </a:lnTo>
                    <a:lnTo>
                      <a:pt x="83" y="48"/>
                    </a:lnTo>
                    <a:lnTo>
                      <a:pt x="71" y="48"/>
                    </a:lnTo>
                    <a:lnTo>
                      <a:pt x="53" y="42"/>
                    </a:lnTo>
                    <a:lnTo>
                      <a:pt x="71" y="42"/>
                    </a:lnTo>
                    <a:lnTo>
                      <a:pt x="53" y="36"/>
                    </a:lnTo>
                    <a:lnTo>
                      <a:pt x="71" y="36"/>
                    </a:lnTo>
                    <a:lnTo>
                      <a:pt x="47" y="30"/>
                    </a:lnTo>
                    <a:lnTo>
                      <a:pt x="29" y="24"/>
                    </a:lnTo>
                    <a:lnTo>
                      <a:pt x="23" y="24"/>
                    </a:lnTo>
                    <a:lnTo>
                      <a:pt x="23" y="12"/>
                    </a:lnTo>
                    <a:lnTo>
                      <a:pt x="23" y="0"/>
                    </a:lnTo>
                    <a:lnTo>
                      <a:pt x="23" y="12"/>
                    </a:lnTo>
                    <a:lnTo>
                      <a:pt x="17" y="24"/>
                    </a:lnTo>
                    <a:lnTo>
                      <a:pt x="11" y="18"/>
                    </a:lnTo>
                    <a:lnTo>
                      <a:pt x="11" y="6"/>
                    </a:lnTo>
                    <a:lnTo>
                      <a:pt x="5" y="24"/>
                    </a:lnTo>
                    <a:lnTo>
                      <a:pt x="0" y="30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" y="78"/>
                    </a:lnTo>
                    <a:lnTo>
                      <a:pt x="0" y="108"/>
                    </a:lnTo>
                    <a:lnTo>
                      <a:pt x="11" y="114"/>
                    </a:lnTo>
                    <a:lnTo>
                      <a:pt x="11" y="120"/>
                    </a:lnTo>
                    <a:lnTo>
                      <a:pt x="17" y="120"/>
                    </a:lnTo>
                    <a:lnTo>
                      <a:pt x="23" y="120"/>
                    </a:lnTo>
                    <a:lnTo>
                      <a:pt x="29" y="120"/>
                    </a:lnTo>
                    <a:lnTo>
                      <a:pt x="41" y="120"/>
                    </a:lnTo>
                    <a:lnTo>
                      <a:pt x="29" y="126"/>
                    </a:lnTo>
                    <a:lnTo>
                      <a:pt x="23" y="132"/>
                    </a:lnTo>
                    <a:lnTo>
                      <a:pt x="23" y="137"/>
                    </a:lnTo>
                    <a:lnTo>
                      <a:pt x="29" y="143"/>
                    </a:lnTo>
                    <a:lnTo>
                      <a:pt x="35" y="149"/>
                    </a:lnTo>
                    <a:lnTo>
                      <a:pt x="47" y="149"/>
                    </a:lnTo>
                    <a:lnTo>
                      <a:pt x="53" y="143"/>
                    </a:lnTo>
                    <a:lnTo>
                      <a:pt x="53" y="149"/>
                    </a:lnTo>
                    <a:lnTo>
                      <a:pt x="59" y="167"/>
                    </a:lnTo>
                    <a:lnTo>
                      <a:pt x="47" y="185"/>
                    </a:lnTo>
                    <a:lnTo>
                      <a:pt x="65" y="203"/>
                    </a:lnTo>
                    <a:lnTo>
                      <a:pt x="71" y="209"/>
                    </a:lnTo>
                    <a:lnTo>
                      <a:pt x="71" y="221"/>
                    </a:lnTo>
                    <a:lnTo>
                      <a:pt x="95" y="191"/>
                    </a:lnTo>
                    <a:lnTo>
                      <a:pt x="130" y="137"/>
                    </a:lnTo>
                    <a:lnTo>
                      <a:pt x="119" y="126"/>
                    </a:lnTo>
                    <a:lnTo>
                      <a:pt x="113" y="96"/>
                    </a:lnTo>
                    <a:lnTo>
                      <a:pt x="107" y="9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7" name="Freeform 590"/>
              <p:cNvSpPr>
                <a:spLocks/>
              </p:cNvSpPr>
              <p:nvPr/>
            </p:nvSpPr>
            <p:spPr bwMode="auto">
              <a:xfrm>
                <a:off x="3230" y="2384"/>
                <a:ext cx="161" cy="157"/>
              </a:xfrm>
              <a:custGeom>
                <a:avLst/>
                <a:gdLst>
                  <a:gd name="T0" fmla="*/ 18 w 161"/>
                  <a:gd name="T1" fmla="*/ 60 h 157"/>
                  <a:gd name="T2" fmla="*/ 23 w 161"/>
                  <a:gd name="T3" fmla="*/ 54 h 157"/>
                  <a:gd name="T4" fmla="*/ 29 w 161"/>
                  <a:gd name="T5" fmla="*/ 36 h 157"/>
                  <a:gd name="T6" fmla="*/ 29 w 161"/>
                  <a:gd name="T7" fmla="*/ 48 h 157"/>
                  <a:gd name="T8" fmla="*/ 35 w 161"/>
                  <a:gd name="T9" fmla="*/ 54 h 157"/>
                  <a:gd name="T10" fmla="*/ 35 w 161"/>
                  <a:gd name="T11" fmla="*/ 48 h 157"/>
                  <a:gd name="T12" fmla="*/ 41 w 161"/>
                  <a:gd name="T13" fmla="*/ 30 h 157"/>
                  <a:gd name="T14" fmla="*/ 41 w 161"/>
                  <a:gd name="T15" fmla="*/ 42 h 157"/>
                  <a:gd name="T16" fmla="*/ 41 w 161"/>
                  <a:gd name="T17" fmla="*/ 54 h 157"/>
                  <a:gd name="T18" fmla="*/ 47 w 161"/>
                  <a:gd name="T19" fmla="*/ 54 h 157"/>
                  <a:gd name="T20" fmla="*/ 65 w 161"/>
                  <a:gd name="T21" fmla="*/ 60 h 157"/>
                  <a:gd name="T22" fmla="*/ 89 w 161"/>
                  <a:gd name="T23" fmla="*/ 66 h 157"/>
                  <a:gd name="T24" fmla="*/ 71 w 161"/>
                  <a:gd name="T25" fmla="*/ 66 h 157"/>
                  <a:gd name="T26" fmla="*/ 89 w 161"/>
                  <a:gd name="T27" fmla="*/ 72 h 157"/>
                  <a:gd name="T28" fmla="*/ 71 w 161"/>
                  <a:gd name="T29" fmla="*/ 72 h 157"/>
                  <a:gd name="T30" fmla="*/ 89 w 161"/>
                  <a:gd name="T31" fmla="*/ 78 h 157"/>
                  <a:gd name="T32" fmla="*/ 101 w 161"/>
                  <a:gd name="T33" fmla="*/ 78 h 157"/>
                  <a:gd name="T34" fmla="*/ 89 w 161"/>
                  <a:gd name="T35" fmla="*/ 78 h 157"/>
                  <a:gd name="T36" fmla="*/ 83 w 161"/>
                  <a:gd name="T37" fmla="*/ 78 h 157"/>
                  <a:gd name="T38" fmla="*/ 101 w 161"/>
                  <a:gd name="T39" fmla="*/ 84 h 157"/>
                  <a:gd name="T40" fmla="*/ 89 w 161"/>
                  <a:gd name="T41" fmla="*/ 84 h 157"/>
                  <a:gd name="T42" fmla="*/ 89 w 161"/>
                  <a:gd name="T43" fmla="*/ 90 h 157"/>
                  <a:gd name="T44" fmla="*/ 89 w 161"/>
                  <a:gd name="T45" fmla="*/ 96 h 157"/>
                  <a:gd name="T46" fmla="*/ 113 w 161"/>
                  <a:gd name="T47" fmla="*/ 102 h 157"/>
                  <a:gd name="T48" fmla="*/ 113 w 161"/>
                  <a:gd name="T49" fmla="*/ 96 h 157"/>
                  <a:gd name="T50" fmla="*/ 119 w 161"/>
                  <a:gd name="T51" fmla="*/ 90 h 157"/>
                  <a:gd name="T52" fmla="*/ 131 w 161"/>
                  <a:gd name="T53" fmla="*/ 102 h 157"/>
                  <a:gd name="T54" fmla="*/ 125 w 161"/>
                  <a:gd name="T55" fmla="*/ 120 h 157"/>
                  <a:gd name="T56" fmla="*/ 131 w 161"/>
                  <a:gd name="T57" fmla="*/ 126 h 157"/>
                  <a:gd name="T58" fmla="*/ 137 w 161"/>
                  <a:gd name="T59" fmla="*/ 156 h 157"/>
                  <a:gd name="T60" fmla="*/ 160 w 161"/>
                  <a:gd name="T61" fmla="*/ 156 h 157"/>
                  <a:gd name="T62" fmla="*/ 160 w 161"/>
                  <a:gd name="T63" fmla="*/ 144 h 157"/>
                  <a:gd name="T64" fmla="*/ 160 w 161"/>
                  <a:gd name="T65" fmla="*/ 132 h 157"/>
                  <a:gd name="T66" fmla="*/ 160 w 161"/>
                  <a:gd name="T67" fmla="*/ 126 h 157"/>
                  <a:gd name="T68" fmla="*/ 160 w 161"/>
                  <a:gd name="T69" fmla="*/ 102 h 157"/>
                  <a:gd name="T70" fmla="*/ 160 w 161"/>
                  <a:gd name="T71" fmla="*/ 78 h 157"/>
                  <a:gd name="T72" fmla="*/ 160 w 161"/>
                  <a:gd name="T73" fmla="*/ 66 h 157"/>
                  <a:gd name="T74" fmla="*/ 160 w 161"/>
                  <a:gd name="T75" fmla="*/ 60 h 157"/>
                  <a:gd name="T76" fmla="*/ 148 w 161"/>
                  <a:gd name="T77" fmla="*/ 36 h 157"/>
                  <a:gd name="T78" fmla="*/ 137 w 161"/>
                  <a:gd name="T79" fmla="*/ 12 h 157"/>
                  <a:gd name="T80" fmla="*/ 113 w 161"/>
                  <a:gd name="T81" fmla="*/ 0 h 157"/>
                  <a:gd name="T82" fmla="*/ 95 w 161"/>
                  <a:gd name="T83" fmla="*/ 0 h 157"/>
                  <a:gd name="T84" fmla="*/ 41 w 161"/>
                  <a:gd name="T85" fmla="*/ 6 h 157"/>
                  <a:gd name="T86" fmla="*/ 23 w 161"/>
                  <a:gd name="T87" fmla="*/ 12 h 157"/>
                  <a:gd name="T88" fmla="*/ 23 w 161"/>
                  <a:gd name="T89" fmla="*/ 12 h 157"/>
                  <a:gd name="T90" fmla="*/ 6 w 161"/>
                  <a:gd name="T91" fmla="*/ 30 h 157"/>
                  <a:gd name="T92" fmla="*/ 6 w 161"/>
                  <a:gd name="T93" fmla="*/ 36 h 157"/>
                  <a:gd name="T94" fmla="*/ 0 w 161"/>
                  <a:gd name="T95" fmla="*/ 30 h 157"/>
                  <a:gd name="T96" fmla="*/ 0 w 161"/>
                  <a:gd name="T97" fmla="*/ 36 h 157"/>
                  <a:gd name="T98" fmla="*/ 6 w 161"/>
                  <a:gd name="T99" fmla="*/ 54 h 157"/>
                  <a:gd name="T100" fmla="*/ 18 w 161"/>
                  <a:gd name="T101" fmla="*/ 60 h 157"/>
                  <a:gd name="T102" fmla="*/ 18 w 161"/>
                  <a:gd name="T103" fmla="*/ 60 h 157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</a:gdLst>
                <a:ahLst/>
                <a:cxnLst>
                  <a:cxn ang="T104">
                    <a:pos x="T0" y="T1"/>
                  </a:cxn>
                  <a:cxn ang="T105">
                    <a:pos x="T2" y="T3"/>
                  </a:cxn>
                  <a:cxn ang="T106">
                    <a:pos x="T4" y="T5"/>
                  </a:cxn>
                  <a:cxn ang="T107">
                    <a:pos x="T6" y="T7"/>
                  </a:cxn>
                  <a:cxn ang="T108">
                    <a:pos x="T8" y="T9"/>
                  </a:cxn>
                  <a:cxn ang="T109">
                    <a:pos x="T10" y="T11"/>
                  </a:cxn>
                  <a:cxn ang="T110">
                    <a:pos x="T12" y="T13"/>
                  </a:cxn>
                  <a:cxn ang="T111">
                    <a:pos x="T14" y="T15"/>
                  </a:cxn>
                  <a:cxn ang="T112">
                    <a:pos x="T16" y="T17"/>
                  </a:cxn>
                  <a:cxn ang="T113">
                    <a:pos x="T18" y="T19"/>
                  </a:cxn>
                  <a:cxn ang="T114">
                    <a:pos x="T20" y="T21"/>
                  </a:cxn>
                  <a:cxn ang="T115">
                    <a:pos x="T22" y="T23"/>
                  </a:cxn>
                  <a:cxn ang="T116">
                    <a:pos x="T24" y="T25"/>
                  </a:cxn>
                  <a:cxn ang="T117">
                    <a:pos x="T26" y="T27"/>
                  </a:cxn>
                  <a:cxn ang="T118">
                    <a:pos x="T28" y="T29"/>
                  </a:cxn>
                  <a:cxn ang="T119">
                    <a:pos x="T30" y="T31"/>
                  </a:cxn>
                  <a:cxn ang="T120">
                    <a:pos x="T32" y="T33"/>
                  </a:cxn>
                  <a:cxn ang="T121">
                    <a:pos x="T34" y="T35"/>
                  </a:cxn>
                  <a:cxn ang="T122">
                    <a:pos x="T36" y="T37"/>
                  </a:cxn>
                  <a:cxn ang="T123">
                    <a:pos x="T38" y="T39"/>
                  </a:cxn>
                  <a:cxn ang="T124">
                    <a:pos x="T40" y="T41"/>
                  </a:cxn>
                  <a:cxn ang="T125">
                    <a:pos x="T42" y="T43"/>
                  </a:cxn>
                  <a:cxn ang="T126">
                    <a:pos x="T44" y="T45"/>
                  </a:cxn>
                  <a:cxn ang="T127">
                    <a:pos x="T46" y="T47"/>
                  </a:cxn>
                  <a:cxn ang="T128">
                    <a:pos x="T48" y="T49"/>
                  </a:cxn>
                  <a:cxn ang="T129">
                    <a:pos x="T50" y="T51"/>
                  </a:cxn>
                  <a:cxn ang="T130">
                    <a:pos x="T52" y="T53"/>
                  </a:cxn>
                  <a:cxn ang="T131">
                    <a:pos x="T54" y="T55"/>
                  </a:cxn>
                  <a:cxn ang="T132">
                    <a:pos x="T56" y="T57"/>
                  </a:cxn>
                  <a:cxn ang="T133">
                    <a:pos x="T58" y="T59"/>
                  </a:cxn>
                  <a:cxn ang="T134">
                    <a:pos x="T60" y="T61"/>
                  </a:cxn>
                  <a:cxn ang="T135">
                    <a:pos x="T62" y="T63"/>
                  </a:cxn>
                  <a:cxn ang="T136">
                    <a:pos x="T64" y="T65"/>
                  </a:cxn>
                  <a:cxn ang="T137">
                    <a:pos x="T66" y="T67"/>
                  </a:cxn>
                  <a:cxn ang="T138">
                    <a:pos x="T68" y="T69"/>
                  </a:cxn>
                  <a:cxn ang="T139">
                    <a:pos x="T70" y="T71"/>
                  </a:cxn>
                  <a:cxn ang="T140">
                    <a:pos x="T72" y="T73"/>
                  </a:cxn>
                  <a:cxn ang="T141">
                    <a:pos x="T74" y="T75"/>
                  </a:cxn>
                  <a:cxn ang="T142">
                    <a:pos x="T76" y="T77"/>
                  </a:cxn>
                  <a:cxn ang="T143">
                    <a:pos x="T78" y="T79"/>
                  </a:cxn>
                  <a:cxn ang="T144">
                    <a:pos x="T80" y="T81"/>
                  </a:cxn>
                  <a:cxn ang="T145">
                    <a:pos x="T82" y="T83"/>
                  </a:cxn>
                  <a:cxn ang="T146">
                    <a:pos x="T84" y="T85"/>
                  </a:cxn>
                  <a:cxn ang="T147">
                    <a:pos x="T86" y="T87"/>
                  </a:cxn>
                  <a:cxn ang="T148">
                    <a:pos x="T88" y="T89"/>
                  </a:cxn>
                  <a:cxn ang="T149">
                    <a:pos x="T90" y="T91"/>
                  </a:cxn>
                  <a:cxn ang="T150">
                    <a:pos x="T92" y="T93"/>
                  </a:cxn>
                  <a:cxn ang="T151">
                    <a:pos x="T94" y="T95"/>
                  </a:cxn>
                  <a:cxn ang="T152">
                    <a:pos x="T96" y="T97"/>
                  </a:cxn>
                  <a:cxn ang="T153">
                    <a:pos x="T98" y="T99"/>
                  </a:cxn>
                  <a:cxn ang="T154">
                    <a:pos x="T100" y="T101"/>
                  </a:cxn>
                  <a:cxn ang="T155">
                    <a:pos x="T102" y="T103"/>
                  </a:cxn>
                </a:cxnLst>
                <a:rect l="0" t="0" r="r" b="b"/>
                <a:pathLst>
                  <a:path w="161" h="157">
                    <a:moveTo>
                      <a:pt x="18" y="60"/>
                    </a:moveTo>
                    <a:lnTo>
                      <a:pt x="23" y="54"/>
                    </a:lnTo>
                    <a:lnTo>
                      <a:pt x="29" y="36"/>
                    </a:lnTo>
                    <a:lnTo>
                      <a:pt x="29" y="48"/>
                    </a:lnTo>
                    <a:lnTo>
                      <a:pt x="35" y="54"/>
                    </a:lnTo>
                    <a:lnTo>
                      <a:pt x="35" y="48"/>
                    </a:lnTo>
                    <a:lnTo>
                      <a:pt x="41" y="30"/>
                    </a:lnTo>
                    <a:lnTo>
                      <a:pt x="41" y="42"/>
                    </a:lnTo>
                    <a:lnTo>
                      <a:pt x="41" y="54"/>
                    </a:lnTo>
                    <a:lnTo>
                      <a:pt x="47" y="54"/>
                    </a:lnTo>
                    <a:lnTo>
                      <a:pt x="65" y="60"/>
                    </a:lnTo>
                    <a:lnTo>
                      <a:pt x="89" y="66"/>
                    </a:lnTo>
                    <a:lnTo>
                      <a:pt x="71" y="66"/>
                    </a:lnTo>
                    <a:lnTo>
                      <a:pt x="89" y="72"/>
                    </a:lnTo>
                    <a:lnTo>
                      <a:pt x="71" y="72"/>
                    </a:lnTo>
                    <a:lnTo>
                      <a:pt x="89" y="78"/>
                    </a:lnTo>
                    <a:lnTo>
                      <a:pt x="101" y="78"/>
                    </a:lnTo>
                    <a:lnTo>
                      <a:pt x="89" y="78"/>
                    </a:lnTo>
                    <a:lnTo>
                      <a:pt x="83" y="78"/>
                    </a:lnTo>
                    <a:lnTo>
                      <a:pt x="101" y="84"/>
                    </a:lnTo>
                    <a:lnTo>
                      <a:pt x="89" y="84"/>
                    </a:lnTo>
                    <a:lnTo>
                      <a:pt x="89" y="90"/>
                    </a:lnTo>
                    <a:lnTo>
                      <a:pt x="89" y="96"/>
                    </a:lnTo>
                    <a:lnTo>
                      <a:pt x="113" y="102"/>
                    </a:lnTo>
                    <a:lnTo>
                      <a:pt x="113" y="96"/>
                    </a:lnTo>
                    <a:lnTo>
                      <a:pt x="119" y="90"/>
                    </a:lnTo>
                    <a:lnTo>
                      <a:pt x="131" y="102"/>
                    </a:lnTo>
                    <a:lnTo>
                      <a:pt x="125" y="120"/>
                    </a:lnTo>
                    <a:lnTo>
                      <a:pt x="131" y="126"/>
                    </a:lnTo>
                    <a:lnTo>
                      <a:pt x="137" y="156"/>
                    </a:lnTo>
                    <a:lnTo>
                      <a:pt x="160" y="156"/>
                    </a:lnTo>
                    <a:lnTo>
                      <a:pt x="160" y="144"/>
                    </a:lnTo>
                    <a:lnTo>
                      <a:pt x="160" y="132"/>
                    </a:lnTo>
                    <a:lnTo>
                      <a:pt x="160" y="126"/>
                    </a:lnTo>
                    <a:lnTo>
                      <a:pt x="160" y="102"/>
                    </a:lnTo>
                    <a:lnTo>
                      <a:pt x="160" y="78"/>
                    </a:lnTo>
                    <a:lnTo>
                      <a:pt x="160" y="66"/>
                    </a:lnTo>
                    <a:lnTo>
                      <a:pt x="160" y="60"/>
                    </a:lnTo>
                    <a:lnTo>
                      <a:pt x="148" y="36"/>
                    </a:lnTo>
                    <a:lnTo>
                      <a:pt x="137" y="12"/>
                    </a:lnTo>
                    <a:lnTo>
                      <a:pt x="113" y="0"/>
                    </a:lnTo>
                    <a:lnTo>
                      <a:pt x="95" y="0"/>
                    </a:lnTo>
                    <a:lnTo>
                      <a:pt x="41" y="6"/>
                    </a:lnTo>
                    <a:lnTo>
                      <a:pt x="23" y="12"/>
                    </a:lnTo>
                    <a:lnTo>
                      <a:pt x="6" y="30"/>
                    </a:lnTo>
                    <a:lnTo>
                      <a:pt x="6" y="36"/>
                    </a:lnTo>
                    <a:lnTo>
                      <a:pt x="0" y="30"/>
                    </a:lnTo>
                    <a:lnTo>
                      <a:pt x="0" y="36"/>
                    </a:lnTo>
                    <a:lnTo>
                      <a:pt x="6" y="54"/>
                    </a:lnTo>
                    <a:lnTo>
                      <a:pt x="18" y="60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8" name="Freeform 591"/>
              <p:cNvSpPr>
                <a:spLocks/>
              </p:cNvSpPr>
              <p:nvPr/>
            </p:nvSpPr>
            <p:spPr bwMode="auto">
              <a:xfrm>
                <a:off x="3265" y="2492"/>
                <a:ext cx="13" cy="7"/>
              </a:xfrm>
              <a:custGeom>
                <a:avLst/>
                <a:gdLst>
                  <a:gd name="T0" fmla="*/ 6 w 13"/>
                  <a:gd name="T1" fmla="*/ 6 h 7"/>
                  <a:gd name="T2" fmla="*/ 0 w 13"/>
                  <a:gd name="T3" fmla="*/ 0 h 7"/>
                  <a:gd name="T4" fmla="*/ 6 w 13"/>
                  <a:gd name="T5" fmla="*/ 0 h 7"/>
                  <a:gd name="T6" fmla="*/ 6 w 13"/>
                  <a:gd name="T7" fmla="*/ 0 h 7"/>
                  <a:gd name="T8" fmla="*/ 12 w 13"/>
                  <a:gd name="T9" fmla="*/ 0 h 7"/>
                  <a:gd name="T10" fmla="*/ 6 w 13"/>
                  <a:gd name="T11" fmla="*/ 0 h 7"/>
                  <a:gd name="T12" fmla="*/ 6 w 13"/>
                  <a:gd name="T13" fmla="*/ 6 h 7"/>
                  <a:gd name="T14" fmla="*/ 6 w 13"/>
                  <a:gd name="T15" fmla="*/ 6 h 7"/>
                  <a:gd name="T16" fmla="*/ 6 w 13"/>
                  <a:gd name="T17" fmla="*/ 6 h 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3" h="7">
                    <a:moveTo>
                      <a:pt x="6" y="6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6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09" name="Freeform 592"/>
              <p:cNvSpPr>
                <a:spLocks/>
              </p:cNvSpPr>
              <p:nvPr/>
            </p:nvSpPr>
            <p:spPr bwMode="auto">
              <a:xfrm>
                <a:off x="3271" y="2540"/>
                <a:ext cx="1" cy="1"/>
              </a:xfrm>
              <a:custGeom>
                <a:avLst/>
                <a:gdLst>
                  <a:gd name="T0" fmla="*/ 0 w 1"/>
                  <a:gd name="T1" fmla="*/ 0 h 1"/>
                  <a:gd name="T2" fmla="*/ 0 w 1"/>
                  <a:gd name="T3" fmla="*/ 0 h 1"/>
                  <a:gd name="T4" fmla="*/ 0 w 1"/>
                  <a:gd name="T5" fmla="*/ 0 h 1"/>
                  <a:gd name="T6" fmla="*/ 0 w 1"/>
                  <a:gd name="T7" fmla="*/ 0 h 1"/>
                  <a:gd name="T8" fmla="*/ 0 w 1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" h="1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0" name="Freeform 593"/>
              <p:cNvSpPr>
                <a:spLocks/>
              </p:cNvSpPr>
              <p:nvPr/>
            </p:nvSpPr>
            <p:spPr bwMode="auto">
              <a:xfrm>
                <a:off x="3337" y="2510"/>
                <a:ext cx="7" cy="13"/>
              </a:xfrm>
              <a:custGeom>
                <a:avLst/>
                <a:gdLst>
                  <a:gd name="T0" fmla="*/ 6 w 7"/>
                  <a:gd name="T1" fmla="*/ 0 h 13"/>
                  <a:gd name="T2" fmla="*/ 6 w 7"/>
                  <a:gd name="T3" fmla="*/ 6 h 13"/>
                  <a:gd name="T4" fmla="*/ 6 w 7"/>
                  <a:gd name="T5" fmla="*/ 12 h 13"/>
                  <a:gd name="T6" fmla="*/ 6 w 7"/>
                  <a:gd name="T7" fmla="*/ 12 h 13"/>
                  <a:gd name="T8" fmla="*/ 0 w 7"/>
                  <a:gd name="T9" fmla="*/ 12 h 13"/>
                  <a:gd name="T10" fmla="*/ 0 w 7"/>
                  <a:gd name="T11" fmla="*/ 6 h 13"/>
                  <a:gd name="T12" fmla="*/ 0 w 7"/>
                  <a:gd name="T13" fmla="*/ 0 h 13"/>
                  <a:gd name="T14" fmla="*/ 0 w 7"/>
                  <a:gd name="T15" fmla="*/ 0 h 13"/>
                  <a:gd name="T16" fmla="*/ 6 w 7"/>
                  <a:gd name="T17" fmla="*/ 0 h 13"/>
                  <a:gd name="T18" fmla="*/ 6 w 7"/>
                  <a:gd name="T19" fmla="*/ 0 h 13"/>
                  <a:gd name="T20" fmla="*/ 6 w 7"/>
                  <a:gd name="T21" fmla="*/ 0 h 13"/>
                  <a:gd name="T22" fmla="*/ 6 w 7"/>
                  <a:gd name="T23" fmla="*/ 0 h 13"/>
                  <a:gd name="T24" fmla="*/ 6 w 7"/>
                  <a:gd name="T25" fmla="*/ 0 h 13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" h="13">
                    <a:moveTo>
                      <a:pt x="6" y="0"/>
                    </a:moveTo>
                    <a:lnTo>
                      <a:pt x="6" y="6"/>
                    </a:lnTo>
                    <a:lnTo>
                      <a:pt x="6" y="12"/>
                    </a:lnTo>
                    <a:lnTo>
                      <a:pt x="0" y="12"/>
                    </a:lnTo>
                    <a:lnTo>
                      <a:pt x="0" y="6"/>
                    </a:lnTo>
                    <a:lnTo>
                      <a:pt x="0" y="0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1" name="Freeform 594"/>
              <p:cNvSpPr>
                <a:spLocks/>
              </p:cNvSpPr>
              <p:nvPr/>
            </p:nvSpPr>
            <p:spPr bwMode="auto">
              <a:xfrm>
                <a:off x="3063" y="2683"/>
                <a:ext cx="13" cy="25"/>
              </a:xfrm>
              <a:custGeom>
                <a:avLst/>
                <a:gdLst>
                  <a:gd name="T0" fmla="*/ 6 w 13"/>
                  <a:gd name="T1" fmla="*/ 24 h 25"/>
                  <a:gd name="T2" fmla="*/ 12 w 13"/>
                  <a:gd name="T3" fmla="*/ 18 h 25"/>
                  <a:gd name="T4" fmla="*/ 0 w 13"/>
                  <a:gd name="T5" fmla="*/ 0 h 25"/>
                  <a:gd name="T6" fmla="*/ 6 w 13"/>
                  <a:gd name="T7" fmla="*/ 24 h 25"/>
                  <a:gd name="T8" fmla="*/ 6 w 13"/>
                  <a:gd name="T9" fmla="*/ 24 h 2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3" h="25">
                    <a:moveTo>
                      <a:pt x="6" y="24"/>
                    </a:moveTo>
                    <a:lnTo>
                      <a:pt x="12" y="18"/>
                    </a:lnTo>
                    <a:lnTo>
                      <a:pt x="0" y="0"/>
                    </a:lnTo>
                    <a:lnTo>
                      <a:pt x="6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2" name="Freeform 595"/>
              <p:cNvSpPr>
                <a:spLocks/>
              </p:cNvSpPr>
              <p:nvPr/>
            </p:nvSpPr>
            <p:spPr bwMode="auto">
              <a:xfrm>
                <a:off x="3200" y="2982"/>
                <a:ext cx="25" cy="25"/>
              </a:xfrm>
              <a:custGeom>
                <a:avLst/>
                <a:gdLst>
                  <a:gd name="T0" fmla="*/ 0 w 25"/>
                  <a:gd name="T1" fmla="*/ 24 h 25"/>
                  <a:gd name="T2" fmla="*/ 6 w 25"/>
                  <a:gd name="T3" fmla="*/ 18 h 25"/>
                  <a:gd name="T4" fmla="*/ 6 w 25"/>
                  <a:gd name="T5" fmla="*/ 12 h 25"/>
                  <a:gd name="T6" fmla="*/ 0 w 25"/>
                  <a:gd name="T7" fmla="*/ 6 h 25"/>
                  <a:gd name="T8" fmla="*/ 12 w 25"/>
                  <a:gd name="T9" fmla="*/ 12 h 25"/>
                  <a:gd name="T10" fmla="*/ 12 w 25"/>
                  <a:gd name="T11" fmla="*/ 0 h 25"/>
                  <a:gd name="T12" fmla="*/ 12 w 25"/>
                  <a:gd name="T13" fmla="*/ 6 h 25"/>
                  <a:gd name="T14" fmla="*/ 24 w 25"/>
                  <a:gd name="T15" fmla="*/ 6 h 25"/>
                  <a:gd name="T16" fmla="*/ 18 w 25"/>
                  <a:gd name="T17" fmla="*/ 12 h 25"/>
                  <a:gd name="T18" fmla="*/ 18 w 25"/>
                  <a:gd name="T19" fmla="*/ 12 h 25"/>
                  <a:gd name="T20" fmla="*/ 6 w 25"/>
                  <a:gd name="T21" fmla="*/ 24 h 25"/>
                  <a:gd name="T22" fmla="*/ 0 w 25"/>
                  <a:gd name="T23" fmla="*/ 24 h 25"/>
                  <a:gd name="T24" fmla="*/ 0 w 25"/>
                  <a:gd name="T25" fmla="*/ 24 h 2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25" h="25">
                    <a:moveTo>
                      <a:pt x="0" y="24"/>
                    </a:moveTo>
                    <a:lnTo>
                      <a:pt x="6" y="18"/>
                    </a:lnTo>
                    <a:lnTo>
                      <a:pt x="6" y="12"/>
                    </a:lnTo>
                    <a:lnTo>
                      <a:pt x="0" y="6"/>
                    </a:lnTo>
                    <a:lnTo>
                      <a:pt x="12" y="12"/>
                    </a:lnTo>
                    <a:lnTo>
                      <a:pt x="12" y="0"/>
                    </a:lnTo>
                    <a:lnTo>
                      <a:pt x="12" y="6"/>
                    </a:lnTo>
                    <a:lnTo>
                      <a:pt x="24" y="6"/>
                    </a:lnTo>
                    <a:lnTo>
                      <a:pt x="18" y="12"/>
                    </a:lnTo>
                    <a:lnTo>
                      <a:pt x="6" y="24"/>
                    </a:lnTo>
                    <a:lnTo>
                      <a:pt x="0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3" name="Freeform 596"/>
              <p:cNvSpPr>
                <a:spLocks/>
              </p:cNvSpPr>
              <p:nvPr/>
            </p:nvSpPr>
            <p:spPr bwMode="auto">
              <a:xfrm>
                <a:off x="3176" y="2994"/>
                <a:ext cx="19" cy="13"/>
              </a:xfrm>
              <a:custGeom>
                <a:avLst/>
                <a:gdLst>
                  <a:gd name="T0" fmla="*/ 0 w 19"/>
                  <a:gd name="T1" fmla="*/ 6 h 13"/>
                  <a:gd name="T2" fmla="*/ 0 w 19"/>
                  <a:gd name="T3" fmla="*/ 6 h 13"/>
                  <a:gd name="T4" fmla="*/ 18 w 19"/>
                  <a:gd name="T5" fmla="*/ 12 h 13"/>
                  <a:gd name="T6" fmla="*/ 6 w 19"/>
                  <a:gd name="T7" fmla="*/ 0 h 13"/>
                  <a:gd name="T8" fmla="*/ 0 w 19"/>
                  <a:gd name="T9" fmla="*/ 6 h 13"/>
                  <a:gd name="T10" fmla="*/ 0 w 19"/>
                  <a:gd name="T11" fmla="*/ 6 h 1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9" h="13">
                    <a:moveTo>
                      <a:pt x="0" y="6"/>
                    </a:moveTo>
                    <a:lnTo>
                      <a:pt x="0" y="6"/>
                    </a:lnTo>
                    <a:lnTo>
                      <a:pt x="18" y="12"/>
                    </a:lnTo>
                    <a:lnTo>
                      <a:pt x="6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4" name="Freeform 597"/>
              <p:cNvSpPr>
                <a:spLocks/>
              </p:cNvSpPr>
              <p:nvPr/>
            </p:nvSpPr>
            <p:spPr bwMode="auto">
              <a:xfrm>
                <a:off x="3384" y="3012"/>
                <a:ext cx="311" cy="294"/>
              </a:xfrm>
              <a:custGeom>
                <a:avLst/>
                <a:gdLst>
                  <a:gd name="T0" fmla="*/ 167 w 311"/>
                  <a:gd name="T1" fmla="*/ 84 h 294"/>
                  <a:gd name="T2" fmla="*/ 0 w 311"/>
                  <a:gd name="T3" fmla="*/ 0 h 294"/>
                  <a:gd name="T4" fmla="*/ 72 w 311"/>
                  <a:gd name="T5" fmla="*/ 96 h 294"/>
                  <a:gd name="T6" fmla="*/ 149 w 311"/>
                  <a:gd name="T7" fmla="*/ 186 h 294"/>
                  <a:gd name="T8" fmla="*/ 203 w 311"/>
                  <a:gd name="T9" fmla="*/ 221 h 294"/>
                  <a:gd name="T10" fmla="*/ 268 w 311"/>
                  <a:gd name="T11" fmla="*/ 263 h 294"/>
                  <a:gd name="T12" fmla="*/ 286 w 311"/>
                  <a:gd name="T13" fmla="*/ 275 h 294"/>
                  <a:gd name="T14" fmla="*/ 310 w 311"/>
                  <a:gd name="T15" fmla="*/ 293 h 294"/>
                  <a:gd name="T16" fmla="*/ 274 w 311"/>
                  <a:gd name="T17" fmla="*/ 245 h 294"/>
                  <a:gd name="T18" fmla="*/ 167 w 311"/>
                  <a:gd name="T19" fmla="*/ 84 h 294"/>
                  <a:gd name="T20" fmla="*/ 167 w 311"/>
                  <a:gd name="T21" fmla="*/ 84 h 294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311" h="294">
                    <a:moveTo>
                      <a:pt x="167" y="84"/>
                    </a:moveTo>
                    <a:lnTo>
                      <a:pt x="0" y="0"/>
                    </a:lnTo>
                    <a:lnTo>
                      <a:pt x="72" y="96"/>
                    </a:lnTo>
                    <a:lnTo>
                      <a:pt x="149" y="186"/>
                    </a:lnTo>
                    <a:lnTo>
                      <a:pt x="203" y="221"/>
                    </a:lnTo>
                    <a:lnTo>
                      <a:pt x="268" y="263"/>
                    </a:lnTo>
                    <a:lnTo>
                      <a:pt x="286" y="275"/>
                    </a:lnTo>
                    <a:lnTo>
                      <a:pt x="310" y="293"/>
                    </a:lnTo>
                    <a:lnTo>
                      <a:pt x="274" y="245"/>
                    </a:lnTo>
                    <a:lnTo>
                      <a:pt x="167" y="8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5" name="Freeform 598"/>
              <p:cNvSpPr>
                <a:spLocks/>
              </p:cNvSpPr>
              <p:nvPr/>
            </p:nvSpPr>
            <p:spPr bwMode="auto">
              <a:xfrm>
                <a:off x="3384" y="2976"/>
                <a:ext cx="198" cy="121"/>
              </a:xfrm>
              <a:custGeom>
                <a:avLst/>
                <a:gdLst>
                  <a:gd name="T0" fmla="*/ 54 w 198"/>
                  <a:gd name="T1" fmla="*/ 12 h 121"/>
                  <a:gd name="T2" fmla="*/ 30 w 198"/>
                  <a:gd name="T3" fmla="*/ 0 h 121"/>
                  <a:gd name="T4" fmla="*/ 12 w 198"/>
                  <a:gd name="T5" fmla="*/ 18 h 121"/>
                  <a:gd name="T6" fmla="*/ 0 w 198"/>
                  <a:gd name="T7" fmla="*/ 36 h 121"/>
                  <a:gd name="T8" fmla="*/ 167 w 198"/>
                  <a:gd name="T9" fmla="*/ 120 h 121"/>
                  <a:gd name="T10" fmla="*/ 197 w 198"/>
                  <a:gd name="T11" fmla="*/ 84 h 121"/>
                  <a:gd name="T12" fmla="*/ 173 w 198"/>
                  <a:gd name="T13" fmla="*/ 66 h 121"/>
                  <a:gd name="T14" fmla="*/ 149 w 198"/>
                  <a:gd name="T15" fmla="*/ 60 h 121"/>
                  <a:gd name="T16" fmla="*/ 125 w 198"/>
                  <a:gd name="T17" fmla="*/ 48 h 121"/>
                  <a:gd name="T18" fmla="*/ 107 w 198"/>
                  <a:gd name="T19" fmla="*/ 36 h 121"/>
                  <a:gd name="T20" fmla="*/ 96 w 198"/>
                  <a:gd name="T21" fmla="*/ 30 h 121"/>
                  <a:gd name="T22" fmla="*/ 78 w 198"/>
                  <a:gd name="T23" fmla="*/ 24 h 121"/>
                  <a:gd name="T24" fmla="*/ 72 w 198"/>
                  <a:gd name="T25" fmla="*/ 18 h 121"/>
                  <a:gd name="T26" fmla="*/ 54 w 198"/>
                  <a:gd name="T27" fmla="*/ 12 h 121"/>
                  <a:gd name="T28" fmla="*/ 54 w 198"/>
                  <a:gd name="T29" fmla="*/ 12 h 121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198" h="121">
                    <a:moveTo>
                      <a:pt x="54" y="12"/>
                    </a:moveTo>
                    <a:lnTo>
                      <a:pt x="30" y="0"/>
                    </a:lnTo>
                    <a:lnTo>
                      <a:pt x="12" y="18"/>
                    </a:lnTo>
                    <a:lnTo>
                      <a:pt x="0" y="36"/>
                    </a:lnTo>
                    <a:lnTo>
                      <a:pt x="167" y="120"/>
                    </a:lnTo>
                    <a:lnTo>
                      <a:pt x="197" y="84"/>
                    </a:lnTo>
                    <a:lnTo>
                      <a:pt x="173" y="66"/>
                    </a:lnTo>
                    <a:lnTo>
                      <a:pt x="149" y="60"/>
                    </a:lnTo>
                    <a:lnTo>
                      <a:pt x="125" y="48"/>
                    </a:lnTo>
                    <a:lnTo>
                      <a:pt x="107" y="36"/>
                    </a:lnTo>
                    <a:lnTo>
                      <a:pt x="96" y="30"/>
                    </a:lnTo>
                    <a:lnTo>
                      <a:pt x="78" y="24"/>
                    </a:lnTo>
                    <a:lnTo>
                      <a:pt x="72" y="18"/>
                    </a:lnTo>
                    <a:lnTo>
                      <a:pt x="54" y="1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6" name="Freeform 599"/>
              <p:cNvSpPr>
                <a:spLocks/>
              </p:cNvSpPr>
              <p:nvPr/>
            </p:nvSpPr>
            <p:spPr bwMode="auto">
              <a:xfrm>
                <a:off x="3622" y="3293"/>
                <a:ext cx="388" cy="91"/>
              </a:xfrm>
              <a:custGeom>
                <a:avLst/>
                <a:gdLst>
                  <a:gd name="T0" fmla="*/ 0 w 388"/>
                  <a:gd name="T1" fmla="*/ 90 h 91"/>
                  <a:gd name="T2" fmla="*/ 12 w 388"/>
                  <a:gd name="T3" fmla="*/ 90 h 91"/>
                  <a:gd name="T4" fmla="*/ 12 w 388"/>
                  <a:gd name="T5" fmla="*/ 54 h 91"/>
                  <a:gd name="T6" fmla="*/ 113 w 388"/>
                  <a:gd name="T7" fmla="*/ 48 h 91"/>
                  <a:gd name="T8" fmla="*/ 119 w 388"/>
                  <a:gd name="T9" fmla="*/ 78 h 91"/>
                  <a:gd name="T10" fmla="*/ 125 w 388"/>
                  <a:gd name="T11" fmla="*/ 78 h 91"/>
                  <a:gd name="T12" fmla="*/ 131 w 388"/>
                  <a:gd name="T13" fmla="*/ 48 h 91"/>
                  <a:gd name="T14" fmla="*/ 214 w 388"/>
                  <a:gd name="T15" fmla="*/ 42 h 91"/>
                  <a:gd name="T16" fmla="*/ 214 w 388"/>
                  <a:gd name="T17" fmla="*/ 72 h 91"/>
                  <a:gd name="T18" fmla="*/ 363 w 388"/>
                  <a:gd name="T19" fmla="*/ 54 h 91"/>
                  <a:gd name="T20" fmla="*/ 363 w 388"/>
                  <a:gd name="T21" fmla="*/ 54 h 91"/>
                  <a:gd name="T22" fmla="*/ 363 w 388"/>
                  <a:gd name="T23" fmla="*/ 54 h 91"/>
                  <a:gd name="T24" fmla="*/ 363 w 388"/>
                  <a:gd name="T25" fmla="*/ 54 h 91"/>
                  <a:gd name="T26" fmla="*/ 357 w 388"/>
                  <a:gd name="T27" fmla="*/ 54 h 91"/>
                  <a:gd name="T28" fmla="*/ 351 w 388"/>
                  <a:gd name="T29" fmla="*/ 48 h 91"/>
                  <a:gd name="T30" fmla="*/ 345 w 388"/>
                  <a:gd name="T31" fmla="*/ 36 h 91"/>
                  <a:gd name="T32" fmla="*/ 351 w 388"/>
                  <a:gd name="T33" fmla="*/ 30 h 91"/>
                  <a:gd name="T34" fmla="*/ 357 w 388"/>
                  <a:gd name="T35" fmla="*/ 30 h 91"/>
                  <a:gd name="T36" fmla="*/ 387 w 388"/>
                  <a:gd name="T37" fmla="*/ 0 h 91"/>
                  <a:gd name="T38" fmla="*/ 363 w 388"/>
                  <a:gd name="T39" fmla="*/ 12 h 91"/>
                  <a:gd name="T40" fmla="*/ 357 w 388"/>
                  <a:gd name="T41" fmla="*/ 6 h 91"/>
                  <a:gd name="T42" fmla="*/ 0 w 388"/>
                  <a:gd name="T43" fmla="*/ 30 h 91"/>
                  <a:gd name="T44" fmla="*/ 0 w 388"/>
                  <a:gd name="T45" fmla="*/ 90 h 91"/>
                  <a:gd name="T46" fmla="*/ 0 w 388"/>
                  <a:gd name="T47" fmla="*/ 90 h 91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388" h="91">
                    <a:moveTo>
                      <a:pt x="0" y="90"/>
                    </a:moveTo>
                    <a:lnTo>
                      <a:pt x="12" y="90"/>
                    </a:lnTo>
                    <a:lnTo>
                      <a:pt x="12" y="54"/>
                    </a:lnTo>
                    <a:lnTo>
                      <a:pt x="113" y="48"/>
                    </a:lnTo>
                    <a:lnTo>
                      <a:pt x="119" y="78"/>
                    </a:lnTo>
                    <a:lnTo>
                      <a:pt x="125" y="78"/>
                    </a:lnTo>
                    <a:lnTo>
                      <a:pt x="131" y="48"/>
                    </a:lnTo>
                    <a:lnTo>
                      <a:pt x="214" y="42"/>
                    </a:lnTo>
                    <a:lnTo>
                      <a:pt x="214" y="72"/>
                    </a:lnTo>
                    <a:lnTo>
                      <a:pt x="363" y="54"/>
                    </a:lnTo>
                    <a:lnTo>
                      <a:pt x="357" y="54"/>
                    </a:lnTo>
                    <a:lnTo>
                      <a:pt x="351" y="48"/>
                    </a:lnTo>
                    <a:lnTo>
                      <a:pt x="345" y="36"/>
                    </a:lnTo>
                    <a:lnTo>
                      <a:pt x="351" y="30"/>
                    </a:lnTo>
                    <a:lnTo>
                      <a:pt x="357" y="30"/>
                    </a:lnTo>
                    <a:lnTo>
                      <a:pt x="387" y="0"/>
                    </a:lnTo>
                    <a:lnTo>
                      <a:pt x="363" y="12"/>
                    </a:lnTo>
                    <a:lnTo>
                      <a:pt x="357" y="6"/>
                    </a:lnTo>
                    <a:lnTo>
                      <a:pt x="0" y="30"/>
                    </a:lnTo>
                    <a:lnTo>
                      <a:pt x="0" y="9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7" name="Freeform 600"/>
              <p:cNvSpPr>
                <a:spLocks/>
              </p:cNvSpPr>
              <p:nvPr/>
            </p:nvSpPr>
            <p:spPr bwMode="auto">
              <a:xfrm>
                <a:off x="3599" y="3186"/>
                <a:ext cx="381" cy="138"/>
              </a:xfrm>
              <a:custGeom>
                <a:avLst/>
                <a:gdLst>
                  <a:gd name="T0" fmla="*/ 65 w 381"/>
                  <a:gd name="T1" fmla="*/ 6 h 138"/>
                  <a:gd name="T2" fmla="*/ 124 w 381"/>
                  <a:gd name="T3" fmla="*/ 107 h 138"/>
                  <a:gd name="T4" fmla="*/ 113 w 381"/>
                  <a:gd name="T5" fmla="*/ 113 h 138"/>
                  <a:gd name="T6" fmla="*/ 95 w 381"/>
                  <a:gd name="T7" fmla="*/ 119 h 138"/>
                  <a:gd name="T8" fmla="*/ 77 w 381"/>
                  <a:gd name="T9" fmla="*/ 113 h 138"/>
                  <a:gd name="T10" fmla="*/ 0 w 381"/>
                  <a:gd name="T11" fmla="*/ 113 h 138"/>
                  <a:gd name="T12" fmla="*/ 23 w 381"/>
                  <a:gd name="T13" fmla="*/ 137 h 138"/>
                  <a:gd name="T14" fmla="*/ 380 w 381"/>
                  <a:gd name="T15" fmla="*/ 113 h 138"/>
                  <a:gd name="T16" fmla="*/ 374 w 381"/>
                  <a:gd name="T17" fmla="*/ 113 h 138"/>
                  <a:gd name="T18" fmla="*/ 362 w 381"/>
                  <a:gd name="T19" fmla="*/ 113 h 138"/>
                  <a:gd name="T20" fmla="*/ 184 w 381"/>
                  <a:gd name="T21" fmla="*/ 119 h 138"/>
                  <a:gd name="T22" fmla="*/ 124 w 381"/>
                  <a:gd name="T23" fmla="*/ 77 h 138"/>
                  <a:gd name="T24" fmla="*/ 172 w 381"/>
                  <a:gd name="T25" fmla="*/ 71 h 138"/>
                  <a:gd name="T26" fmla="*/ 83 w 381"/>
                  <a:gd name="T27" fmla="*/ 18 h 138"/>
                  <a:gd name="T28" fmla="*/ 172 w 381"/>
                  <a:gd name="T29" fmla="*/ 12 h 138"/>
                  <a:gd name="T30" fmla="*/ 148 w 381"/>
                  <a:gd name="T31" fmla="*/ 0 h 138"/>
                  <a:gd name="T32" fmla="*/ 130 w 381"/>
                  <a:gd name="T33" fmla="*/ 6 h 138"/>
                  <a:gd name="T34" fmla="*/ 113 w 381"/>
                  <a:gd name="T35" fmla="*/ 12 h 138"/>
                  <a:gd name="T36" fmla="*/ 101 w 381"/>
                  <a:gd name="T37" fmla="*/ 6 h 138"/>
                  <a:gd name="T38" fmla="*/ 65 w 381"/>
                  <a:gd name="T39" fmla="*/ 6 h 138"/>
                  <a:gd name="T40" fmla="*/ 65 w 381"/>
                  <a:gd name="T41" fmla="*/ 6 h 138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381" h="138">
                    <a:moveTo>
                      <a:pt x="65" y="6"/>
                    </a:moveTo>
                    <a:lnTo>
                      <a:pt x="124" y="107"/>
                    </a:lnTo>
                    <a:lnTo>
                      <a:pt x="113" y="113"/>
                    </a:lnTo>
                    <a:lnTo>
                      <a:pt x="95" y="119"/>
                    </a:lnTo>
                    <a:lnTo>
                      <a:pt x="77" y="113"/>
                    </a:lnTo>
                    <a:lnTo>
                      <a:pt x="0" y="113"/>
                    </a:lnTo>
                    <a:lnTo>
                      <a:pt x="23" y="137"/>
                    </a:lnTo>
                    <a:lnTo>
                      <a:pt x="380" y="113"/>
                    </a:lnTo>
                    <a:lnTo>
                      <a:pt x="374" y="113"/>
                    </a:lnTo>
                    <a:lnTo>
                      <a:pt x="362" y="113"/>
                    </a:lnTo>
                    <a:lnTo>
                      <a:pt x="184" y="119"/>
                    </a:lnTo>
                    <a:lnTo>
                      <a:pt x="124" y="77"/>
                    </a:lnTo>
                    <a:lnTo>
                      <a:pt x="172" y="71"/>
                    </a:lnTo>
                    <a:lnTo>
                      <a:pt x="83" y="18"/>
                    </a:lnTo>
                    <a:lnTo>
                      <a:pt x="172" y="12"/>
                    </a:lnTo>
                    <a:lnTo>
                      <a:pt x="148" y="0"/>
                    </a:lnTo>
                    <a:lnTo>
                      <a:pt x="130" y="6"/>
                    </a:lnTo>
                    <a:lnTo>
                      <a:pt x="113" y="12"/>
                    </a:lnTo>
                    <a:lnTo>
                      <a:pt x="101" y="6"/>
                    </a:lnTo>
                    <a:lnTo>
                      <a:pt x="65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8" name="Freeform 601"/>
              <p:cNvSpPr>
                <a:spLocks/>
              </p:cNvSpPr>
              <p:nvPr/>
            </p:nvSpPr>
            <p:spPr bwMode="auto">
              <a:xfrm>
                <a:off x="3682" y="3198"/>
                <a:ext cx="280" cy="108"/>
              </a:xfrm>
              <a:custGeom>
                <a:avLst/>
                <a:gdLst>
                  <a:gd name="T0" fmla="*/ 89 w 280"/>
                  <a:gd name="T1" fmla="*/ 0 h 108"/>
                  <a:gd name="T2" fmla="*/ 0 w 280"/>
                  <a:gd name="T3" fmla="*/ 6 h 108"/>
                  <a:gd name="T4" fmla="*/ 89 w 280"/>
                  <a:gd name="T5" fmla="*/ 59 h 108"/>
                  <a:gd name="T6" fmla="*/ 41 w 280"/>
                  <a:gd name="T7" fmla="*/ 65 h 108"/>
                  <a:gd name="T8" fmla="*/ 101 w 280"/>
                  <a:gd name="T9" fmla="*/ 107 h 108"/>
                  <a:gd name="T10" fmla="*/ 279 w 280"/>
                  <a:gd name="T11" fmla="*/ 101 h 108"/>
                  <a:gd name="T12" fmla="*/ 279 w 280"/>
                  <a:gd name="T13" fmla="*/ 95 h 108"/>
                  <a:gd name="T14" fmla="*/ 89 w 280"/>
                  <a:gd name="T15" fmla="*/ 0 h 108"/>
                  <a:gd name="T16" fmla="*/ 89 w 280"/>
                  <a:gd name="T17" fmla="*/ 0 h 108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80" h="108">
                    <a:moveTo>
                      <a:pt x="89" y="0"/>
                    </a:moveTo>
                    <a:lnTo>
                      <a:pt x="0" y="6"/>
                    </a:lnTo>
                    <a:lnTo>
                      <a:pt x="89" y="59"/>
                    </a:lnTo>
                    <a:lnTo>
                      <a:pt x="41" y="65"/>
                    </a:lnTo>
                    <a:lnTo>
                      <a:pt x="101" y="107"/>
                    </a:lnTo>
                    <a:lnTo>
                      <a:pt x="279" y="101"/>
                    </a:lnTo>
                    <a:lnTo>
                      <a:pt x="279" y="95"/>
                    </a:lnTo>
                    <a:lnTo>
                      <a:pt x="89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19" name="Freeform 602"/>
              <p:cNvSpPr>
                <a:spLocks/>
              </p:cNvSpPr>
              <p:nvPr/>
            </p:nvSpPr>
            <p:spPr bwMode="auto">
              <a:xfrm>
                <a:off x="3551" y="3060"/>
                <a:ext cx="173" cy="246"/>
              </a:xfrm>
              <a:custGeom>
                <a:avLst/>
                <a:gdLst>
                  <a:gd name="T0" fmla="*/ 36 w 173"/>
                  <a:gd name="T1" fmla="*/ 0 h 246"/>
                  <a:gd name="T2" fmla="*/ 30 w 173"/>
                  <a:gd name="T3" fmla="*/ 0 h 246"/>
                  <a:gd name="T4" fmla="*/ 0 w 173"/>
                  <a:gd name="T5" fmla="*/ 36 h 246"/>
                  <a:gd name="T6" fmla="*/ 107 w 173"/>
                  <a:gd name="T7" fmla="*/ 197 h 246"/>
                  <a:gd name="T8" fmla="*/ 143 w 173"/>
                  <a:gd name="T9" fmla="*/ 245 h 246"/>
                  <a:gd name="T10" fmla="*/ 161 w 173"/>
                  <a:gd name="T11" fmla="*/ 239 h 246"/>
                  <a:gd name="T12" fmla="*/ 172 w 173"/>
                  <a:gd name="T13" fmla="*/ 233 h 246"/>
                  <a:gd name="T14" fmla="*/ 101 w 173"/>
                  <a:gd name="T15" fmla="*/ 120 h 246"/>
                  <a:gd name="T16" fmla="*/ 36 w 173"/>
                  <a:gd name="T17" fmla="*/ 0 h 246"/>
                  <a:gd name="T18" fmla="*/ 36 w 173"/>
                  <a:gd name="T19" fmla="*/ 0 h 24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73" h="246">
                    <a:moveTo>
                      <a:pt x="36" y="0"/>
                    </a:moveTo>
                    <a:lnTo>
                      <a:pt x="30" y="0"/>
                    </a:lnTo>
                    <a:lnTo>
                      <a:pt x="0" y="36"/>
                    </a:lnTo>
                    <a:lnTo>
                      <a:pt x="107" y="197"/>
                    </a:lnTo>
                    <a:lnTo>
                      <a:pt x="143" y="245"/>
                    </a:lnTo>
                    <a:lnTo>
                      <a:pt x="161" y="239"/>
                    </a:lnTo>
                    <a:lnTo>
                      <a:pt x="172" y="233"/>
                    </a:lnTo>
                    <a:lnTo>
                      <a:pt x="101" y="120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0" name="Freeform 603"/>
              <p:cNvSpPr>
                <a:spLocks/>
              </p:cNvSpPr>
              <p:nvPr/>
            </p:nvSpPr>
            <p:spPr bwMode="auto">
              <a:xfrm>
                <a:off x="3468" y="3204"/>
                <a:ext cx="155" cy="180"/>
              </a:xfrm>
              <a:custGeom>
                <a:avLst/>
                <a:gdLst>
                  <a:gd name="T0" fmla="*/ 125 w 155"/>
                  <a:gd name="T1" fmla="*/ 77 h 180"/>
                  <a:gd name="T2" fmla="*/ 6 w 155"/>
                  <a:gd name="T3" fmla="*/ 0 h 180"/>
                  <a:gd name="T4" fmla="*/ 0 w 155"/>
                  <a:gd name="T5" fmla="*/ 71 h 180"/>
                  <a:gd name="T6" fmla="*/ 154 w 155"/>
                  <a:gd name="T7" fmla="*/ 179 h 180"/>
                  <a:gd name="T8" fmla="*/ 154 w 155"/>
                  <a:gd name="T9" fmla="*/ 119 h 180"/>
                  <a:gd name="T10" fmla="*/ 131 w 155"/>
                  <a:gd name="T11" fmla="*/ 95 h 180"/>
                  <a:gd name="T12" fmla="*/ 125 w 155"/>
                  <a:gd name="T13" fmla="*/ 95 h 180"/>
                  <a:gd name="T14" fmla="*/ 125 w 155"/>
                  <a:gd name="T15" fmla="*/ 77 h 180"/>
                  <a:gd name="T16" fmla="*/ 125 w 155"/>
                  <a:gd name="T17" fmla="*/ 77 h 18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55" h="180">
                    <a:moveTo>
                      <a:pt x="125" y="77"/>
                    </a:moveTo>
                    <a:lnTo>
                      <a:pt x="6" y="0"/>
                    </a:lnTo>
                    <a:lnTo>
                      <a:pt x="0" y="71"/>
                    </a:lnTo>
                    <a:lnTo>
                      <a:pt x="154" y="179"/>
                    </a:lnTo>
                    <a:lnTo>
                      <a:pt x="154" y="119"/>
                    </a:lnTo>
                    <a:lnTo>
                      <a:pt x="131" y="95"/>
                    </a:lnTo>
                    <a:lnTo>
                      <a:pt x="125" y="95"/>
                    </a:lnTo>
                    <a:lnTo>
                      <a:pt x="125" y="7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1" name="Freeform 604"/>
              <p:cNvSpPr>
                <a:spLocks/>
              </p:cNvSpPr>
              <p:nvPr/>
            </p:nvSpPr>
            <p:spPr bwMode="auto">
              <a:xfrm>
                <a:off x="3474" y="3198"/>
                <a:ext cx="179" cy="84"/>
              </a:xfrm>
              <a:custGeom>
                <a:avLst/>
                <a:gdLst>
                  <a:gd name="T0" fmla="*/ 178 w 179"/>
                  <a:gd name="T1" fmla="*/ 77 h 84"/>
                  <a:gd name="T2" fmla="*/ 59 w 179"/>
                  <a:gd name="T3" fmla="*/ 0 h 84"/>
                  <a:gd name="T4" fmla="*/ 0 w 179"/>
                  <a:gd name="T5" fmla="*/ 6 h 84"/>
                  <a:gd name="T6" fmla="*/ 119 w 179"/>
                  <a:gd name="T7" fmla="*/ 83 h 84"/>
                  <a:gd name="T8" fmla="*/ 178 w 179"/>
                  <a:gd name="T9" fmla="*/ 77 h 84"/>
                  <a:gd name="T10" fmla="*/ 178 w 179"/>
                  <a:gd name="T11" fmla="*/ 77 h 84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79" h="84">
                    <a:moveTo>
                      <a:pt x="178" y="77"/>
                    </a:moveTo>
                    <a:lnTo>
                      <a:pt x="59" y="0"/>
                    </a:lnTo>
                    <a:lnTo>
                      <a:pt x="0" y="6"/>
                    </a:lnTo>
                    <a:lnTo>
                      <a:pt x="119" y="83"/>
                    </a:lnTo>
                    <a:lnTo>
                      <a:pt x="178" y="7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2" name="Freeform 605"/>
              <p:cNvSpPr>
                <a:spLocks/>
              </p:cNvSpPr>
              <p:nvPr/>
            </p:nvSpPr>
            <p:spPr bwMode="auto">
              <a:xfrm>
                <a:off x="3634" y="3341"/>
                <a:ext cx="108" cy="43"/>
              </a:xfrm>
              <a:custGeom>
                <a:avLst/>
                <a:gdLst>
                  <a:gd name="T0" fmla="*/ 0 w 108"/>
                  <a:gd name="T1" fmla="*/ 42 h 43"/>
                  <a:gd name="T2" fmla="*/ 107 w 108"/>
                  <a:gd name="T3" fmla="*/ 30 h 43"/>
                  <a:gd name="T4" fmla="*/ 101 w 108"/>
                  <a:gd name="T5" fmla="*/ 0 h 43"/>
                  <a:gd name="T6" fmla="*/ 0 w 108"/>
                  <a:gd name="T7" fmla="*/ 6 h 43"/>
                  <a:gd name="T8" fmla="*/ 0 w 108"/>
                  <a:gd name="T9" fmla="*/ 42 h 43"/>
                  <a:gd name="T10" fmla="*/ 0 w 108"/>
                  <a:gd name="T11" fmla="*/ 42 h 4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08" h="43">
                    <a:moveTo>
                      <a:pt x="0" y="42"/>
                    </a:moveTo>
                    <a:lnTo>
                      <a:pt x="107" y="30"/>
                    </a:lnTo>
                    <a:lnTo>
                      <a:pt x="101" y="0"/>
                    </a:lnTo>
                    <a:lnTo>
                      <a:pt x="0" y="6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3" name="Freeform 606"/>
              <p:cNvSpPr>
                <a:spLocks/>
              </p:cNvSpPr>
              <p:nvPr/>
            </p:nvSpPr>
            <p:spPr bwMode="auto">
              <a:xfrm>
                <a:off x="3747" y="3335"/>
                <a:ext cx="90" cy="37"/>
              </a:xfrm>
              <a:custGeom>
                <a:avLst/>
                <a:gdLst>
                  <a:gd name="T0" fmla="*/ 89 w 90"/>
                  <a:gd name="T1" fmla="*/ 30 h 37"/>
                  <a:gd name="T2" fmla="*/ 89 w 90"/>
                  <a:gd name="T3" fmla="*/ 0 h 37"/>
                  <a:gd name="T4" fmla="*/ 6 w 90"/>
                  <a:gd name="T5" fmla="*/ 6 h 37"/>
                  <a:gd name="T6" fmla="*/ 0 w 90"/>
                  <a:gd name="T7" fmla="*/ 36 h 37"/>
                  <a:gd name="T8" fmla="*/ 89 w 90"/>
                  <a:gd name="T9" fmla="*/ 30 h 37"/>
                  <a:gd name="T10" fmla="*/ 89 w 90"/>
                  <a:gd name="T11" fmla="*/ 30 h 3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90" h="37">
                    <a:moveTo>
                      <a:pt x="89" y="30"/>
                    </a:moveTo>
                    <a:lnTo>
                      <a:pt x="89" y="0"/>
                    </a:lnTo>
                    <a:lnTo>
                      <a:pt x="6" y="6"/>
                    </a:lnTo>
                    <a:lnTo>
                      <a:pt x="0" y="36"/>
                    </a:lnTo>
                    <a:lnTo>
                      <a:pt x="89" y="3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4" name="Freeform 607"/>
              <p:cNvSpPr>
                <a:spLocks/>
              </p:cNvSpPr>
              <p:nvPr/>
            </p:nvSpPr>
            <p:spPr bwMode="auto">
              <a:xfrm>
                <a:off x="3735" y="3168"/>
                <a:ext cx="441" cy="132"/>
              </a:xfrm>
              <a:custGeom>
                <a:avLst/>
                <a:gdLst>
                  <a:gd name="T0" fmla="*/ 66 w 441"/>
                  <a:gd name="T1" fmla="*/ 12 h 132"/>
                  <a:gd name="T2" fmla="*/ 60 w 441"/>
                  <a:gd name="T3" fmla="*/ 12 h 132"/>
                  <a:gd name="T4" fmla="*/ 36 w 441"/>
                  <a:gd name="T5" fmla="*/ 12 h 132"/>
                  <a:gd name="T6" fmla="*/ 12 w 441"/>
                  <a:gd name="T7" fmla="*/ 12 h 132"/>
                  <a:gd name="T8" fmla="*/ 0 w 441"/>
                  <a:gd name="T9" fmla="*/ 18 h 132"/>
                  <a:gd name="T10" fmla="*/ 12 w 441"/>
                  <a:gd name="T11" fmla="*/ 18 h 132"/>
                  <a:gd name="T12" fmla="*/ 36 w 441"/>
                  <a:gd name="T13" fmla="*/ 30 h 132"/>
                  <a:gd name="T14" fmla="*/ 226 w 441"/>
                  <a:gd name="T15" fmla="*/ 125 h 132"/>
                  <a:gd name="T16" fmla="*/ 226 w 441"/>
                  <a:gd name="T17" fmla="*/ 131 h 132"/>
                  <a:gd name="T18" fmla="*/ 238 w 441"/>
                  <a:gd name="T19" fmla="*/ 131 h 132"/>
                  <a:gd name="T20" fmla="*/ 262 w 441"/>
                  <a:gd name="T21" fmla="*/ 107 h 132"/>
                  <a:gd name="T22" fmla="*/ 286 w 441"/>
                  <a:gd name="T23" fmla="*/ 89 h 132"/>
                  <a:gd name="T24" fmla="*/ 322 w 441"/>
                  <a:gd name="T25" fmla="*/ 83 h 132"/>
                  <a:gd name="T26" fmla="*/ 375 w 441"/>
                  <a:gd name="T27" fmla="*/ 83 h 132"/>
                  <a:gd name="T28" fmla="*/ 429 w 441"/>
                  <a:gd name="T29" fmla="*/ 89 h 132"/>
                  <a:gd name="T30" fmla="*/ 423 w 441"/>
                  <a:gd name="T31" fmla="*/ 83 h 132"/>
                  <a:gd name="T32" fmla="*/ 440 w 441"/>
                  <a:gd name="T33" fmla="*/ 83 h 132"/>
                  <a:gd name="T34" fmla="*/ 435 w 441"/>
                  <a:gd name="T35" fmla="*/ 77 h 132"/>
                  <a:gd name="T36" fmla="*/ 393 w 441"/>
                  <a:gd name="T37" fmla="*/ 59 h 132"/>
                  <a:gd name="T38" fmla="*/ 232 w 441"/>
                  <a:gd name="T39" fmla="*/ 0 h 132"/>
                  <a:gd name="T40" fmla="*/ 203 w 441"/>
                  <a:gd name="T41" fmla="*/ 18 h 132"/>
                  <a:gd name="T42" fmla="*/ 185 w 441"/>
                  <a:gd name="T43" fmla="*/ 12 h 132"/>
                  <a:gd name="T44" fmla="*/ 173 w 441"/>
                  <a:gd name="T45" fmla="*/ 24 h 132"/>
                  <a:gd name="T46" fmla="*/ 119 w 441"/>
                  <a:gd name="T47" fmla="*/ 18 h 132"/>
                  <a:gd name="T48" fmla="*/ 66 w 441"/>
                  <a:gd name="T49" fmla="*/ 12 h 132"/>
                  <a:gd name="T50" fmla="*/ 66 w 441"/>
                  <a:gd name="T51" fmla="*/ 12 h 132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441" h="132">
                    <a:moveTo>
                      <a:pt x="66" y="12"/>
                    </a:moveTo>
                    <a:lnTo>
                      <a:pt x="60" y="12"/>
                    </a:lnTo>
                    <a:lnTo>
                      <a:pt x="36" y="12"/>
                    </a:lnTo>
                    <a:lnTo>
                      <a:pt x="12" y="12"/>
                    </a:lnTo>
                    <a:lnTo>
                      <a:pt x="0" y="18"/>
                    </a:lnTo>
                    <a:lnTo>
                      <a:pt x="12" y="18"/>
                    </a:lnTo>
                    <a:lnTo>
                      <a:pt x="36" y="30"/>
                    </a:lnTo>
                    <a:lnTo>
                      <a:pt x="226" y="125"/>
                    </a:lnTo>
                    <a:lnTo>
                      <a:pt x="226" y="131"/>
                    </a:lnTo>
                    <a:lnTo>
                      <a:pt x="238" y="131"/>
                    </a:lnTo>
                    <a:lnTo>
                      <a:pt x="262" y="107"/>
                    </a:lnTo>
                    <a:lnTo>
                      <a:pt x="286" y="89"/>
                    </a:lnTo>
                    <a:lnTo>
                      <a:pt x="322" y="83"/>
                    </a:lnTo>
                    <a:lnTo>
                      <a:pt x="375" y="83"/>
                    </a:lnTo>
                    <a:lnTo>
                      <a:pt x="429" y="89"/>
                    </a:lnTo>
                    <a:lnTo>
                      <a:pt x="423" y="83"/>
                    </a:lnTo>
                    <a:lnTo>
                      <a:pt x="440" y="83"/>
                    </a:lnTo>
                    <a:lnTo>
                      <a:pt x="435" y="77"/>
                    </a:lnTo>
                    <a:lnTo>
                      <a:pt x="393" y="59"/>
                    </a:lnTo>
                    <a:lnTo>
                      <a:pt x="232" y="0"/>
                    </a:lnTo>
                    <a:lnTo>
                      <a:pt x="203" y="18"/>
                    </a:lnTo>
                    <a:lnTo>
                      <a:pt x="185" y="12"/>
                    </a:lnTo>
                    <a:lnTo>
                      <a:pt x="173" y="24"/>
                    </a:lnTo>
                    <a:lnTo>
                      <a:pt x="119" y="18"/>
                    </a:lnTo>
                    <a:lnTo>
                      <a:pt x="66" y="1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5" name="Freeform 608"/>
              <p:cNvSpPr>
                <a:spLocks/>
              </p:cNvSpPr>
              <p:nvPr/>
            </p:nvSpPr>
            <p:spPr bwMode="auto">
              <a:xfrm>
                <a:off x="3842" y="2898"/>
                <a:ext cx="329" cy="348"/>
              </a:xfrm>
              <a:custGeom>
                <a:avLst/>
                <a:gdLst>
                  <a:gd name="T0" fmla="*/ 250 w 329"/>
                  <a:gd name="T1" fmla="*/ 6 h 348"/>
                  <a:gd name="T2" fmla="*/ 238 w 329"/>
                  <a:gd name="T3" fmla="*/ 0 h 348"/>
                  <a:gd name="T4" fmla="*/ 220 w 329"/>
                  <a:gd name="T5" fmla="*/ 30 h 348"/>
                  <a:gd name="T6" fmla="*/ 215 w 329"/>
                  <a:gd name="T7" fmla="*/ 84 h 348"/>
                  <a:gd name="T8" fmla="*/ 215 w 329"/>
                  <a:gd name="T9" fmla="*/ 138 h 348"/>
                  <a:gd name="T10" fmla="*/ 179 w 329"/>
                  <a:gd name="T11" fmla="*/ 180 h 348"/>
                  <a:gd name="T12" fmla="*/ 185 w 329"/>
                  <a:gd name="T13" fmla="*/ 186 h 348"/>
                  <a:gd name="T14" fmla="*/ 185 w 329"/>
                  <a:gd name="T15" fmla="*/ 192 h 348"/>
                  <a:gd name="T16" fmla="*/ 125 w 329"/>
                  <a:gd name="T17" fmla="*/ 198 h 348"/>
                  <a:gd name="T18" fmla="*/ 119 w 329"/>
                  <a:gd name="T19" fmla="*/ 204 h 348"/>
                  <a:gd name="T20" fmla="*/ 78 w 329"/>
                  <a:gd name="T21" fmla="*/ 210 h 348"/>
                  <a:gd name="T22" fmla="*/ 72 w 329"/>
                  <a:gd name="T23" fmla="*/ 210 h 348"/>
                  <a:gd name="T24" fmla="*/ 12 w 329"/>
                  <a:gd name="T25" fmla="*/ 216 h 348"/>
                  <a:gd name="T26" fmla="*/ 0 w 329"/>
                  <a:gd name="T27" fmla="*/ 222 h 348"/>
                  <a:gd name="T28" fmla="*/ 6 w 329"/>
                  <a:gd name="T29" fmla="*/ 228 h 348"/>
                  <a:gd name="T30" fmla="*/ 24 w 329"/>
                  <a:gd name="T31" fmla="*/ 252 h 348"/>
                  <a:gd name="T32" fmla="*/ 30 w 329"/>
                  <a:gd name="T33" fmla="*/ 276 h 348"/>
                  <a:gd name="T34" fmla="*/ 24 w 329"/>
                  <a:gd name="T35" fmla="*/ 288 h 348"/>
                  <a:gd name="T36" fmla="*/ 66 w 329"/>
                  <a:gd name="T37" fmla="*/ 294 h 348"/>
                  <a:gd name="T38" fmla="*/ 78 w 329"/>
                  <a:gd name="T39" fmla="*/ 282 h 348"/>
                  <a:gd name="T40" fmla="*/ 96 w 329"/>
                  <a:gd name="T41" fmla="*/ 288 h 348"/>
                  <a:gd name="T42" fmla="*/ 125 w 329"/>
                  <a:gd name="T43" fmla="*/ 270 h 348"/>
                  <a:gd name="T44" fmla="*/ 286 w 329"/>
                  <a:gd name="T45" fmla="*/ 329 h 348"/>
                  <a:gd name="T46" fmla="*/ 238 w 329"/>
                  <a:gd name="T47" fmla="*/ 240 h 348"/>
                  <a:gd name="T48" fmla="*/ 238 w 329"/>
                  <a:gd name="T49" fmla="*/ 120 h 348"/>
                  <a:gd name="T50" fmla="*/ 250 w 329"/>
                  <a:gd name="T51" fmla="*/ 222 h 348"/>
                  <a:gd name="T52" fmla="*/ 274 w 329"/>
                  <a:gd name="T53" fmla="*/ 276 h 348"/>
                  <a:gd name="T54" fmla="*/ 286 w 329"/>
                  <a:gd name="T55" fmla="*/ 329 h 348"/>
                  <a:gd name="T56" fmla="*/ 328 w 329"/>
                  <a:gd name="T57" fmla="*/ 347 h 348"/>
                  <a:gd name="T58" fmla="*/ 310 w 329"/>
                  <a:gd name="T59" fmla="*/ 306 h 348"/>
                  <a:gd name="T60" fmla="*/ 286 w 329"/>
                  <a:gd name="T61" fmla="*/ 252 h 348"/>
                  <a:gd name="T62" fmla="*/ 286 w 329"/>
                  <a:gd name="T63" fmla="*/ 240 h 348"/>
                  <a:gd name="T64" fmla="*/ 286 w 329"/>
                  <a:gd name="T65" fmla="*/ 234 h 348"/>
                  <a:gd name="T66" fmla="*/ 280 w 329"/>
                  <a:gd name="T67" fmla="*/ 210 h 348"/>
                  <a:gd name="T68" fmla="*/ 280 w 329"/>
                  <a:gd name="T69" fmla="*/ 180 h 348"/>
                  <a:gd name="T70" fmla="*/ 280 w 329"/>
                  <a:gd name="T71" fmla="*/ 138 h 348"/>
                  <a:gd name="T72" fmla="*/ 274 w 329"/>
                  <a:gd name="T73" fmla="*/ 108 h 348"/>
                  <a:gd name="T74" fmla="*/ 268 w 329"/>
                  <a:gd name="T75" fmla="*/ 90 h 348"/>
                  <a:gd name="T76" fmla="*/ 262 w 329"/>
                  <a:gd name="T77" fmla="*/ 60 h 348"/>
                  <a:gd name="T78" fmla="*/ 262 w 329"/>
                  <a:gd name="T79" fmla="*/ 30 h 348"/>
                  <a:gd name="T80" fmla="*/ 244 w 329"/>
                  <a:gd name="T81" fmla="*/ 18 h 348"/>
                  <a:gd name="T82" fmla="*/ 250 w 329"/>
                  <a:gd name="T83" fmla="*/ 6 h 348"/>
                  <a:gd name="T84" fmla="*/ 250 w 329"/>
                  <a:gd name="T85" fmla="*/ 6 h 348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</a:gdLst>
                <a:ahLst/>
                <a:cxnLst>
                  <a:cxn ang="T86">
                    <a:pos x="T0" y="T1"/>
                  </a:cxn>
                  <a:cxn ang="T87">
                    <a:pos x="T2" y="T3"/>
                  </a:cxn>
                  <a:cxn ang="T88">
                    <a:pos x="T4" y="T5"/>
                  </a:cxn>
                  <a:cxn ang="T89">
                    <a:pos x="T6" y="T7"/>
                  </a:cxn>
                  <a:cxn ang="T90">
                    <a:pos x="T8" y="T9"/>
                  </a:cxn>
                  <a:cxn ang="T91">
                    <a:pos x="T10" y="T11"/>
                  </a:cxn>
                  <a:cxn ang="T92">
                    <a:pos x="T12" y="T13"/>
                  </a:cxn>
                  <a:cxn ang="T93">
                    <a:pos x="T14" y="T15"/>
                  </a:cxn>
                  <a:cxn ang="T94">
                    <a:pos x="T16" y="T17"/>
                  </a:cxn>
                  <a:cxn ang="T95">
                    <a:pos x="T18" y="T19"/>
                  </a:cxn>
                  <a:cxn ang="T96">
                    <a:pos x="T20" y="T21"/>
                  </a:cxn>
                  <a:cxn ang="T97">
                    <a:pos x="T22" y="T23"/>
                  </a:cxn>
                  <a:cxn ang="T98">
                    <a:pos x="T24" y="T25"/>
                  </a:cxn>
                  <a:cxn ang="T99">
                    <a:pos x="T26" y="T27"/>
                  </a:cxn>
                  <a:cxn ang="T100">
                    <a:pos x="T28" y="T29"/>
                  </a:cxn>
                  <a:cxn ang="T101">
                    <a:pos x="T30" y="T31"/>
                  </a:cxn>
                  <a:cxn ang="T102">
                    <a:pos x="T32" y="T33"/>
                  </a:cxn>
                  <a:cxn ang="T103">
                    <a:pos x="T34" y="T35"/>
                  </a:cxn>
                  <a:cxn ang="T104">
                    <a:pos x="T36" y="T37"/>
                  </a:cxn>
                  <a:cxn ang="T105">
                    <a:pos x="T38" y="T39"/>
                  </a:cxn>
                  <a:cxn ang="T106">
                    <a:pos x="T40" y="T41"/>
                  </a:cxn>
                  <a:cxn ang="T107">
                    <a:pos x="T42" y="T43"/>
                  </a:cxn>
                  <a:cxn ang="T108">
                    <a:pos x="T44" y="T45"/>
                  </a:cxn>
                  <a:cxn ang="T109">
                    <a:pos x="T46" y="T47"/>
                  </a:cxn>
                  <a:cxn ang="T110">
                    <a:pos x="T48" y="T49"/>
                  </a:cxn>
                  <a:cxn ang="T111">
                    <a:pos x="T50" y="T51"/>
                  </a:cxn>
                  <a:cxn ang="T112">
                    <a:pos x="T52" y="T53"/>
                  </a:cxn>
                  <a:cxn ang="T113">
                    <a:pos x="T54" y="T55"/>
                  </a:cxn>
                  <a:cxn ang="T114">
                    <a:pos x="T56" y="T57"/>
                  </a:cxn>
                  <a:cxn ang="T115">
                    <a:pos x="T58" y="T59"/>
                  </a:cxn>
                  <a:cxn ang="T116">
                    <a:pos x="T60" y="T61"/>
                  </a:cxn>
                  <a:cxn ang="T117">
                    <a:pos x="T62" y="T63"/>
                  </a:cxn>
                  <a:cxn ang="T118">
                    <a:pos x="T64" y="T65"/>
                  </a:cxn>
                  <a:cxn ang="T119">
                    <a:pos x="T66" y="T67"/>
                  </a:cxn>
                  <a:cxn ang="T120">
                    <a:pos x="T68" y="T69"/>
                  </a:cxn>
                  <a:cxn ang="T121">
                    <a:pos x="T70" y="T71"/>
                  </a:cxn>
                  <a:cxn ang="T122">
                    <a:pos x="T72" y="T73"/>
                  </a:cxn>
                  <a:cxn ang="T123">
                    <a:pos x="T74" y="T75"/>
                  </a:cxn>
                  <a:cxn ang="T124">
                    <a:pos x="T76" y="T77"/>
                  </a:cxn>
                  <a:cxn ang="T125">
                    <a:pos x="T78" y="T79"/>
                  </a:cxn>
                  <a:cxn ang="T126">
                    <a:pos x="T80" y="T81"/>
                  </a:cxn>
                  <a:cxn ang="T127">
                    <a:pos x="T82" y="T83"/>
                  </a:cxn>
                  <a:cxn ang="T128">
                    <a:pos x="T84" y="T85"/>
                  </a:cxn>
                </a:cxnLst>
                <a:rect l="0" t="0" r="r" b="b"/>
                <a:pathLst>
                  <a:path w="329" h="348">
                    <a:moveTo>
                      <a:pt x="250" y="6"/>
                    </a:moveTo>
                    <a:lnTo>
                      <a:pt x="238" y="0"/>
                    </a:lnTo>
                    <a:lnTo>
                      <a:pt x="220" y="30"/>
                    </a:lnTo>
                    <a:lnTo>
                      <a:pt x="215" y="84"/>
                    </a:lnTo>
                    <a:lnTo>
                      <a:pt x="215" y="138"/>
                    </a:lnTo>
                    <a:lnTo>
                      <a:pt x="179" y="180"/>
                    </a:lnTo>
                    <a:lnTo>
                      <a:pt x="185" y="186"/>
                    </a:lnTo>
                    <a:lnTo>
                      <a:pt x="185" y="192"/>
                    </a:lnTo>
                    <a:lnTo>
                      <a:pt x="125" y="198"/>
                    </a:lnTo>
                    <a:lnTo>
                      <a:pt x="119" y="204"/>
                    </a:lnTo>
                    <a:lnTo>
                      <a:pt x="78" y="210"/>
                    </a:lnTo>
                    <a:lnTo>
                      <a:pt x="72" y="210"/>
                    </a:lnTo>
                    <a:lnTo>
                      <a:pt x="12" y="216"/>
                    </a:lnTo>
                    <a:lnTo>
                      <a:pt x="0" y="222"/>
                    </a:lnTo>
                    <a:lnTo>
                      <a:pt x="6" y="228"/>
                    </a:lnTo>
                    <a:lnTo>
                      <a:pt x="24" y="252"/>
                    </a:lnTo>
                    <a:lnTo>
                      <a:pt x="30" y="276"/>
                    </a:lnTo>
                    <a:lnTo>
                      <a:pt x="24" y="288"/>
                    </a:lnTo>
                    <a:lnTo>
                      <a:pt x="66" y="294"/>
                    </a:lnTo>
                    <a:lnTo>
                      <a:pt x="78" y="282"/>
                    </a:lnTo>
                    <a:lnTo>
                      <a:pt x="96" y="288"/>
                    </a:lnTo>
                    <a:lnTo>
                      <a:pt x="125" y="270"/>
                    </a:lnTo>
                    <a:lnTo>
                      <a:pt x="286" y="329"/>
                    </a:lnTo>
                    <a:lnTo>
                      <a:pt x="238" y="240"/>
                    </a:lnTo>
                    <a:lnTo>
                      <a:pt x="238" y="120"/>
                    </a:lnTo>
                    <a:lnTo>
                      <a:pt x="250" y="222"/>
                    </a:lnTo>
                    <a:lnTo>
                      <a:pt x="274" y="276"/>
                    </a:lnTo>
                    <a:lnTo>
                      <a:pt x="286" y="329"/>
                    </a:lnTo>
                    <a:lnTo>
                      <a:pt x="328" y="347"/>
                    </a:lnTo>
                    <a:lnTo>
                      <a:pt x="310" y="306"/>
                    </a:lnTo>
                    <a:lnTo>
                      <a:pt x="286" y="252"/>
                    </a:lnTo>
                    <a:lnTo>
                      <a:pt x="286" y="240"/>
                    </a:lnTo>
                    <a:lnTo>
                      <a:pt x="286" y="234"/>
                    </a:lnTo>
                    <a:lnTo>
                      <a:pt x="280" y="210"/>
                    </a:lnTo>
                    <a:lnTo>
                      <a:pt x="280" y="180"/>
                    </a:lnTo>
                    <a:lnTo>
                      <a:pt x="280" y="138"/>
                    </a:lnTo>
                    <a:lnTo>
                      <a:pt x="274" y="108"/>
                    </a:lnTo>
                    <a:lnTo>
                      <a:pt x="268" y="90"/>
                    </a:lnTo>
                    <a:lnTo>
                      <a:pt x="262" y="60"/>
                    </a:lnTo>
                    <a:lnTo>
                      <a:pt x="262" y="30"/>
                    </a:lnTo>
                    <a:lnTo>
                      <a:pt x="244" y="18"/>
                    </a:lnTo>
                    <a:lnTo>
                      <a:pt x="250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6" name="Freeform 609"/>
              <p:cNvSpPr>
                <a:spLocks/>
              </p:cNvSpPr>
              <p:nvPr/>
            </p:nvSpPr>
            <p:spPr bwMode="auto">
              <a:xfrm>
                <a:off x="3938" y="2557"/>
                <a:ext cx="262" cy="283"/>
              </a:xfrm>
              <a:custGeom>
                <a:avLst/>
                <a:gdLst>
                  <a:gd name="T0" fmla="*/ 249 w 262"/>
                  <a:gd name="T1" fmla="*/ 234 h 283"/>
                  <a:gd name="T2" fmla="*/ 261 w 262"/>
                  <a:gd name="T3" fmla="*/ 168 h 283"/>
                  <a:gd name="T4" fmla="*/ 249 w 262"/>
                  <a:gd name="T5" fmla="*/ 102 h 283"/>
                  <a:gd name="T6" fmla="*/ 237 w 262"/>
                  <a:gd name="T7" fmla="*/ 48 h 283"/>
                  <a:gd name="T8" fmla="*/ 226 w 262"/>
                  <a:gd name="T9" fmla="*/ 36 h 283"/>
                  <a:gd name="T10" fmla="*/ 214 w 262"/>
                  <a:gd name="T11" fmla="*/ 24 h 283"/>
                  <a:gd name="T12" fmla="*/ 166 w 262"/>
                  <a:gd name="T13" fmla="*/ 6 h 283"/>
                  <a:gd name="T14" fmla="*/ 166 w 262"/>
                  <a:gd name="T15" fmla="*/ 6 h 283"/>
                  <a:gd name="T16" fmla="*/ 130 w 262"/>
                  <a:gd name="T17" fmla="*/ 0 h 283"/>
                  <a:gd name="T18" fmla="*/ 101 w 262"/>
                  <a:gd name="T19" fmla="*/ 6 h 283"/>
                  <a:gd name="T20" fmla="*/ 47 w 262"/>
                  <a:gd name="T21" fmla="*/ 30 h 283"/>
                  <a:gd name="T22" fmla="*/ 0 w 262"/>
                  <a:gd name="T23" fmla="*/ 72 h 283"/>
                  <a:gd name="T24" fmla="*/ 0 w 262"/>
                  <a:gd name="T25" fmla="*/ 96 h 283"/>
                  <a:gd name="T26" fmla="*/ 11 w 262"/>
                  <a:gd name="T27" fmla="*/ 114 h 283"/>
                  <a:gd name="T28" fmla="*/ 17 w 262"/>
                  <a:gd name="T29" fmla="*/ 114 h 283"/>
                  <a:gd name="T30" fmla="*/ 35 w 262"/>
                  <a:gd name="T31" fmla="*/ 114 h 283"/>
                  <a:gd name="T32" fmla="*/ 23 w 262"/>
                  <a:gd name="T33" fmla="*/ 126 h 283"/>
                  <a:gd name="T34" fmla="*/ 23 w 262"/>
                  <a:gd name="T35" fmla="*/ 168 h 283"/>
                  <a:gd name="T36" fmla="*/ 29 w 262"/>
                  <a:gd name="T37" fmla="*/ 180 h 283"/>
                  <a:gd name="T38" fmla="*/ 41 w 262"/>
                  <a:gd name="T39" fmla="*/ 192 h 283"/>
                  <a:gd name="T40" fmla="*/ 71 w 262"/>
                  <a:gd name="T41" fmla="*/ 198 h 283"/>
                  <a:gd name="T42" fmla="*/ 95 w 262"/>
                  <a:gd name="T43" fmla="*/ 210 h 283"/>
                  <a:gd name="T44" fmla="*/ 95 w 262"/>
                  <a:gd name="T45" fmla="*/ 216 h 283"/>
                  <a:gd name="T46" fmla="*/ 95 w 262"/>
                  <a:gd name="T47" fmla="*/ 228 h 283"/>
                  <a:gd name="T48" fmla="*/ 107 w 262"/>
                  <a:gd name="T49" fmla="*/ 234 h 283"/>
                  <a:gd name="T50" fmla="*/ 119 w 262"/>
                  <a:gd name="T51" fmla="*/ 240 h 283"/>
                  <a:gd name="T52" fmla="*/ 142 w 262"/>
                  <a:gd name="T53" fmla="*/ 270 h 283"/>
                  <a:gd name="T54" fmla="*/ 190 w 262"/>
                  <a:gd name="T55" fmla="*/ 282 h 283"/>
                  <a:gd name="T56" fmla="*/ 214 w 262"/>
                  <a:gd name="T57" fmla="*/ 264 h 283"/>
                  <a:gd name="T58" fmla="*/ 243 w 262"/>
                  <a:gd name="T59" fmla="*/ 240 h 283"/>
                  <a:gd name="T60" fmla="*/ 249 w 262"/>
                  <a:gd name="T61" fmla="*/ 234 h 283"/>
                  <a:gd name="T62" fmla="*/ 249 w 262"/>
                  <a:gd name="T63" fmla="*/ 234 h 283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</a:gdLst>
                <a:ahLst/>
                <a:cxnLst>
                  <a:cxn ang="T64">
                    <a:pos x="T0" y="T1"/>
                  </a:cxn>
                  <a:cxn ang="T65">
                    <a:pos x="T2" y="T3"/>
                  </a:cxn>
                  <a:cxn ang="T66">
                    <a:pos x="T4" y="T5"/>
                  </a:cxn>
                  <a:cxn ang="T67">
                    <a:pos x="T6" y="T7"/>
                  </a:cxn>
                  <a:cxn ang="T68">
                    <a:pos x="T8" y="T9"/>
                  </a:cxn>
                  <a:cxn ang="T69">
                    <a:pos x="T10" y="T11"/>
                  </a:cxn>
                  <a:cxn ang="T70">
                    <a:pos x="T12" y="T13"/>
                  </a:cxn>
                  <a:cxn ang="T71">
                    <a:pos x="T14" y="T15"/>
                  </a:cxn>
                  <a:cxn ang="T72">
                    <a:pos x="T16" y="T17"/>
                  </a:cxn>
                  <a:cxn ang="T73">
                    <a:pos x="T18" y="T19"/>
                  </a:cxn>
                  <a:cxn ang="T74">
                    <a:pos x="T20" y="T21"/>
                  </a:cxn>
                  <a:cxn ang="T75">
                    <a:pos x="T22" y="T23"/>
                  </a:cxn>
                  <a:cxn ang="T76">
                    <a:pos x="T24" y="T25"/>
                  </a:cxn>
                  <a:cxn ang="T77">
                    <a:pos x="T26" y="T27"/>
                  </a:cxn>
                  <a:cxn ang="T78">
                    <a:pos x="T28" y="T29"/>
                  </a:cxn>
                  <a:cxn ang="T79">
                    <a:pos x="T30" y="T31"/>
                  </a:cxn>
                  <a:cxn ang="T80">
                    <a:pos x="T32" y="T33"/>
                  </a:cxn>
                  <a:cxn ang="T81">
                    <a:pos x="T34" y="T35"/>
                  </a:cxn>
                  <a:cxn ang="T82">
                    <a:pos x="T36" y="T37"/>
                  </a:cxn>
                  <a:cxn ang="T83">
                    <a:pos x="T38" y="T39"/>
                  </a:cxn>
                  <a:cxn ang="T84">
                    <a:pos x="T40" y="T41"/>
                  </a:cxn>
                  <a:cxn ang="T85">
                    <a:pos x="T42" y="T43"/>
                  </a:cxn>
                  <a:cxn ang="T86">
                    <a:pos x="T44" y="T45"/>
                  </a:cxn>
                  <a:cxn ang="T87">
                    <a:pos x="T46" y="T47"/>
                  </a:cxn>
                  <a:cxn ang="T88">
                    <a:pos x="T48" y="T49"/>
                  </a:cxn>
                  <a:cxn ang="T89">
                    <a:pos x="T50" y="T51"/>
                  </a:cxn>
                  <a:cxn ang="T90">
                    <a:pos x="T52" y="T53"/>
                  </a:cxn>
                  <a:cxn ang="T91">
                    <a:pos x="T54" y="T55"/>
                  </a:cxn>
                  <a:cxn ang="T92">
                    <a:pos x="T56" y="T57"/>
                  </a:cxn>
                  <a:cxn ang="T93">
                    <a:pos x="T58" y="T59"/>
                  </a:cxn>
                  <a:cxn ang="T94">
                    <a:pos x="T60" y="T61"/>
                  </a:cxn>
                  <a:cxn ang="T95">
                    <a:pos x="T62" y="T63"/>
                  </a:cxn>
                </a:cxnLst>
                <a:rect l="0" t="0" r="r" b="b"/>
                <a:pathLst>
                  <a:path w="262" h="283">
                    <a:moveTo>
                      <a:pt x="249" y="234"/>
                    </a:moveTo>
                    <a:lnTo>
                      <a:pt x="261" y="168"/>
                    </a:lnTo>
                    <a:lnTo>
                      <a:pt x="249" y="102"/>
                    </a:lnTo>
                    <a:lnTo>
                      <a:pt x="237" y="48"/>
                    </a:lnTo>
                    <a:lnTo>
                      <a:pt x="226" y="36"/>
                    </a:lnTo>
                    <a:lnTo>
                      <a:pt x="214" y="24"/>
                    </a:lnTo>
                    <a:lnTo>
                      <a:pt x="166" y="6"/>
                    </a:lnTo>
                    <a:lnTo>
                      <a:pt x="130" y="0"/>
                    </a:lnTo>
                    <a:lnTo>
                      <a:pt x="101" y="6"/>
                    </a:lnTo>
                    <a:lnTo>
                      <a:pt x="47" y="30"/>
                    </a:lnTo>
                    <a:lnTo>
                      <a:pt x="0" y="72"/>
                    </a:lnTo>
                    <a:lnTo>
                      <a:pt x="0" y="96"/>
                    </a:lnTo>
                    <a:lnTo>
                      <a:pt x="11" y="114"/>
                    </a:lnTo>
                    <a:lnTo>
                      <a:pt x="17" y="114"/>
                    </a:lnTo>
                    <a:lnTo>
                      <a:pt x="35" y="114"/>
                    </a:lnTo>
                    <a:lnTo>
                      <a:pt x="23" y="126"/>
                    </a:lnTo>
                    <a:lnTo>
                      <a:pt x="23" y="168"/>
                    </a:lnTo>
                    <a:lnTo>
                      <a:pt x="29" y="180"/>
                    </a:lnTo>
                    <a:lnTo>
                      <a:pt x="41" y="192"/>
                    </a:lnTo>
                    <a:lnTo>
                      <a:pt x="71" y="198"/>
                    </a:lnTo>
                    <a:lnTo>
                      <a:pt x="95" y="210"/>
                    </a:lnTo>
                    <a:lnTo>
                      <a:pt x="95" y="216"/>
                    </a:lnTo>
                    <a:lnTo>
                      <a:pt x="95" y="228"/>
                    </a:lnTo>
                    <a:lnTo>
                      <a:pt x="107" y="234"/>
                    </a:lnTo>
                    <a:lnTo>
                      <a:pt x="119" y="240"/>
                    </a:lnTo>
                    <a:lnTo>
                      <a:pt x="142" y="270"/>
                    </a:lnTo>
                    <a:lnTo>
                      <a:pt x="190" y="282"/>
                    </a:lnTo>
                    <a:lnTo>
                      <a:pt x="214" y="264"/>
                    </a:lnTo>
                    <a:lnTo>
                      <a:pt x="243" y="240"/>
                    </a:lnTo>
                    <a:lnTo>
                      <a:pt x="249" y="234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7" name="Freeform 610"/>
              <p:cNvSpPr>
                <a:spLocks/>
              </p:cNvSpPr>
              <p:nvPr/>
            </p:nvSpPr>
            <p:spPr bwMode="auto">
              <a:xfrm>
                <a:off x="4116" y="3000"/>
                <a:ext cx="66" cy="252"/>
              </a:xfrm>
              <a:custGeom>
                <a:avLst/>
                <a:gdLst>
                  <a:gd name="T0" fmla="*/ 12 w 66"/>
                  <a:gd name="T1" fmla="*/ 0 h 252"/>
                  <a:gd name="T2" fmla="*/ 0 w 66"/>
                  <a:gd name="T3" fmla="*/ 6 h 252"/>
                  <a:gd name="T4" fmla="*/ 12 w 66"/>
                  <a:gd name="T5" fmla="*/ 132 h 252"/>
                  <a:gd name="T6" fmla="*/ 54 w 66"/>
                  <a:gd name="T7" fmla="*/ 245 h 252"/>
                  <a:gd name="T8" fmla="*/ 59 w 66"/>
                  <a:gd name="T9" fmla="*/ 251 h 252"/>
                  <a:gd name="T10" fmla="*/ 65 w 66"/>
                  <a:gd name="T11" fmla="*/ 251 h 252"/>
                  <a:gd name="T12" fmla="*/ 36 w 66"/>
                  <a:gd name="T13" fmla="*/ 162 h 252"/>
                  <a:gd name="T14" fmla="*/ 12 w 66"/>
                  <a:gd name="T15" fmla="*/ 66 h 252"/>
                  <a:gd name="T16" fmla="*/ 12 w 66"/>
                  <a:gd name="T17" fmla="*/ 36 h 252"/>
                  <a:gd name="T18" fmla="*/ 12 w 66"/>
                  <a:gd name="T19" fmla="*/ 0 h 252"/>
                  <a:gd name="T20" fmla="*/ 12 w 66"/>
                  <a:gd name="T21" fmla="*/ 0 h 25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66" h="252">
                    <a:moveTo>
                      <a:pt x="12" y="0"/>
                    </a:moveTo>
                    <a:lnTo>
                      <a:pt x="0" y="6"/>
                    </a:lnTo>
                    <a:lnTo>
                      <a:pt x="12" y="132"/>
                    </a:lnTo>
                    <a:lnTo>
                      <a:pt x="54" y="245"/>
                    </a:lnTo>
                    <a:lnTo>
                      <a:pt x="59" y="251"/>
                    </a:lnTo>
                    <a:lnTo>
                      <a:pt x="65" y="251"/>
                    </a:lnTo>
                    <a:lnTo>
                      <a:pt x="36" y="162"/>
                    </a:lnTo>
                    <a:lnTo>
                      <a:pt x="12" y="66"/>
                    </a:lnTo>
                    <a:lnTo>
                      <a:pt x="12" y="3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8" name="Freeform 611"/>
              <p:cNvSpPr>
                <a:spLocks/>
              </p:cNvSpPr>
              <p:nvPr/>
            </p:nvSpPr>
            <p:spPr bwMode="auto">
              <a:xfrm>
                <a:off x="3961" y="2761"/>
                <a:ext cx="227" cy="144"/>
              </a:xfrm>
              <a:custGeom>
                <a:avLst/>
                <a:gdLst>
                  <a:gd name="T0" fmla="*/ 72 w 227"/>
                  <a:gd name="T1" fmla="*/ 24 h 144"/>
                  <a:gd name="T2" fmla="*/ 72 w 227"/>
                  <a:gd name="T3" fmla="*/ 12 h 144"/>
                  <a:gd name="T4" fmla="*/ 48 w 227"/>
                  <a:gd name="T5" fmla="*/ 12 h 144"/>
                  <a:gd name="T6" fmla="*/ 36 w 227"/>
                  <a:gd name="T7" fmla="*/ 18 h 144"/>
                  <a:gd name="T8" fmla="*/ 24 w 227"/>
                  <a:gd name="T9" fmla="*/ 12 h 144"/>
                  <a:gd name="T10" fmla="*/ 24 w 227"/>
                  <a:gd name="T11" fmla="*/ 0 h 144"/>
                  <a:gd name="T12" fmla="*/ 0 w 227"/>
                  <a:gd name="T13" fmla="*/ 0 h 144"/>
                  <a:gd name="T14" fmla="*/ 0 w 227"/>
                  <a:gd name="T15" fmla="*/ 6 h 144"/>
                  <a:gd name="T16" fmla="*/ 0 w 227"/>
                  <a:gd name="T17" fmla="*/ 18 h 144"/>
                  <a:gd name="T18" fmla="*/ 18 w 227"/>
                  <a:gd name="T19" fmla="*/ 48 h 144"/>
                  <a:gd name="T20" fmla="*/ 30 w 227"/>
                  <a:gd name="T21" fmla="*/ 78 h 144"/>
                  <a:gd name="T22" fmla="*/ 30 w 227"/>
                  <a:gd name="T23" fmla="*/ 84 h 144"/>
                  <a:gd name="T24" fmla="*/ 36 w 227"/>
                  <a:gd name="T25" fmla="*/ 90 h 144"/>
                  <a:gd name="T26" fmla="*/ 72 w 227"/>
                  <a:gd name="T27" fmla="*/ 102 h 144"/>
                  <a:gd name="T28" fmla="*/ 84 w 227"/>
                  <a:gd name="T29" fmla="*/ 108 h 144"/>
                  <a:gd name="T30" fmla="*/ 96 w 227"/>
                  <a:gd name="T31" fmla="*/ 125 h 144"/>
                  <a:gd name="T32" fmla="*/ 119 w 227"/>
                  <a:gd name="T33" fmla="*/ 137 h 144"/>
                  <a:gd name="T34" fmla="*/ 131 w 227"/>
                  <a:gd name="T35" fmla="*/ 143 h 144"/>
                  <a:gd name="T36" fmla="*/ 214 w 227"/>
                  <a:gd name="T37" fmla="*/ 54 h 144"/>
                  <a:gd name="T38" fmla="*/ 220 w 227"/>
                  <a:gd name="T39" fmla="*/ 36 h 144"/>
                  <a:gd name="T40" fmla="*/ 226 w 227"/>
                  <a:gd name="T41" fmla="*/ 30 h 144"/>
                  <a:gd name="T42" fmla="*/ 220 w 227"/>
                  <a:gd name="T43" fmla="*/ 36 h 144"/>
                  <a:gd name="T44" fmla="*/ 191 w 227"/>
                  <a:gd name="T45" fmla="*/ 60 h 144"/>
                  <a:gd name="T46" fmla="*/ 167 w 227"/>
                  <a:gd name="T47" fmla="*/ 78 h 144"/>
                  <a:gd name="T48" fmla="*/ 119 w 227"/>
                  <a:gd name="T49" fmla="*/ 66 h 144"/>
                  <a:gd name="T50" fmla="*/ 96 w 227"/>
                  <a:gd name="T51" fmla="*/ 36 h 144"/>
                  <a:gd name="T52" fmla="*/ 84 w 227"/>
                  <a:gd name="T53" fmla="*/ 30 h 144"/>
                  <a:gd name="T54" fmla="*/ 72 w 227"/>
                  <a:gd name="T55" fmla="*/ 24 h 144"/>
                  <a:gd name="T56" fmla="*/ 72 w 227"/>
                  <a:gd name="T57" fmla="*/ 24 h 144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</a:gdLst>
                <a:ahLst/>
                <a:cxnLst>
                  <a:cxn ang="T58">
                    <a:pos x="T0" y="T1"/>
                  </a:cxn>
                  <a:cxn ang="T59">
                    <a:pos x="T2" y="T3"/>
                  </a:cxn>
                  <a:cxn ang="T60">
                    <a:pos x="T4" y="T5"/>
                  </a:cxn>
                  <a:cxn ang="T61">
                    <a:pos x="T6" y="T7"/>
                  </a:cxn>
                  <a:cxn ang="T62">
                    <a:pos x="T8" y="T9"/>
                  </a:cxn>
                  <a:cxn ang="T63">
                    <a:pos x="T10" y="T11"/>
                  </a:cxn>
                  <a:cxn ang="T64">
                    <a:pos x="T12" y="T13"/>
                  </a:cxn>
                  <a:cxn ang="T65">
                    <a:pos x="T14" y="T15"/>
                  </a:cxn>
                  <a:cxn ang="T66">
                    <a:pos x="T16" y="T17"/>
                  </a:cxn>
                  <a:cxn ang="T67">
                    <a:pos x="T18" y="T19"/>
                  </a:cxn>
                  <a:cxn ang="T68">
                    <a:pos x="T20" y="T21"/>
                  </a:cxn>
                  <a:cxn ang="T69">
                    <a:pos x="T22" y="T23"/>
                  </a:cxn>
                  <a:cxn ang="T70">
                    <a:pos x="T24" y="T25"/>
                  </a:cxn>
                  <a:cxn ang="T71">
                    <a:pos x="T26" y="T27"/>
                  </a:cxn>
                  <a:cxn ang="T72">
                    <a:pos x="T28" y="T29"/>
                  </a:cxn>
                  <a:cxn ang="T73">
                    <a:pos x="T30" y="T31"/>
                  </a:cxn>
                  <a:cxn ang="T74">
                    <a:pos x="T32" y="T33"/>
                  </a:cxn>
                  <a:cxn ang="T75">
                    <a:pos x="T34" y="T35"/>
                  </a:cxn>
                  <a:cxn ang="T76">
                    <a:pos x="T36" y="T37"/>
                  </a:cxn>
                  <a:cxn ang="T77">
                    <a:pos x="T38" y="T39"/>
                  </a:cxn>
                  <a:cxn ang="T78">
                    <a:pos x="T40" y="T41"/>
                  </a:cxn>
                  <a:cxn ang="T79">
                    <a:pos x="T42" y="T43"/>
                  </a:cxn>
                  <a:cxn ang="T80">
                    <a:pos x="T44" y="T45"/>
                  </a:cxn>
                  <a:cxn ang="T81">
                    <a:pos x="T46" y="T47"/>
                  </a:cxn>
                  <a:cxn ang="T82">
                    <a:pos x="T48" y="T49"/>
                  </a:cxn>
                  <a:cxn ang="T83">
                    <a:pos x="T50" y="T51"/>
                  </a:cxn>
                  <a:cxn ang="T84">
                    <a:pos x="T52" y="T53"/>
                  </a:cxn>
                  <a:cxn ang="T85">
                    <a:pos x="T54" y="T55"/>
                  </a:cxn>
                  <a:cxn ang="T86">
                    <a:pos x="T56" y="T57"/>
                  </a:cxn>
                </a:cxnLst>
                <a:rect l="0" t="0" r="r" b="b"/>
                <a:pathLst>
                  <a:path w="227" h="144">
                    <a:moveTo>
                      <a:pt x="72" y="24"/>
                    </a:moveTo>
                    <a:lnTo>
                      <a:pt x="72" y="12"/>
                    </a:lnTo>
                    <a:lnTo>
                      <a:pt x="48" y="12"/>
                    </a:lnTo>
                    <a:lnTo>
                      <a:pt x="36" y="18"/>
                    </a:lnTo>
                    <a:lnTo>
                      <a:pt x="24" y="12"/>
                    </a:lnTo>
                    <a:lnTo>
                      <a:pt x="24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18"/>
                    </a:lnTo>
                    <a:lnTo>
                      <a:pt x="18" y="48"/>
                    </a:lnTo>
                    <a:lnTo>
                      <a:pt x="30" y="78"/>
                    </a:lnTo>
                    <a:lnTo>
                      <a:pt x="30" y="84"/>
                    </a:lnTo>
                    <a:lnTo>
                      <a:pt x="36" y="90"/>
                    </a:lnTo>
                    <a:lnTo>
                      <a:pt x="72" y="102"/>
                    </a:lnTo>
                    <a:lnTo>
                      <a:pt x="84" y="108"/>
                    </a:lnTo>
                    <a:lnTo>
                      <a:pt x="96" y="125"/>
                    </a:lnTo>
                    <a:lnTo>
                      <a:pt x="119" y="137"/>
                    </a:lnTo>
                    <a:lnTo>
                      <a:pt x="131" y="143"/>
                    </a:lnTo>
                    <a:lnTo>
                      <a:pt x="214" y="54"/>
                    </a:lnTo>
                    <a:lnTo>
                      <a:pt x="220" y="36"/>
                    </a:lnTo>
                    <a:lnTo>
                      <a:pt x="226" y="30"/>
                    </a:lnTo>
                    <a:lnTo>
                      <a:pt x="220" y="36"/>
                    </a:lnTo>
                    <a:lnTo>
                      <a:pt x="191" y="60"/>
                    </a:lnTo>
                    <a:lnTo>
                      <a:pt x="167" y="78"/>
                    </a:lnTo>
                    <a:lnTo>
                      <a:pt x="119" y="66"/>
                    </a:lnTo>
                    <a:lnTo>
                      <a:pt x="96" y="36"/>
                    </a:lnTo>
                    <a:lnTo>
                      <a:pt x="84" y="30"/>
                    </a:lnTo>
                    <a:lnTo>
                      <a:pt x="72" y="2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29" name="Freeform 612"/>
              <p:cNvSpPr>
                <a:spLocks/>
              </p:cNvSpPr>
              <p:nvPr/>
            </p:nvSpPr>
            <p:spPr bwMode="auto">
              <a:xfrm>
                <a:off x="3967" y="3251"/>
                <a:ext cx="233" cy="109"/>
              </a:xfrm>
              <a:custGeom>
                <a:avLst/>
                <a:gdLst>
                  <a:gd name="T0" fmla="*/ 12 w 233"/>
                  <a:gd name="T1" fmla="*/ 48 h 109"/>
                  <a:gd name="T2" fmla="*/ 18 w 233"/>
                  <a:gd name="T3" fmla="*/ 54 h 109"/>
                  <a:gd name="T4" fmla="*/ 42 w 233"/>
                  <a:gd name="T5" fmla="*/ 42 h 109"/>
                  <a:gd name="T6" fmla="*/ 12 w 233"/>
                  <a:gd name="T7" fmla="*/ 72 h 109"/>
                  <a:gd name="T8" fmla="*/ 6 w 233"/>
                  <a:gd name="T9" fmla="*/ 72 h 109"/>
                  <a:gd name="T10" fmla="*/ 0 w 233"/>
                  <a:gd name="T11" fmla="*/ 78 h 109"/>
                  <a:gd name="T12" fmla="*/ 6 w 233"/>
                  <a:gd name="T13" fmla="*/ 90 h 109"/>
                  <a:gd name="T14" fmla="*/ 12 w 233"/>
                  <a:gd name="T15" fmla="*/ 96 h 109"/>
                  <a:gd name="T16" fmla="*/ 18 w 233"/>
                  <a:gd name="T17" fmla="*/ 96 h 109"/>
                  <a:gd name="T18" fmla="*/ 18 w 233"/>
                  <a:gd name="T19" fmla="*/ 96 h 109"/>
                  <a:gd name="T20" fmla="*/ 18 w 233"/>
                  <a:gd name="T21" fmla="*/ 96 h 109"/>
                  <a:gd name="T22" fmla="*/ 18 w 233"/>
                  <a:gd name="T23" fmla="*/ 96 h 109"/>
                  <a:gd name="T24" fmla="*/ 18 w 233"/>
                  <a:gd name="T25" fmla="*/ 102 h 109"/>
                  <a:gd name="T26" fmla="*/ 24 w 233"/>
                  <a:gd name="T27" fmla="*/ 108 h 109"/>
                  <a:gd name="T28" fmla="*/ 48 w 233"/>
                  <a:gd name="T29" fmla="*/ 102 h 109"/>
                  <a:gd name="T30" fmla="*/ 161 w 233"/>
                  <a:gd name="T31" fmla="*/ 96 h 109"/>
                  <a:gd name="T32" fmla="*/ 197 w 233"/>
                  <a:gd name="T33" fmla="*/ 84 h 109"/>
                  <a:gd name="T34" fmla="*/ 232 w 233"/>
                  <a:gd name="T35" fmla="*/ 72 h 109"/>
                  <a:gd name="T36" fmla="*/ 208 w 233"/>
                  <a:gd name="T37" fmla="*/ 42 h 109"/>
                  <a:gd name="T38" fmla="*/ 197 w 233"/>
                  <a:gd name="T39" fmla="*/ 6 h 109"/>
                  <a:gd name="T40" fmla="*/ 143 w 233"/>
                  <a:gd name="T41" fmla="*/ 0 h 109"/>
                  <a:gd name="T42" fmla="*/ 90 w 233"/>
                  <a:gd name="T43" fmla="*/ 0 h 109"/>
                  <a:gd name="T44" fmla="*/ 42 w 233"/>
                  <a:gd name="T45" fmla="*/ 12 h 109"/>
                  <a:gd name="T46" fmla="*/ 6 w 233"/>
                  <a:gd name="T47" fmla="*/ 48 h 109"/>
                  <a:gd name="T48" fmla="*/ 12 w 233"/>
                  <a:gd name="T49" fmla="*/ 48 h 109"/>
                  <a:gd name="T50" fmla="*/ 12 w 233"/>
                  <a:gd name="T51" fmla="*/ 48 h 109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</a:gdLst>
                <a:ahLst/>
                <a:cxnLst>
                  <a:cxn ang="T52">
                    <a:pos x="T0" y="T1"/>
                  </a:cxn>
                  <a:cxn ang="T53">
                    <a:pos x="T2" y="T3"/>
                  </a:cxn>
                  <a:cxn ang="T54">
                    <a:pos x="T4" y="T5"/>
                  </a:cxn>
                  <a:cxn ang="T55">
                    <a:pos x="T6" y="T7"/>
                  </a:cxn>
                  <a:cxn ang="T56">
                    <a:pos x="T8" y="T9"/>
                  </a:cxn>
                  <a:cxn ang="T57">
                    <a:pos x="T10" y="T11"/>
                  </a:cxn>
                  <a:cxn ang="T58">
                    <a:pos x="T12" y="T13"/>
                  </a:cxn>
                  <a:cxn ang="T59">
                    <a:pos x="T14" y="T15"/>
                  </a:cxn>
                  <a:cxn ang="T60">
                    <a:pos x="T16" y="T17"/>
                  </a:cxn>
                  <a:cxn ang="T61">
                    <a:pos x="T18" y="T19"/>
                  </a:cxn>
                  <a:cxn ang="T62">
                    <a:pos x="T20" y="T21"/>
                  </a:cxn>
                  <a:cxn ang="T63">
                    <a:pos x="T22" y="T23"/>
                  </a:cxn>
                  <a:cxn ang="T64">
                    <a:pos x="T24" y="T25"/>
                  </a:cxn>
                  <a:cxn ang="T65">
                    <a:pos x="T26" y="T27"/>
                  </a:cxn>
                  <a:cxn ang="T66">
                    <a:pos x="T28" y="T29"/>
                  </a:cxn>
                  <a:cxn ang="T67">
                    <a:pos x="T30" y="T31"/>
                  </a:cxn>
                  <a:cxn ang="T68">
                    <a:pos x="T32" y="T33"/>
                  </a:cxn>
                  <a:cxn ang="T69">
                    <a:pos x="T34" y="T35"/>
                  </a:cxn>
                  <a:cxn ang="T70">
                    <a:pos x="T36" y="T37"/>
                  </a:cxn>
                  <a:cxn ang="T71">
                    <a:pos x="T38" y="T39"/>
                  </a:cxn>
                  <a:cxn ang="T72">
                    <a:pos x="T40" y="T41"/>
                  </a:cxn>
                  <a:cxn ang="T73">
                    <a:pos x="T42" y="T43"/>
                  </a:cxn>
                  <a:cxn ang="T74">
                    <a:pos x="T44" y="T45"/>
                  </a:cxn>
                  <a:cxn ang="T75">
                    <a:pos x="T46" y="T47"/>
                  </a:cxn>
                  <a:cxn ang="T76">
                    <a:pos x="T48" y="T49"/>
                  </a:cxn>
                  <a:cxn ang="T77">
                    <a:pos x="T50" y="T51"/>
                  </a:cxn>
                </a:cxnLst>
                <a:rect l="0" t="0" r="r" b="b"/>
                <a:pathLst>
                  <a:path w="233" h="109">
                    <a:moveTo>
                      <a:pt x="12" y="48"/>
                    </a:moveTo>
                    <a:lnTo>
                      <a:pt x="18" y="54"/>
                    </a:lnTo>
                    <a:lnTo>
                      <a:pt x="42" y="42"/>
                    </a:lnTo>
                    <a:lnTo>
                      <a:pt x="12" y="72"/>
                    </a:lnTo>
                    <a:lnTo>
                      <a:pt x="6" y="72"/>
                    </a:lnTo>
                    <a:lnTo>
                      <a:pt x="0" y="78"/>
                    </a:lnTo>
                    <a:lnTo>
                      <a:pt x="6" y="90"/>
                    </a:lnTo>
                    <a:lnTo>
                      <a:pt x="12" y="96"/>
                    </a:lnTo>
                    <a:lnTo>
                      <a:pt x="18" y="96"/>
                    </a:lnTo>
                    <a:lnTo>
                      <a:pt x="18" y="102"/>
                    </a:lnTo>
                    <a:lnTo>
                      <a:pt x="24" y="108"/>
                    </a:lnTo>
                    <a:lnTo>
                      <a:pt x="48" y="102"/>
                    </a:lnTo>
                    <a:lnTo>
                      <a:pt x="161" y="96"/>
                    </a:lnTo>
                    <a:lnTo>
                      <a:pt x="197" y="84"/>
                    </a:lnTo>
                    <a:lnTo>
                      <a:pt x="232" y="72"/>
                    </a:lnTo>
                    <a:lnTo>
                      <a:pt x="208" y="42"/>
                    </a:lnTo>
                    <a:lnTo>
                      <a:pt x="197" y="6"/>
                    </a:lnTo>
                    <a:lnTo>
                      <a:pt x="143" y="0"/>
                    </a:lnTo>
                    <a:lnTo>
                      <a:pt x="90" y="0"/>
                    </a:lnTo>
                    <a:lnTo>
                      <a:pt x="42" y="12"/>
                    </a:lnTo>
                    <a:lnTo>
                      <a:pt x="6" y="48"/>
                    </a:lnTo>
                    <a:lnTo>
                      <a:pt x="12" y="4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0" name="Freeform 613"/>
              <p:cNvSpPr>
                <a:spLocks/>
              </p:cNvSpPr>
              <p:nvPr/>
            </p:nvSpPr>
            <p:spPr bwMode="auto">
              <a:xfrm>
                <a:off x="4086" y="2791"/>
                <a:ext cx="108" cy="162"/>
              </a:xfrm>
              <a:custGeom>
                <a:avLst/>
                <a:gdLst>
                  <a:gd name="T0" fmla="*/ 101 w 108"/>
                  <a:gd name="T1" fmla="*/ 0 h 162"/>
                  <a:gd name="T2" fmla="*/ 95 w 108"/>
                  <a:gd name="T3" fmla="*/ 6 h 162"/>
                  <a:gd name="T4" fmla="*/ 89 w 108"/>
                  <a:gd name="T5" fmla="*/ 24 h 162"/>
                  <a:gd name="T6" fmla="*/ 6 w 108"/>
                  <a:gd name="T7" fmla="*/ 113 h 162"/>
                  <a:gd name="T8" fmla="*/ 0 w 108"/>
                  <a:gd name="T9" fmla="*/ 125 h 162"/>
                  <a:gd name="T10" fmla="*/ 18 w 108"/>
                  <a:gd name="T11" fmla="*/ 137 h 162"/>
                  <a:gd name="T12" fmla="*/ 42 w 108"/>
                  <a:gd name="T13" fmla="*/ 161 h 162"/>
                  <a:gd name="T14" fmla="*/ 107 w 108"/>
                  <a:gd name="T15" fmla="*/ 12 h 162"/>
                  <a:gd name="T16" fmla="*/ 101 w 108"/>
                  <a:gd name="T17" fmla="*/ 6 h 162"/>
                  <a:gd name="T18" fmla="*/ 101 w 108"/>
                  <a:gd name="T19" fmla="*/ 0 h 162"/>
                  <a:gd name="T20" fmla="*/ 101 w 108"/>
                  <a:gd name="T21" fmla="*/ 0 h 16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08" h="162">
                    <a:moveTo>
                      <a:pt x="101" y="0"/>
                    </a:moveTo>
                    <a:lnTo>
                      <a:pt x="95" y="6"/>
                    </a:lnTo>
                    <a:lnTo>
                      <a:pt x="89" y="24"/>
                    </a:lnTo>
                    <a:lnTo>
                      <a:pt x="6" y="113"/>
                    </a:lnTo>
                    <a:lnTo>
                      <a:pt x="0" y="125"/>
                    </a:lnTo>
                    <a:lnTo>
                      <a:pt x="18" y="137"/>
                    </a:lnTo>
                    <a:lnTo>
                      <a:pt x="42" y="161"/>
                    </a:lnTo>
                    <a:lnTo>
                      <a:pt x="107" y="12"/>
                    </a:lnTo>
                    <a:lnTo>
                      <a:pt x="101" y="6"/>
                    </a:lnTo>
                    <a:lnTo>
                      <a:pt x="101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1" name="Freeform 614"/>
              <p:cNvSpPr>
                <a:spLocks/>
              </p:cNvSpPr>
              <p:nvPr/>
            </p:nvSpPr>
            <p:spPr bwMode="auto">
              <a:xfrm>
                <a:off x="4158" y="3233"/>
                <a:ext cx="72" cy="103"/>
              </a:xfrm>
              <a:custGeom>
                <a:avLst/>
                <a:gdLst>
                  <a:gd name="T0" fmla="*/ 71 w 72"/>
                  <a:gd name="T1" fmla="*/ 96 h 103"/>
                  <a:gd name="T2" fmla="*/ 71 w 72"/>
                  <a:gd name="T3" fmla="*/ 0 h 103"/>
                  <a:gd name="T4" fmla="*/ 23 w 72"/>
                  <a:gd name="T5" fmla="*/ 18 h 103"/>
                  <a:gd name="T6" fmla="*/ 17 w 72"/>
                  <a:gd name="T7" fmla="*/ 18 h 103"/>
                  <a:gd name="T8" fmla="*/ 0 w 72"/>
                  <a:gd name="T9" fmla="*/ 18 h 103"/>
                  <a:gd name="T10" fmla="*/ 6 w 72"/>
                  <a:gd name="T11" fmla="*/ 24 h 103"/>
                  <a:gd name="T12" fmla="*/ 17 w 72"/>
                  <a:gd name="T13" fmla="*/ 60 h 103"/>
                  <a:gd name="T14" fmla="*/ 41 w 72"/>
                  <a:gd name="T15" fmla="*/ 90 h 103"/>
                  <a:gd name="T16" fmla="*/ 47 w 72"/>
                  <a:gd name="T17" fmla="*/ 102 h 103"/>
                  <a:gd name="T18" fmla="*/ 71 w 72"/>
                  <a:gd name="T19" fmla="*/ 96 h 103"/>
                  <a:gd name="T20" fmla="*/ 71 w 72"/>
                  <a:gd name="T21" fmla="*/ 96 h 103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2" h="103">
                    <a:moveTo>
                      <a:pt x="71" y="96"/>
                    </a:moveTo>
                    <a:lnTo>
                      <a:pt x="71" y="0"/>
                    </a:lnTo>
                    <a:lnTo>
                      <a:pt x="23" y="18"/>
                    </a:lnTo>
                    <a:lnTo>
                      <a:pt x="17" y="18"/>
                    </a:lnTo>
                    <a:lnTo>
                      <a:pt x="0" y="18"/>
                    </a:lnTo>
                    <a:lnTo>
                      <a:pt x="6" y="24"/>
                    </a:lnTo>
                    <a:lnTo>
                      <a:pt x="17" y="60"/>
                    </a:lnTo>
                    <a:lnTo>
                      <a:pt x="41" y="90"/>
                    </a:lnTo>
                    <a:lnTo>
                      <a:pt x="47" y="102"/>
                    </a:lnTo>
                    <a:lnTo>
                      <a:pt x="71" y="9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2" name="Freeform 615"/>
              <p:cNvSpPr>
                <a:spLocks/>
              </p:cNvSpPr>
              <p:nvPr/>
            </p:nvSpPr>
            <p:spPr bwMode="auto">
              <a:xfrm>
                <a:off x="4080" y="3018"/>
                <a:ext cx="49" cy="210"/>
              </a:xfrm>
              <a:custGeom>
                <a:avLst/>
                <a:gdLst>
                  <a:gd name="T0" fmla="*/ 48 w 49"/>
                  <a:gd name="T1" fmla="*/ 209 h 210"/>
                  <a:gd name="T2" fmla="*/ 36 w 49"/>
                  <a:gd name="T3" fmla="*/ 156 h 210"/>
                  <a:gd name="T4" fmla="*/ 12 w 49"/>
                  <a:gd name="T5" fmla="*/ 102 h 210"/>
                  <a:gd name="T6" fmla="*/ 0 w 49"/>
                  <a:gd name="T7" fmla="*/ 0 h 210"/>
                  <a:gd name="T8" fmla="*/ 0 w 49"/>
                  <a:gd name="T9" fmla="*/ 120 h 210"/>
                  <a:gd name="T10" fmla="*/ 48 w 49"/>
                  <a:gd name="T11" fmla="*/ 209 h 210"/>
                  <a:gd name="T12" fmla="*/ 48 w 49"/>
                  <a:gd name="T13" fmla="*/ 209 h 21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9" h="210">
                    <a:moveTo>
                      <a:pt x="48" y="209"/>
                    </a:moveTo>
                    <a:lnTo>
                      <a:pt x="36" y="156"/>
                    </a:lnTo>
                    <a:lnTo>
                      <a:pt x="12" y="102"/>
                    </a:lnTo>
                    <a:lnTo>
                      <a:pt x="0" y="0"/>
                    </a:lnTo>
                    <a:lnTo>
                      <a:pt x="0" y="120"/>
                    </a:lnTo>
                    <a:lnTo>
                      <a:pt x="48" y="209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3" name="Freeform 616"/>
              <p:cNvSpPr>
                <a:spLocks/>
              </p:cNvSpPr>
              <p:nvPr/>
            </p:nvSpPr>
            <p:spPr bwMode="auto">
              <a:xfrm>
                <a:off x="4104" y="2928"/>
                <a:ext cx="25" cy="79"/>
              </a:xfrm>
              <a:custGeom>
                <a:avLst/>
                <a:gdLst>
                  <a:gd name="T0" fmla="*/ 24 w 25"/>
                  <a:gd name="T1" fmla="*/ 24 h 79"/>
                  <a:gd name="T2" fmla="*/ 0 w 25"/>
                  <a:gd name="T3" fmla="*/ 0 h 79"/>
                  <a:gd name="T4" fmla="*/ 0 w 25"/>
                  <a:gd name="T5" fmla="*/ 30 h 79"/>
                  <a:gd name="T6" fmla="*/ 0 w 25"/>
                  <a:gd name="T7" fmla="*/ 36 h 79"/>
                  <a:gd name="T8" fmla="*/ 0 w 25"/>
                  <a:gd name="T9" fmla="*/ 48 h 79"/>
                  <a:gd name="T10" fmla="*/ 6 w 25"/>
                  <a:gd name="T11" fmla="*/ 60 h 79"/>
                  <a:gd name="T12" fmla="*/ 12 w 25"/>
                  <a:gd name="T13" fmla="*/ 78 h 79"/>
                  <a:gd name="T14" fmla="*/ 24 w 25"/>
                  <a:gd name="T15" fmla="*/ 72 h 79"/>
                  <a:gd name="T16" fmla="*/ 24 w 25"/>
                  <a:gd name="T17" fmla="*/ 24 h 79"/>
                  <a:gd name="T18" fmla="*/ 24 w 25"/>
                  <a:gd name="T19" fmla="*/ 24 h 79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5" h="79">
                    <a:moveTo>
                      <a:pt x="24" y="24"/>
                    </a:moveTo>
                    <a:lnTo>
                      <a:pt x="0" y="0"/>
                    </a:lnTo>
                    <a:lnTo>
                      <a:pt x="0" y="30"/>
                    </a:lnTo>
                    <a:lnTo>
                      <a:pt x="0" y="36"/>
                    </a:lnTo>
                    <a:lnTo>
                      <a:pt x="0" y="48"/>
                    </a:lnTo>
                    <a:lnTo>
                      <a:pt x="6" y="60"/>
                    </a:lnTo>
                    <a:lnTo>
                      <a:pt x="12" y="78"/>
                    </a:lnTo>
                    <a:lnTo>
                      <a:pt x="24" y="72"/>
                    </a:lnTo>
                    <a:lnTo>
                      <a:pt x="24" y="24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4" name="Freeform 617"/>
              <p:cNvSpPr>
                <a:spLocks/>
              </p:cNvSpPr>
              <p:nvPr/>
            </p:nvSpPr>
            <p:spPr bwMode="auto">
              <a:xfrm>
                <a:off x="4128" y="2791"/>
                <a:ext cx="102" cy="461"/>
              </a:xfrm>
              <a:custGeom>
                <a:avLst/>
                <a:gdLst>
                  <a:gd name="T0" fmla="*/ 101 w 102"/>
                  <a:gd name="T1" fmla="*/ 442 h 461"/>
                  <a:gd name="T2" fmla="*/ 101 w 102"/>
                  <a:gd name="T3" fmla="*/ 30 h 461"/>
                  <a:gd name="T4" fmla="*/ 65 w 102"/>
                  <a:gd name="T5" fmla="*/ 6 h 461"/>
                  <a:gd name="T6" fmla="*/ 59 w 102"/>
                  <a:gd name="T7" fmla="*/ 0 h 461"/>
                  <a:gd name="T8" fmla="*/ 65 w 102"/>
                  <a:gd name="T9" fmla="*/ 6 h 461"/>
                  <a:gd name="T10" fmla="*/ 65 w 102"/>
                  <a:gd name="T11" fmla="*/ 12 h 461"/>
                  <a:gd name="T12" fmla="*/ 0 w 102"/>
                  <a:gd name="T13" fmla="*/ 161 h 461"/>
                  <a:gd name="T14" fmla="*/ 0 w 102"/>
                  <a:gd name="T15" fmla="*/ 209 h 461"/>
                  <a:gd name="T16" fmla="*/ 0 w 102"/>
                  <a:gd name="T17" fmla="*/ 269 h 461"/>
                  <a:gd name="T18" fmla="*/ 0 w 102"/>
                  <a:gd name="T19" fmla="*/ 299 h 461"/>
                  <a:gd name="T20" fmla="*/ 6 w 102"/>
                  <a:gd name="T21" fmla="*/ 323 h 461"/>
                  <a:gd name="T22" fmla="*/ 18 w 102"/>
                  <a:gd name="T23" fmla="*/ 359 h 461"/>
                  <a:gd name="T24" fmla="*/ 24 w 102"/>
                  <a:gd name="T25" fmla="*/ 371 h 461"/>
                  <a:gd name="T26" fmla="*/ 24 w 102"/>
                  <a:gd name="T27" fmla="*/ 389 h 461"/>
                  <a:gd name="T28" fmla="*/ 36 w 102"/>
                  <a:gd name="T29" fmla="*/ 413 h 461"/>
                  <a:gd name="T30" fmla="*/ 47 w 102"/>
                  <a:gd name="T31" fmla="*/ 436 h 461"/>
                  <a:gd name="T32" fmla="*/ 53 w 102"/>
                  <a:gd name="T33" fmla="*/ 460 h 461"/>
                  <a:gd name="T34" fmla="*/ 101 w 102"/>
                  <a:gd name="T35" fmla="*/ 442 h 461"/>
                  <a:gd name="T36" fmla="*/ 101 w 102"/>
                  <a:gd name="T37" fmla="*/ 442 h 461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02" h="461">
                    <a:moveTo>
                      <a:pt x="101" y="442"/>
                    </a:moveTo>
                    <a:lnTo>
                      <a:pt x="101" y="30"/>
                    </a:lnTo>
                    <a:lnTo>
                      <a:pt x="65" y="6"/>
                    </a:lnTo>
                    <a:lnTo>
                      <a:pt x="59" y="0"/>
                    </a:lnTo>
                    <a:lnTo>
                      <a:pt x="65" y="6"/>
                    </a:lnTo>
                    <a:lnTo>
                      <a:pt x="65" y="12"/>
                    </a:lnTo>
                    <a:lnTo>
                      <a:pt x="0" y="161"/>
                    </a:lnTo>
                    <a:lnTo>
                      <a:pt x="0" y="209"/>
                    </a:lnTo>
                    <a:lnTo>
                      <a:pt x="0" y="269"/>
                    </a:lnTo>
                    <a:lnTo>
                      <a:pt x="0" y="299"/>
                    </a:lnTo>
                    <a:lnTo>
                      <a:pt x="6" y="323"/>
                    </a:lnTo>
                    <a:lnTo>
                      <a:pt x="18" y="359"/>
                    </a:lnTo>
                    <a:lnTo>
                      <a:pt x="24" y="371"/>
                    </a:lnTo>
                    <a:lnTo>
                      <a:pt x="24" y="389"/>
                    </a:lnTo>
                    <a:lnTo>
                      <a:pt x="36" y="413"/>
                    </a:lnTo>
                    <a:lnTo>
                      <a:pt x="47" y="436"/>
                    </a:lnTo>
                    <a:lnTo>
                      <a:pt x="53" y="460"/>
                    </a:lnTo>
                    <a:lnTo>
                      <a:pt x="101" y="44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5" name="Freeform 618"/>
              <p:cNvSpPr>
                <a:spLocks/>
              </p:cNvSpPr>
              <p:nvPr/>
            </p:nvSpPr>
            <p:spPr bwMode="auto">
              <a:xfrm>
                <a:off x="3771" y="2821"/>
                <a:ext cx="287" cy="306"/>
              </a:xfrm>
              <a:custGeom>
                <a:avLst/>
                <a:gdLst>
                  <a:gd name="T0" fmla="*/ 71 w 287"/>
                  <a:gd name="T1" fmla="*/ 77 h 306"/>
                  <a:gd name="T2" fmla="*/ 48 w 287"/>
                  <a:gd name="T3" fmla="*/ 119 h 306"/>
                  <a:gd name="T4" fmla="*/ 48 w 287"/>
                  <a:gd name="T5" fmla="*/ 155 h 306"/>
                  <a:gd name="T6" fmla="*/ 0 w 287"/>
                  <a:gd name="T7" fmla="*/ 275 h 306"/>
                  <a:gd name="T8" fmla="*/ 24 w 287"/>
                  <a:gd name="T9" fmla="*/ 305 h 306"/>
                  <a:gd name="T10" fmla="*/ 24 w 287"/>
                  <a:gd name="T11" fmla="*/ 299 h 306"/>
                  <a:gd name="T12" fmla="*/ 71 w 287"/>
                  <a:gd name="T13" fmla="*/ 299 h 306"/>
                  <a:gd name="T14" fmla="*/ 83 w 287"/>
                  <a:gd name="T15" fmla="*/ 293 h 306"/>
                  <a:gd name="T16" fmla="*/ 143 w 287"/>
                  <a:gd name="T17" fmla="*/ 287 h 306"/>
                  <a:gd name="T18" fmla="*/ 149 w 287"/>
                  <a:gd name="T19" fmla="*/ 287 h 306"/>
                  <a:gd name="T20" fmla="*/ 190 w 287"/>
                  <a:gd name="T21" fmla="*/ 281 h 306"/>
                  <a:gd name="T22" fmla="*/ 196 w 287"/>
                  <a:gd name="T23" fmla="*/ 275 h 306"/>
                  <a:gd name="T24" fmla="*/ 256 w 287"/>
                  <a:gd name="T25" fmla="*/ 269 h 306"/>
                  <a:gd name="T26" fmla="*/ 250 w 287"/>
                  <a:gd name="T27" fmla="*/ 263 h 306"/>
                  <a:gd name="T28" fmla="*/ 250 w 287"/>
                  <a:gd name="T29" fmla="*/ 257 h 306"/>
                  <a:gd name="T30" fmla="*/ 286 w 287"/>
                  <a:gd name="T31" fmla="*/ 215 h 306"/>
                  <a:gd name="T32" fmla="*/ 286 w 287"/>
                  <a:gd name="T33" fmla="*/ 173 h 306"/>
                  <a:gd name="T34" fmla="*/ 286 w 287"/>
                  <a:gd name="T35" fmla="*/ 137 h 306"/>
                  <a:gd name="T36" fmla="*/ 262 w 287"/>
                  <a:gd name="T37" fmla="*/ 48 h 306"/>
                  <a:gd name="T38" fmla="*/ 262 w 287"/>
                  <a:gd name="T39" fmla="*/ 42 h 306"/>
                  <a:gd name="T40" fmla="*/ 226 w 287"/>
                  <a:gd name="T41" fmla="*/ 30 h 306"/>
                  <a:gd name="T42" fmla="*/ 220 w 287"/>
                  <a:gd name="T43" fmla="*/ 24 h 306"/>
                  <a:gd name="T44" fmla="*/ 220 w 287"/>
                  <a:gd name="T45" fmla="*/ 18 h 306"/>
                  <a:gd name="T46" fmla="*/ 214 w 287"/>
                  <a:gd name="T47" fmla="*/ 6 h 306"/>
                  <a:gd name="T48" fmla="*/ 214 w 287"/>
                  <a:gd name="T49" fmla="*/ 0 h 306"/>
                  <a:gd name="T50" fmla="*/ 196 w 287"/>
                  <a:gd name="T51" fmla="*/ 12 h 306"/>
                  <a:gd name="T52" fmla="*/ 184 w 287"/>
                  <a:gd name="T53" fmla="*/ 18 h 306"/>
                  <a:gd name="T54" fmla="*/ 190 w 287"/>
                  <a:gd name="T55" fmla="*/ 24 h 306"/>
                  <a:gd name="T56" fmla="*/ 190 w 287"/>
                  <a:gd name="T57" fmla="*/ 24 h 306"/>
                  <a:gd name="T58" fmla="*/ 190 w 287"/>
                  <a:gd name="T59" fmla="*/ 24 h 306"/>
                  <a:gd name="T60" fmla="*/ 178 w 287"/>
                  <a:gd name="T61" fmla="*/ 36 h 306"/>
                  <a:gd name="T62" fmla="*/ 161 w 287"/>
                  <a:gd name="T63" fmla="*/ 42 h 306"/>
                  <a:gd name="T64" fmla="*/ 161 w 287"/>
                  <a:gd name="T65" fmla="*/ 30 h 306"/>
                  <a:gd name="T66" fmla="*/ 155 w 287"/>
                  <a:gd name="T67" fmla="*/ 24 h 306"/>
                  <a:gd name="T68" fmla="*/ 155 w 287"/>
                  <a:gd name="T69" fmla="*/ 30 h 306"/>
                  <a:gd name="T70" fmla="*/ 155 w 287"/>
                  <a:gd name="T71" fmla="*/ 36 h 306"/>
                  <a:gd name="T72" fmla="*/ 149 w 287"/>
                  <a:gd name="T73" fmla="*/ 48 h 306"/>
                  <a:gd name="T74" fmla="*/ 143 w 287"/>
                  <a:gd name="T75" fmla="*/ 48 h 306"/>
                  <a:gd name="T76" fmla="*/ 143 w 287"/>
                  <a:gd name="T77" fmla="*/ 42 h 306"/>
                  <a:gd name="T78" fmla="*/ 143 w 287"/>
                  <a:gd name="T79" fmla="*/ 36 h 306"/>
                  <a:gd name="T80" fmla="*/ 143 w 287"/>
                  <a:gd name="T81" fmla="*/ 30 h 306"/>
                  <a:gd name="T82" fmla="*/ 143 w 287"/>
                  <a:gd name="T83" fmla="*/ 36 h 306"/>
                  <a:gd name="T84" fmla="*/ 143 w 287"/>
                  <a:gd name="T85" fmla="*/ 42 h 306"/>
                  <a:gd name="T86" fmla="*/ 137 w 287"/>
                  <a:gd name="T87" fmla="*/ 71 h 306"/>
                  <a:gd name="T88" fmla="*/ 131 w 287"/>
                  <a:gd name="T89" fmla="*/ 95 h 306"/>
                  <a:gd name="T90" fmla="*/ 155 w 287"/>
                  <a:gd name="T91" fmla="*/ 71 h 306"/>
                  <a:gd name="T92" fmla="*/ 178 w 287"/>
                  <a:gd name="T93" fmla="*/ 48 h 306"/>
                  <a:gd name="T94" fmla="*/ 137 w 287"/>
                  <a:gd name="T95" fmla="*/ 137 h 306"/>
                  <a:gd name="T96" fmla="*/ 125 w 287"/>
                  <a:gd name="T97" fmla="*/ 137 h 306"/>
                  <a:gd name="T98" fmla="*/ 95 w 287"/>
                  <a:gd name="T99" fmla="*/ 185 h 306"/>
                  <a:gd name="T100" fmla="*/ 113 w 287"/>
                  <a:gd name="T101" fmla="*/ 107 h 306"/>
                  <a:gd name="T102" fmla="*/ 71 w 287"/>
                  <a:gd name="T103" fmla="*/ 77 h 306"/>
                  <a:gd name="T104" fmla="*/ 71 w 287"/>
                  <a:gd name="T105" fmla="*/ 77 h 30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</a:gdLst>
                <a:ahLst/>
                <a:cxnLst>
                  <a:cxn ang="T106">
                    <a:pos x="T0" y="T1"/>
                  </a:cxn>
                  <a:cxn ang="T107">
                    <a:pos x="T2" y="T3"/>
                  </a:cxn>
                  <a:cxn ang="T108">
                    <a:pos x="T4" y="T5"/>
                  </a:cxn>
                  <a:cxn ang="T109">
                    <a:pos x="T6" y="T7"/>
                  </a:cxn>
                  <a:cxn ang="T110">
                    <a:pos x="T8" y="T9"/>
                  </a:cxn>
                  <a:cxn ang="T111">
                    <a:pos x="T10" y="T11"/>
                  </a:cxn>
                  <a:cxn ang="T112">
                    <a:pos x="T12" y="T13"/>
                  </a:cxn>
                  <a:cxn ang="T113">
                    <a:pos x="T14" y="T15"/>
                  </a:cxn>
                  <a:cxn ang="T114">
                    <a:pos x="T16" y="T17"/>
                  </a:cxn>
                  <a:cxn ang="T115">
                    <a:pos x="T18" y="T19"/>
                  </a:cxn>
                  <a:cxn ang="T116">
                    <a:pos x="T20" y="T21"/>
                  </a:cxn>
                  <a:cxn ang="T117">
                    <a:pos x="T22" y="T23"/>
                  </a:cxn>
                  <a:cxn ang="T118">
                    <a:pos x="T24" y="T25"/>
                  </a:cxn>
                  <a:cxn ang="T119">
                    <a:pos x="T26" y="T27"/>
                  </a:cxn>
                  <a:cxn ang="T120">
                    <a:pos x="T28" y="T29"/>
                  </a:cxn>
                  <a:cxn ang="T121">
                    <a:pos x="T30" y="T31"/>
                  </a:cxn>
                  <a:cxn ang="T122">
                    <a:pos x="T32" y="T33"/>
                  </a:cxn>
                  <a:cxn ang="T123">
                    <a:pos x="T34" y="T35"/>
                  </a:cxn>
                  <a:cxn ang="T124">
                    <a:pos x="T36" y="T37"/>
                  </a:cxn>
                  <a:cxn ang="T125">
                    <a:pos x="T38" y="T39"/>
                  </a:cxn>
                  <a:cxn ang="T126">
                    <a:pos x="T40" y="T41"/>
                  </a:cxn>
                  <a:cxn ang="T127">
                    <a:pos x="T42" y="T43"/>
                  </a:cxn>
                  <a:cxn ang="T128">
                    <a:pos x="T44" y="T45"/>
                  </a:cxn>
                  <a:cxn ang="T129">
                    <a:pos x="T46" y="T47"/>
                  </a:cxn>
                  <a:cxn ang="T130">
                    <a:pos x="T48" y="T49"/>
                  </a:cxn>
                  <a:cxn ang="T131">
                    <a:pos x="T50" y="T51"/>
                  </a:cxn>
                  <a:cxn ang="T132">
                    <a:pos x="T52" y="T53"/>
                  </a:cxn>
                  <a:cxn ang="T133">
                    <a:pos x="T54" y="T55"/>
                  </a:cxn>
                  <a:cxn ang="T134">
                    <a:pos x="T56" y="T57"/>
                  </a:cxn>
                  <a:cxn ang="T135">
                    <a:pos x="T58" y="T59"/>
                  </a:cxn>
                  <a:cxn ang="T136">
                    <a:pos x="T60" y="T61"/>
                  </a:cxn>
                  <a:cxn ang="T137">
                    <a:pos x="T62" y="T63"/>
                  </a:cxn>
                  <a:cxn ang="T138">
                    <a:pos x="T64" y="T65"/>
                  </a:cxn>
                  <a:cxn ang="T139">
                    <a:pos x="T66" y="T67"/>
                  </a:cxn>
                  <a:cxn ang="T140">
                    <a:pos x="T68" y="T69"/>
                  </a:cxn>
                  <a:cxn ang="T141">
                    <a:pos x="T70" y="T71"/>
                  </a:cxn>
                  <a:cxn ang="T142">
                    <a:pos x="T72" y="T73"/>
                  </a:cxn>
                  <a:cxn ang="T143">
                    <a:pos x="T74" y="T75"/>
                  </a:cxn>
                  <a:cxn ang="T144">
                    <a:pos x="T76" y="T77"/>
                  </a:cxn>
                  <a:cxn ang="T145">
                    <a:pos x="T78" y="T79"/>
                  </a:cxn>
                  <a:cxn ang="T146">
                    <a:pos x="T80" y="T81"/>
                  </a:cxn>
                  <a:cxn ang="T147">
                    <a:pos x="T82" y="T83"/>
                  </a:cxn>
                  <a:cxn ang="T148">
                    <a:pos x="T84" y="T85"/>
                  </a:cxn>
                  <a:cxn ang="T149">
                    <a:pos x="T86" y="T87"/>
                  </a:cxn>
                  <a:cxn ang="T150">
                    <a:pos x="T88" y="T89"/>
                  </a:cxn>
                  <a:cxn ang="T151">
                    <a:pos x="T90" y="T91"/>
                  </a:cxn>
                  <a:cxn ang="T152">
                    <a:pos x="T92" y="T93"/>
                  </a:cxn>
                  <a:cxn ang="T153">
                    <a:pos x="T94" y="T95"/>
                  </a:cxn>
                  <a:cxn ang="T154">
                    <a:pos x="T96" y="T97"/>
                  </a:cxn>
                  <a:cxn ang="T155">
                    <a:pos x="T98" y="T99"/>
                  </a:cxn>
                  <a:cxn ang="T156">
                    <a:pos x="T100" y="T101"/>
                  </a:cxn>
                  <a:cxn ang="T157">
                    <a:pos x="T102" y="T103"/>
                  </a:cxn>
                  <a:cxn ang="T158">
                    <a:pos x="T104" y="T105"/>
                  </a:cxn>
                </a:cxnLst>
                <a:rect l="0" t="0" r="r" b="b"/>
                <a:pathLst>
                  <a:path w="287" h="306">
                    <a:moveTo>
                      <a:pt x="71" y="77"/>
                    </a:moveTo>
                    <a:lnTo>
                      <a:pt x="48" y="119"/>
                    </a:lnTo>
                    <a:lnTo>
                      <a:pt x="48" y="155"/>
                    </a:lnTo>
                    <a:lnTo>
                      <a:pt x="0" y="275"/>
                    </a:lnTo>
                    <a:lnTo>
                      <a:pt x="24" y="305"/>
                    </a:lnTo>
                    <a:lnTo>
                      <a:pt x="24" y="299"/>
                    </a:lnTo>
                    <a:lnTo>
                      <a:pt x="71" y="299"/>
                    </a:lnTo>
                    <a:lnTo>
                      <a:pt x="83" y="293"/>
                    </a:lnTo>
                    <a:lnTo>
                      <a:pt x="143" y="287"/>
                    </a:lnTo>
                    <a:lnTo>
                      <a:pt x="149" y="287"/>
                    </a:lnTo>
                    <a:lnTo>
                      <a:pt x="190" y="281"/>
                    </a:lnTo>
                    <a:lnTo>
                      <a:pt x="196" y="275"/>
                    </a:lnTo>
                    <a:lnTo>
                      <a:pt x="256" y="269"/>
                    </a:lnTo>
                    <a:lnTo>
                      <a:pt x="250" y="263"/>
                    </a:lnTo>
                    <a:lnTo>
                      <a:pt x="250" y="257"/>
                    </a:lnTo>
                    <a:lnTo>
                      <a:pt x="286" y="215"/>
                    </a:lnTo>
                    <a:lnTo>
                      <a:pt x="286" y="173"/>
                    </a:lnTo>
                    <a:lnTo>
                      <a:pt x="286" y="137"/>
                    </a:lnTo>
                    <a:lnTo>
                      <a:pt x="262" y="48"/>
                    </a:lnTo>
                    <a:lnTo>
                      <a:pt x="262" y="42"/>
                    </a:lnTo>
                    <a:lnTo>
                      <a:pt x="226" y="30"/>
                    </a:lnTo>
                    <a:lnTo>
                      <a:pt x="220" y="24"/>
                    </a:lnTo>
                    <a:lnTo>
                      <a:pt x="220" y="18"/>
                    </a:lnTo>
                    <a:lnTo>
                      <a:pt x="214" y="6"/>
                    </a:lnTo>
                    <a:lnTo>
                      <a:pt x="214" y="0"/>
                    </a:lnTo>
                    <a:lnTo>
                      <a:pt x="196" y="12"/>
                    </a:lnTo>
                    <a:lnTo>
                      <a:pt x="184" y="18"/>
                    </a:lnTo>
                    <a:lnTo>
                      <a:pt x="190" y="24"/>
                    </a:lnTo>
                    <a:lnTo>
                      <a:pt x="178" y="36"/>
                    </a:lnTo>
                    <a:lnTo>
                      <a:pt x="161" y="42"/>
                    </a:lnTo>
                    <a:lnTo>
                      <a:pt x="161" y="30"/>
                    </a:lnTo>
                    <a:lnTo>
                      <a:pt x="155" y="24"/>
                    </a:lnTo>
                    <a:lnTo>
                      <a:pt x="155" y="30"/>
                    </a:lnTo>
                    <a:lnTo>
                      <a:pt x="155" y="36"/>
                    </a:lnTo>
                    <a:lnTo>
                      <a:pt x="149" y="48"/>
                    </a:lnTo>
                    <a:lnTo>
                      <a:pt x="143" y="48"/>
                    </a:lnTo>
                    <a:lnTo>
                      <a:pt x="143" y="42"/>
                    </a:lnTo>
                    <a:lnTo>
                      <a:pt x="143" y="36"/>
                    </a:lnTo>
                    <a:lnTo>
                      <a:pt x="143" y="30"/>
                    </a:lnTo>
                    <a:lnTo>
                      <a:pt x="143" y="36"/>
                    </a:lnTo>
                    <a:lnTo>
                      <a:pt x="143" y="42"/>
                    </a:lnTo>
                    <a:lnTo>
                      <a:pt x="137" y="71"/>
                    </a:lnTo>
                    <a:lnTo>
                      <a:pt x="131" y="95"/>
                    </a:lnTo>
                    <a:lnTo>
                      <a:pt x="155" y="71"/>
                    </a:lnTo>
                    <a:lnTo>
                      <a:pt x="178" y="48"/>
                    </a:lnTo>
                    <a:lnTo>
                      <a:pt x="137" y="137"/>
                    </a:lnTo>
                    <a:lnTo>
                      <a:pt x="125" y="137"/>
                    </a:lnTo>
                    <a:lnTo>
                      <a:pt x="95" y="185"/>
                    </a:lnTo>
                    <a:lnTo>
                      <a:pt x="113" y="107"/>
                    </a:lnTo>
                    <a:lnTo>
                      <a:pt x="71" y="77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6" name="Freeform 619"/>
              <p:cNvSpPr>
                <a:spLocks/>
              </p:cNvSpPr>
              <p:nvPr/>
            </p:nvSpPr>
            <p:spPr bwMode="auto">
              <a:xfrm>
                <a:off x="3587" y="3060"/>
                <a:ext cx="185" cy="79"/>
              </a:xfrm>
              <a:custGeom>
                <a:avLst/>
                <a:gdLst>
                  <a:gd name="T0" fmla="*/ 0 w 185"/>
                  <a:gd name="T1" fmla="*/ 0 h 79"/>
                  <a:gd name="T2" fmla="*/ 41 w 185"/>
                  <a:gd name="T3" fmla="*/ 78 h 79"/>
                  <a:gd name="T4" fmla="*/ 47 w 185"/>
                  <a:gd name="T5" fmla="*/ 66 h 79"/>
                  <a:gd name="T6" fmla="*/ 47 w 185"/>
                  <a:gd name="T7" fmla="*/ 54 h 79"/>
                  <a:gd name="T8" fmla="*/ 95 w 185"/>
                  <a:gd name="T9" fmla="*/ 36 h 79"/>
                  <a:gd name="T10" fmla="*/ 130 w 185"/>
                  <a:gd name="T11" fmla="*/ 42 h 79"/>
                  <a:gd name="T12" fmla="*/ 160 w 185"/>
                  <a:gd name="T13" fmla="*/ 42 h 79"/>
                  <a:gd name="T14" fmla="*/ 160 w 185"/>
                  <a:gd name="T15" fmla="*/ 36 h 79"/>
                  <a:gd name="T16" fmla="*/ 184 w 185"/>
                  <a:gd name="T17" fmla="*/ 36 h 79"/>
                  <a:gd name="T18" fmla="*/ 107 w 185"/>
                  <a:gd name="T19" fmla="*/ 0 h 79"/>
                  <a:gd name="T20" fmla="*/ 107 w 185"/>
                  <a:gd name="T21" fmla="*/ 0 h 79"/>
                  <a:gd name="T22" fmla="*/ 95 w 185"/>
                  <a:gd name="T23" fmla="*/ 0 h 79"/>
                  <a:gd name="T24" fmla="*/ 41 w 185"/>
                  <a:gd name="T25" fmla="*/ 6 h 79"/>
                  <a:gd name="T26" fmla="*/ 35 w 185"/>
                  <a:gd name="T27" fmla="*/ 0 h 79"/>
                  <a:gd name="T28" fmla="*/ 0 w 185"/>
                  <a:gd name="T29" fmla="*/ 0 h 79"/>
                  <a:gd name="T30" fmla="*/ 0 w 185"/>
                  <a:gd name="T31" fmla="*/ 0 h 7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185" h="79">
                    <a:moveTo>
                      <a:pt x="0" y="0"/>
                    </a:moveTo>
                    <a:lnTo>
                      <a:pt x="41" y="78"/>
                    </a:lnTo>
                    <a:lnTo>
                      <a:pt x="47" y="66"/>
                    </a:lnTo>
                    <a:lnTo>
                      <a:pt x="47" y="54"/>
                    </a:lnTo>
                    <a:lnTo>
                      <a:pt x="95" y="36"/>
                    </a:lnTo>
                    <a:lnTo>
                      <a:pt x="130" y="42"/>
                    </a:lnTo>
                    <a:lnTo>
                      <a:pt x="160" y="42"/>
                    </a:lnTo>
                    <a:lnTo>
                      <a:pt x="160" y="36"/>
                    </a:lnTo>
                    <a:lnTo>
                      <a:pt x="184" y="36"/>
                    </a:lnTo>
                    <a:lnTo>
                      <a:pt x="107" y="0"/>
                    </a:lnTo>
                    <a:lnTo>
                      <a:pt x="95" y="0"/>
                    </a:lnTo>
                    <a:lnTo>
                      <a:pt x="41" y="6"/>
                    </a:lnTo>
                    <a:lnTo>
                      <a:pt x="35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7" name="Freeform 620"/>
              <p:cNvSpPr>
                <a:spLocks/>
              </p:cNvSpPr>
              <p:nvPr/>
            </p:nvSpPr>
            <p:spPr bwMode="auto">
              <a:xfrm>
                <a:off x="3682" y="3108"/>
                <a:ext cx="138" cy="91"/>
              </a:xfrm>
              <a:custGeom>
                <a:avLst/>
                <a:gdLst>
                  <a:gd name="T0" fmla="*/ 71 w 138"/>
                  <a:gd name="T1" fmla="*/ 6 h 91"/>
                  <a:gd name="T2" fmla="*/ 47 w 138"/>
                  <a:gd name="T3" fmla="*/ 0 h 91"/>
                  <a:gd name="T4" fmla="*/ 18 w 138"/>
                  <a:gd name="T5" fmla="*/ 24 h 91"/>
                  <a:gd name="T6" fmla="*/ 0 w 138"/>
                  <a:gd name="T7" fmla="*/ 48 h 91"/>
                  <a:gd name="T8" fmla="*/ 6 w 138"/>
                  <a:gd name="T9" fmla="*/ 60 h 91"/>
                  <a:gd name="T10" fmla="*/ 18 w 138"/>
                  <a:gd name="T11" fmla="*/ 78 h 91"/>
                  <a:gd name="T12" fmla="*/ 30 w 138"/>
                  <a:gd name="T13" fmla="*/ 90 h 91"/>
                  <a:gd name="T14" fmla="*/ 47 w 138"/>
                  <a:gd name="T15" fmla="*/ 84 h 91"/>
                  <a:gd name="T16" fmla="*/ 65 w 138"/>
                  <a:gd name="T17" fmla="*/ 72 h 91"/>
                  <a:gd name="T18" fmla="*/ 89 w 138"/>
                  <a:gd name="T19" fmla="*/ 72 h 91"/>
                  <a:gd name="T20" fmla="*/ 113 w 138"/>
                  <a:gd name="T21" fmla="*/ 72 h 91"/>
                  <a:gd name="T22" fmla="*/ 113 w 138"/>
                  <a:gd name="T23" fmla="*/ 72 h 91"/>
                  <a:gd name="T24" fmla="*/ 137 w 138"/>
                  <a:gd name="T25" fmla="*/ 54 h 91"/>
                  <a:gd name="T26" fmla="*/ 137 w 138"/>
                  <a:gd name="T27" fmla="*/ 48 h 91"/>
                  <a:gd name="T28" fmla="*/ 137 w 138"/>
                  <a:gd name="T29" fmla="*/ 30 h 91"/>
                  <a:gd name="T30" fmla="*/ 131 w 138"/>
                  <a:gd name="T31" fmla="*/ 24 h 91"/>
                  <a:gd name="T32" fmla="*/ 125 w 138"/>
                  <a:gd name="T33" fmla="*/ 18 h 91"/>
                  <a:gd name="T34" fmla="*/ 113 w 138"/>
                  <a:gd name="T35" fmla="*/ 18 h 91"/>
                  <a:gd name="T36" fmla="*/ 71 w 138"/>
                  <a:gd name="T37" fmla="*/ 6 h 91"/>
                  <a:gd name="T38" fmla="*/ 71 w 138"/>
                  <a:gd name="T39" fmla="*/ 6 h 9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38" h="91">
                    <a:moveTo>
                      <a:pt x="71" y="6"/>
                    </a:moveTo>
                    <a:lnTo>
                      <a:pt x="47" y="0"/>
                    </a:lnTo>
                    <a:lnTo>
                      <a:pt x="18" y="24"/>
                    </a:lnTo>
                    <a:lnTo>
                      <a:pt x="0" y="48"/>
                    </a:lnTo>
                    <a:lnTo>
                      <a:pt x="6" y="60"/>
                    </a:lnTo>
                    <a:lnTo>
                      <a:pt x="18" y="78"/>
                    </a:lnTo>
                    <a:lnTo>
                      <a:pt x="30" y="90"/>
                    </a:lnTo>
                    <a:lnTo>
                      <a:pt x="47" y="84"/>
                    </a:lnTo>
                    <a:lnTo>
                      <a:pt x="65" y="72"/>
                    </a:lnTo>
                    <a:lnTo>
                      <a:pt x="89" y="72"/>
                    </a:lnTo>
                    <a:lnTo>
                      <a:pt x="113" y="72"/>
                    </a:lnTo>
                    <a:lnTo>
                      <a:pt x="137" y="54"/>
                    </a:lnTo>
                    <a:lnTo>
                      <a:pt x="137" y="48"/>
                    </a:lnTo>
                    <a:lnTo>
                      <a:pt x="137" y="30"/>
                    </a:lnTo>
                    <a:lnTo>
                      <a:pt x="131" y="24"/>
                    </a:lnTo>
                    <a:lnTo>
                      <a:pt x="125" y="18"/>
                    </a:lnTo>
                    <a:lnTo>
                      <a:pt x="113" y="18"/>
                    </a:lnTo>
                    <a:lnTo>
                      <a:pt x="71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8" name="Freeform 621"/>
              <p:cNvSpPr>
                <a:spLocks/>
              </p:cNvSpPr>
              <p:nvPr/>
            </p:nvSpPr>
            <p:spPr bwMode="auto">
              <a:xfrm>
                <a:off x="3628" y="3096"/>
                <a:ext cx="126" cy="55"/>
              </a:xfrm>
              <a:custGeom>
                <a:avLst/>
                <a:gdLst>
                  <a:gd name="T0" fmla="*/ 0 w 126"/>
                  <a:gd name="T1" fmla="*/ 42 h 55"/>
                  <a:gd name="T2" fmla="*/ 6 w 126"/>
                  <a:gd name="T3" fmla="*/ 48 h 55"/>
                  <a:gd name="T4" fmla="*/ 12 w 126"/>
                  <a:gd name="T5" fmla="*/ 54 h 55"/>
                  <a:gd name="T6" fmla="*/ 48 w 126"/>
                  <a:gd name="T7" fmla="*/ 54 h 55"/>
                  <a:gd name="T8" fmla="*/ 48 w 126"/>
                  <a:gd name="T9" fmla="*/ 54 h 55"/>
                  <a:gd name="T10" fmla="*/ 54 w 126"/>
                  <a:gd name="T11" fmla="*/ 48 h 55"/>
                  <a:gd name="T12" fmla="*/ 66 w 126"/>
                  <a:gd name="T13" fmla="*/ 48 h 55"/>
                  <a:gd name="T14" fmla="*/ 84 w 126"/>
                  <a:gd name="T15" fmla="*/ 30 h 55"/>
                  <a:gd name="T16" fmla="*/ 101 w 126"/>
                  <a:gd name="T17" fmla="*/ 12 h 55"/>
                  <a:gd name="T18" fmla="*/ 125 w 126"/>
                  <a:gd name="T19" fmla="*/ 18 h 55"/>
                  <a:gd name="T20" fmla="*/ 119 w 126"/>
                  <a:gd name="T21" fmla="*/ 6 h 55"/>
                  <a:gd name="T22" fmla="*/ 89 w 126"/>
                  <a:gd name="T23" fmla="*/ 12 h 55"/>
                  <a:gd name="T24" fmla="*/ 54 w 126"/>
                  <a:gd name="T25" fmla="*/ 0 h 55"/>
                  <a:gd name="T26" fmla="*/ 6 w 126"/>
                  <a:gd name="T27" fmla="*/ 18 h 55"/>
                  <a:gd name="T28" fmla="*/ 0 w 126"/>
                  <a:gd name="T29" fmla="*/ 36 h 55"/>
                  <a:gd name="T30" fmla="*/ 0 w 126"/>
                  <a:gd name="T31" fmla="*/ 42 h 55"/>
                  <a:gd name="T32" fmla="*/ 0 w 126"/>
                  <a:gd name="T33" fmla="*/ 42 h 55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26" h="55">
                    <a:moveTo>
                      <a:pt x="0" y="42"/>
                    </a:moveTo>
                    <a:lnTo>
                      <a:pt x="6" y="48"/>
                    </a:lnTo>
                    <a:lnTo>
                      <a:pt x="12" y="54"/>
                    </a:lnTo>
                    <a:lnTo>
                      <a:pt x="48" y="54"/>
                    </a:lnTo>
                    <a:lnTo>
                      <a:pt x="54" y="48"/>
                    </a:lnTo>
                    <a:lnTo>
                      <a:pt x="66" y="48"/>
                    </a:lnTo>
                    <a:lnTo>
                      <a:pt x="84" y="30"/>
                    </a:lnTo>
                    <a:lnTo>
                      <a:pt x="101" y="12"/>
                    </a:lnTo>
                    <a:lnTo>
                      <a:pt x="125" y="18"/>
                    </a:lnTo>
                    <a:lnTo>
                      <a:pt x="119" y="6"/>
                    </a:lnTo>
                    <a:lnTo>
                      <a:pt x="89" y="12"/>
                    </a:lnTo>
                    <a:lnTo>
                      <a:pt x="54" y="0"/>
                    </a:lnTo>
                    <a:lnTo>
                      <a:pt x="6" y="18"/>
                    </a:lnTo>
                    <a:lnTo>
                      <a:pt x="0" y="36"/>
                    </a:lnTo>
                    <a:lnTo>
                      <a:pt x="0" y="4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39" name="Freeform 622"/>
              <p:cNvSpPr>
                <a:spLocks/>
              </p:cNvSpPr>
              <p:nvPr/>
            </p:nvSpPr>
            <p:spPr bwMode="auto">
              <a:xfrm>
                <a:off x="3628" y="3138"/>
                <a:ext cx="73" cy="55"/>
              </a:xfrm>
              <a:custGeom>
                <a:avLst/>
                <a:gdLst>
                  <a:gd name="T0" fmla="*/ 0 w 73"/>
                  <a:gd name="T1" fmla="*/ 0 h 55"/>
                  <a:gd name="T2" fmla="*/ 36 w 73"/>
                  <a:gd name="T3" fmla="*/ 54 h 55"/>
                  <a:gd name="T4" fmla="*/ 72 w 73"/>
                  <a:gd name="T5" fmla="*/ 54 h 55"/>
                  <a:gd name="T6" fmla="*/ 60 w 73"/>
                  <a:gd name="T7" fmla="*/ 36 h 55"/>
                  <a:gd name="T8" fmla="*/ 54 w 73"/>
                  <a:gd name="T9" fmla="*/ 18 h 55"/>
                  <a:gd name="T10" fmla="*/ 66 w 73"/>
                  <a:gd name="T11" fmla="*/ 6 h 55"/>
                  <a:gd name="T12" fmla="*/ 54 w 73"/>
                  <a:gd name="T13" fmla="*/ 6 h 55"/>
                  <a:gd name="T14" fmla="*/ 48 w 73"/>
                  <a:gd name="T15" fmla="*/ 12 h 55"/>
                  <a:gd name="T16" fmla="*/ 48 w 73"/>
                  <a:gd name="T17" fmla="*/ 12 h 55"/>
                  <a:gd name="T18" fmla="*/ 12 w 73"/>
                  <a:gd name="T19" fmla="*/ 12 h 55"/>
                  <a:gd name="T20" fmla="*/ 6 w 73"/>
                  <a:gd name="T21" fmla="*/ 6 h 55"/>
                  <a:gd name="T22" fmla="*/ 0 w 73"/>
                  <a:gd name="T23" fmla="*/ 0 h 55"/>
                  <a:gd name="T24" fmla="*/ 0 w 73"/>
                  <a:gd name="T25" fmla="*/ 0 h 5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73" h="55">
                    <a:moveTo>
                      <a:pt x="0" y="0"/>
                    </a:moveTo>
                    <a:lnTo>
                      <a:pt x="36" y="54"/>
                    </a:lnTo>
                    <a:lnTo>
                      <a:pt x="72" y="54"/>
                    </a:lnTo>
                    <a:lnTo>
                      <a:pt x="60" y="36"/>
                    </a:lnTo>
                    <a:lnTo>
                      <a:pt x="54" y="18"/>
                    </a:lnTo>
                    <a:lnTo>
                      <a:pt x="66" y="6"/>
                    </a:lnTo>
                    <a:lnTo>
                      <a:pt x="54" y="6"/>
                    </a:lnTo>
                    <a:lnTo>
                      <a:pt x="48" y="12"/>
                    </a:lnTo>
                    <a:lnTo>
                      <a:pt x="12" y="12"/>
                    </a:lnTo>
                    <a:lnTo>
                      <a:pt x="6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0" name="Freeform 623"/>
              <p:cNvSpPr>
                <a:spLocks/>
              </p:cNvSpPr>
              <p:nvPr/>
            </p:nvSpPr>
            <p:spPr bwMode="auto">
              <a:xfrm>
                <a:off x="3706" y="3132"/>
                <a:ext cx="30" cy="43"/>
              </a:xfrm>
              <a:custGeom>
                <a:avLst/>
                <a:gdLst>
                  <a:gd name="T0" fmla="*/ 23 w 30"/>
                  <a:gd name="T1" fmla="*/ 6 h 43"/>
                  <a:gd name="T2" fmla="*/ 23 w 30"/>
                  <a:gd name="T3" fmla="*/ 12 h 43"/>
                  <a:gd name="T4" fmla="*/ 11 w 30"/>
                  <a:gd name="T5" fmla="*/ 24 h 43"/>
                  <a:gd name="T6" fmla="*/ 11 w 30"/>
                  <a:gd name="T7" fmla="*/ 18 h 43"/>
                  <a:gd name="T8" fmla="*/ 11 w 30"/>
                  <a:gd name="T9" fmla="*/ 0 h 43"/>
                  <a:gd name="T10" fmla="*/ 11 w 30"/>
                  <a:gd name="T11" fmla="*/ 12 h 43"/>
                  <a:gd name="T12" fmla="*/ 6 w 30"/>
                  <a:gd name="T13" fmla="*/ 24 h 43"/>
                  <a:gd name="T14" fmla="*/ 0 w 30"/>
                  <a:gd name="T15" fmla="*/ 24 h 43"/>
                  <a:gd name="T16" fmla="*/ 0 w 30"/>
                  <a:gd name="T17" fmla="*/ 36 h 43"/>
                  <a:gd name="T18" fmla="*/ 6 w 30"/>
                  <a:gd name="T19" fmla="*/ 42 h 43"/>
                  <a:gd name="T20" fmla="*/ 17 w 30"/>
                  <a:gd name="T21" fmla="*/ 36 h 43"/>
                  <a:gd name="T22" fmla="*/ 29 w 30"/>
                  <a:gd name="T23" fmla="*/ 30 h 43"/>
                  <a:gd name="T24" fmla="*/ 29 w 30"/>
                  <a:gd name="T25" fmla="*/ 24 h 43"/>
                  <a:gd name="T26" fmla="*/ 23 w 30"/>
                  <a:gd name="T27" fmla="*/ 6 h 43"/>
                  <a:gd name="T28" fmla="*/ 23 w 30"/>
                  <a:gd name="T29" fmla="*/ 6 h 4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30" h="43">
                    <a:moveTo>
                      <a:pt x="23" y="6"/>
                    </a:moveTo>
                    <a:lnTo>
                      <a:pt x="23" y="12"/>
                    </a:lnTo>
                    <a:lnTo>
                      <a:pt x="11" y="24"/>
                    </a:lnTo>
                    <a:lnTo>
                      <a:pt x="11" y="18"/>
                    </a:lnTo>
                    <a:lnTo>
                      <a:pt x="11" y="0"/>
                    </a:lnTo>
                    <a:lnTo>
                      <a:pt x="11" y="12"/>
                    </a:lnTo>
                    <a:lnTo>
                      <a:pt x="6" y="24"/>
                    </a:lnTo>
                    <a:lnTo>
                      <a:pt x="0" y="24"/>
                    </a:lnTo>
                    <a:lnTo>
                      <a:pt x="0" y="36"/>
                    </a:lnTo>
                    <a:lnTo>
                      <a:pt x="6" y="42"/>
                    </a:lnTo>
                    <a:lnTo>
                      <a:pt x="17" y="36"/>
                    </a:lnTo>
                    <a:lnTo>
                      <a:pt x="29" y="30"/>
                    </a:lnTo>
                    <a:lnTo>
                      <a:pt x="29" y="24"/>
                    </a:lnTo>
                    <a:lnTo>
                      <a:pt x="23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1" name="Freeform 624"/>
              <p:cNvSpPr>
                <a:spLocks/>
              </p:cNvSpPr>
              <p:nvPr/>
            </p:nvSpPr>
            <p:spPr bwMode="auto">
              <a:xfrm>
                <a:off x="3842" y="2845"/>
                <a:ext cx="108" cy="162"/>
              </a:xfrm>
              <a:custGeom>
                <a:avLst/>
                <a:gdLst>
                  <a:gd name="T0" fmla="*/ 0 w 108"/>
                  <a:gd name="T1" fmla="*/ 47 h 162"/>
                  <a:gd name="T2" fmla="*/ 0 w 108"/>
                  <a:gd name="T3" fmla="*/ 53 h 162"/>
                  <a:gd name="T4" fmla="*/ 42 w 108"/>
                  <a:gd name="T5" fmla="*/ 83 h 162"/>
                  <a:gd name="T6" fmla="*/ 24 w 108"/>
                  <a:gd name="T7" fmla="*/ 161 h 162"/>
                  <a:gd name="T8" fmla="*/ 54 w 108"/>
                  <a:gd name="T9" fmla="*/ 113 h 162"/>
                  <a:gd name="T10" fmla="*/ 66 w 108"/>
                  <a:gd name="T11" fmla="*/ 113 h 162"/>
                  <a:gd name="T12" fmla="*/ 107 w 108"/>
                  <a:gd name="T13" fmla="*/ 24 h 162"/>
                  <a:gd name="T14" fmla="*/ 84 w 108"/>
                  <a:gd name="T15" fmla="*/ 47 h 162"/>
                  <a:gd name="T16" fmla="*/ 60 w 108"/>
                  <a:gd name="T17" fmla="*/ 71 h 162"/>
                  <a:gd name="T18" fmla="*/ 66 w 108"/>
                  <a:gd name="T19" fmla="*/ 47 h 162"/>
                  <a:gd name="T20" fmla="*/ 72 w 108"/>
                  <a:gd name="T21" fmla="*/ 18 h 162"/>
                  <a:gd name="T22" fmla="*/ 60 w 108"/>
                  <a:gd name="T23" fmla="*/ 24 h 162"/>
                  <a:gd name="T24" fmla="*/ 48 w 108"/>
                  <a:gd name="T25" fmla="*/ 18 h 162"/>
                  <a:gd name="T26" fmla="*/ 42 w 108"/>
                  <a:gd name="T27" fmla="*/ 12 h 162"/>
                  <a:gd name="T28" fmla="*/ 30 w 108"/>
                  <a:gd name="T29" fmla="*/ 6 h 162"/>
                  <a:gd name="T30" fmla="*/ 24 w 108"/>
                  <a:gd name="T31" fmla="*/ 0 h 162"/>
                  <a:gd name="T32" fmla="*/ 24 w 108"/>
                  <a:gd name="T33" fmla="*/ 0 h 162"/>
                  <a:gd name="T34" fmla="*/ 24 w 108"/>
                  <a:gd name="T35" fmla="*/ 6 h 162"/>
                  <a:gd name="T36" fmla="*/ 24 w 108"/>
                  <a:gd name="T37" fmla="*/ 12 h 162"/>
                  <a:gd name="T38" fmla="*/ 30 w 108"/>
                  <a:gd name="T39" fmla="*/ 18 h 162"/>
                  <a:gd name="T40" fmla="*/ 24 w 108"/>
                  <a:gd name="T41" fmla="*/ 24 h 162"/>
                  <a:gd name="T42" fmla="*/ 12 w 108"/>
                  <a:gd name="T43" fmla="*/ 24 h 162"/>
                  <a:gd name="T44" fmla="*/ 0 w 108"/>
                  <a:gd name="T45" fmla="*/ 47 h 162"/>
                  <a:gd name="T46" fmla="*/ 0 w 108"/>
                  <a:gd name="T47" fmla="*/ 47 h 162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08" h="162">
                    <a:moveTo>
                      <a:pt x="0" y="47"/>
                    </a:moveTo>
                    <a:lnTo>
                      <a:pt x="0" y="53"/>
                    </a:lnTo>
                    <a:lnTo>
                      <a:pt x="42" y="83"/>
                    </a:lnTo>
                    <a:lnTo>
                      <a:pt x="24" y="161"/>
                    </a:lnTo>
                    <a:lnTo>
                      <a:pt x="54" y="113"/>
                    </a:lnTo>
                    <a:lnTo>
                      <a:pt x="66" y="113"/>
                    </a:lnTo>
                    <a:lnTo>
                      <a:pt x="107" y="24"/>
                    </a:lnTo>
                    <a:lnTo>
                      <a:pt x="84" y="47"/>
                    </a:lnTo>
                    <a:lnTo>
                      <a:pt x="60" y="71"/>
                    </a:lnTo>
                    <a:lnTo>
                      <a:pt x="66" y="47"/>
                    </a:lnTo>
                    <a:lnTo>
                      <a:pt x="72" y="18"/>
                    </a:lnTo>
                    <a:lnTo>
                      <a:pt x="60" y="24"/>
                    </a:lnTo>
                    <a:lnTo>
                      <a:pt x="48" y="18"/>
                    </a:lnTo>
                    <a:lnTo>
                      <a:pt x="42" y="12"/>
                    </a:lnTo>
                    <a:lnTo>
                      <a:pt x="30" y="6"/>
                    </a:lnTo>
                    <a:lnTo>
                      <a:pt x="24" y="0"/>
                    </a:lnTo>
                    <a:lnTo>
                      <a:pt x="24" y="6"/>
                    </a:lnTo>
                    <a:lnTo>
                      <a:pt x="24" y="12"/>
                    </a:lnTo>
                    <a:lnTo>
                      <a:pt x="30" y="18"/>
                    </a:lnTo>
                    <a:lnTo>
                      <a:pt x="24" y="24"/>
                    </a:lnTo>
                    <a:lnTo>
                      <a:pt x="12" y="24"/>
                    </a:lnTo>
                    <a:lnTo>
                      <a:pt x="0" y="47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2" name="Freeform 625"/>
              <p:cNvSpPr>
                <a:spLocks/>
              </p:cNvSpPr>
              <p:nvPr/>
            </p:nvSpPr>
            <p:spPr bwMode="auto">
              <a:xfrm>
                <a:off x="3795" y="3120"/>
                <a:ext cx="78" cy="67"/>
              </a:xfrm>
              <a:custGeom>
                <a:avLst/>
                <a:gdLst>
                  <a:gd name="T0" fmla="*/ 0 w 78"/>
                  <a:gd name="T1" fmla="*/ 6 h 67"/>
                  <a:gd name="T2" fmla="*/ 12 w 78"/>
                  <a:gd name="T3" fmla="*/ 6 h 67"/>
                  <a:gd name="T4" fmla="*/ 24 w 78"/>
                  <a:gd name="T5" fmla="*/ 18 h 67"/>
                  <a:gd name="T6" fmla="*/ 24 w 78"/>
                  <a:gd name="T7" fmla="*/ 36 h 67"/>
                  <a:gd name="T8" fmla="*/ 24 w 78"/>
                  <a:gd name="T9" fmla="*/ 42 h 67"/>
                  <a:gd name="T10" fmla="*/ 24 w 78"/>
                  <a:gd name="T11" fmla="*/ 54 h 67"/>
                  <a:gd name="T12" fmla="*/ 6 w 78"/>
                  <a:gd name="T13" fmla="*/ 60 h 67"/>
                  <a:gd name="T14" fmla="*/ 71 w 78"/>
                  <a:gd name="T15" fmla="*/ 66 h 67"/>
                  <a:gd name="T16" fmla="*/ 77 w 78"/>
                  <a:gd name="T17" fmla="*/ 54 h 67"/>
                  <a:gd name="T18" fmla="*/ 71 w 78"/>
                  <a:gd name="T19" fmla="*/ 30 h 67"/>
                  <a:gd name="T20" fmla="*/ 53 w 78"/>
                  <a:gd name="T21" fmla="*/ 6 h 67"/>
                  <a:gd name="T22" fmla="*/ 47 w 78"/>
                  <a:gd name="T23" fmla="*/ 0 h 67"/>
                  <a:gd name="T24" fmla="*/ 0 w 78"/>
                  <a:gd name="T25" fmla="*/ 0 h 67"/>
                  <a:gd name="T26" fmla="*/ 0 w 78"/>
                  <a:gd name="T27" fmla="*/ 6 h 67"/>
                  <a:gd name="T28" fmla="*/ 0 w 78"/>
                  <a:gd name="T29" fmla="*/ 6 h 67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78" h="67">
                    <a:moveTo>
                      <a:pt x="0" y="6"/>
                    </a:moveTo>
                    <a:lnTo>
                      <a:pt x="12" y="6"/>
                    </a:lnTo>
                    <a:lnTo>
                      <a:pt x="24" y="18"/>
                    </a:lnTo>
                    <a:lnTo>
                      <a:pt x="24" y="36"/>
                    </a:lnTo>
                    <a:lnTo>
                      <a:pt x="24" y="42"/>
                    </a:lnTo>
                    <a:lnTo>
                      <a:pt x="24" y="54"/>
                    </a:lnTo>
                    <a:lnTo>
                      <a:pt x="6" y="60"/>
                    </a:lnTo>
                    <a:lnTo>
                      <a:pt x="71" y="66"/>
                    </a:lnTo>
                    <a:lnTo>
                      <a:pt x="77" y="54"/>
                    </a:lnTo>
                    <a:lnTo>
                      <a:pt x="71" y="30"/>
                    </a:lnTo>
                    <a:lnTo>
                      <a:pt x="53" y="6"/>
                    </a:lnTo>
                    <a:lnTo>
                      <a:pt x="47" y="0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3" name="Freeform 626"/>
              <p:cNvSpPr>
                <a:spLocks/>
              </p:cNvSpPr>
              <p:nvPr/>
            </p:nvSpPr>
            <p:spPr bwMode="auto">
              <a:xfrm>
                <a:off x="3747" y="3096"/>
                <a:ext cx="49" cy="31"/>
              </a:xfrm>
              <a:custGeom>
                <a:avLst/>
                <a:gdLst>
                  <a:gd name="T0" fmla="*/ 24 w 49"/>
                  <a:gd name="T1" fmla="*/ 0 h 31"/>
                  <a:gd name="T2" fmla="*/ 0 w 49"/>
                  <a:gd name="T3" fmla="*/ 0 h 31"/>
                  <a:gd name="T4" fmla="*/ 0 w 49"/>
                  <a:gd name="T5" fmla="*/ 6 h 31"/>
                  <a:gd name="T6" fmla="*/ 6 w 49"/>
                  <a:gd name="T7" fmla="*/ 18 h 31"/>
                  <a:gd name="T8" fmla="*/ 48 w 49"/>
                  <a:gd name="T9" fmla="*/ 30 h 31"/>
                  <a:gd name="T10" fmla="*/ 24 w 49"/>
                  <a:gd name="T11" fmla="*/ 0 h 31"/>
                  <a:gd name="T12" fmla="*/ 24 w 49"/>
                  <a:gd name="T13" fmla="*/ 0 h 31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49" h="31">
                    <a:moveTo>
                      <a:pt x="24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6" y="18"/>
                    </a:lnTo>
                    <a:lnTo>
                      <a:pt x="48" y="3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4" name="Freeform 627"/>
              <p:cNvSpPr>
                <a:spLocks/>
              </p:cNvSpPr>
              <p:nvPr/>
            </p:nvSpPr>
            <p:spPr bwMode="auto">
              <a:xfrm>
                <a:off x="3795" y="3162"/>
                <a:ext cx="25" cy="19"/>
              </a:xfrm>
              <a:custGeom>
                <a:avLst/>
                <a:gdLst>
                  <a:gd name="T0" fmla="*/ 24 w 25"/>
                  <a:gd name="T1" fmla="*/ 0 h 19"/>
                  <a:gd name="T2" fmla="*/ 0 w 25"/>
                  <a:gd name="T3" fmla="*/ 18 h 19"/>
                  <a:gd name="T4" fmla="*/ 0 w 25"/>
                  <a:gd name="T5" fmla="*/ 18 h 19"/>
                  <a:gd name="T6" fmla="*/ 6 w 25"/>
                  <a:gd name="T7" fmla="*/ 18 h 19"/>
                  <a:gd name="T8" fmla="*/ 24 w 25"/>
                  <a:gd name="T9" fmla="*/ 12 h 19"/>
                  <a:gd name="T10" fmla="*/ 24 w 25"/>
                  <a:gd name="T11" fmla="*/ 0 h 19"/>
                  <a:gd name="T12" fmla="*/ 24 w 25"/>
                  <a:gd name="T13" fmla="*/ 0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5" h="19">
                    <a:moveTo>
                      <a:pt x="24" y="0"/>
                    </a:moveTo>
                    <a:lnTo>
                      <a:pt x="0" y="18"/>
                    </a:lnTo>
                    <a:lnTo>
                      <a:pt x="6" y="18"/>
                    </a:lnTo>
                    <a:lnTo>
                      <a:pt x="24" y="12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5" name="Freeform 628"/>
              <p:cNvSpPr>
                <a:spLocks/>
              </p:cNvSpPr>
              <p:nvPr/>
            </p:nvSpPr>
            <p:spPr bwMode="auto">
              <a:xfrm>
                <a:off x="3664" y="2617"/>
                <a:ext cx="162" cy="193"/>
              </a:xfrm>
              <a:custGeom>
                <a:avLst/>
                <a:gdLst>
                  <a:gd name="T0" fmla="*/ 53 w 162"/>
                  <a:gd name="T1" fmla="*/ 0 h 193"/>
                  <a:gd name="T2" fmla="*/ 12 w 162"/>
                  <a:gd name="T3" fmla="*/ 24 h 193"/>
                  <a:gd name="T4" fmla="*/ 0 w 162"/>
                  <a:gd name="T5" fmla="*/ 42 h 193"/>
                  <a:gd name="T6" fmla="*/ 12 w 162"/>
                  <a:gd name="T7" fmla="*/ 48 h 193"/>
                  <a:gd name="T8" fmla="*/ 30 w 162"/>
                  <a:gd name="T9" fmla="*/ 60 h 193"/>
                  <a:gd name="T10" fmla="*/ 42 w 162"/>
                  <a:gd name="T11" fmla="*/ 60 h 193"/>
                  <a:gd name="T12" fmla="*/ 36 w 162"/>
                  <a:gd name="T13" fmla="*/ 78 h 193"/>
                  <a:gd name="T14" fmla="*/ 30 w 162"/>
                  <a:gd name="T15" fmla="*/ 96 h 193"/>
                  <a:gd name="T16" fmla="*/ 36 w 162"/>
                  <a:gd name="T17" fmla="*/ 114 h 193"/>
                  <a:gd name="T18" fmla="*/ 36 w 162"/>
                  <a:gd name="T19" fmla="*/ 126 h 193"/>
                  <a:gd name="T20" fmla="*/ 83 w 162"/>
                  <a:gd name="T21" fmla="*/ 120 h 193"/>
                  <a:gd name="T22" fmla="*/ 83 w 162"/>
                  <a:gd name="T23" fmla="*/ 126 h 193"/>
                  <a:gd name="T24" fmla="*/ 89 w 162"/>
                  <a:gd name="T25" fmla="*/ 132 h 193"/>
                  <a:gd name="T26" fmla="*/ 89 w 162"/>
                  <a:gd name="T27" fmla="*/ 150 h 193"/>
                  <a:gd name="T28" fmla="*/ 83 w 162"/>
                  <a:gd name="T29" fmla="*/ 156 h 193"/>
                  <a:gd name="T30" fmla="*/ 83 w 162"/>
                  <a:gd name="T31" fmla="*/ 168 h 193"/>
                  <a:gd name="T32" fmla="*/ 95 w 162"/>
                  <a:gd name="T33" fmla="*/ 180 h 193"/>
                  <a:gd name="T34" fmla="*/ 113 w 162"/>
                  <a:gd name="T35" fmla="*/ 180 h 193"/>
                  <a:gd name="T36" fmla="*/ 131 w 162"/>
                  <a:gd name="T37" fmla="*/ 192 h 193"/>
                  <a:gd name="T38" fmla="*/ 137 w 162"/>
                  <a:gd name="T39" fmla="*/ 186 h 193"/>
                  <a:gd name="T40" fmla="*/ 149 w 162"/>
                  <a:gd name="T41" fmla="*/ 180 h 193"/>
                  <a:gd name="T42" fmla="*/ 149 w 162"/>
                  <a:gd name="T43" fmla="*/ 180 h 193"/>
                  <a:gd name="T44" fmla="*/ 155 w 162"/>
                  <a:gd name="T45" fmla="*/ 156 h 193"/>
                  <a:gd name="T46" fmla="*/ 161 w 162"/>
                  <a:gd name="T47" fmla="*/ 126 h 193"/>
                  <a:gd name="T48" fmla="*/ 155 w 162"/>
                  <a:gd name="T49" fmla="*/ 114 h 193"/>
                  <a:gd name="T50" fmla="*/ 161 w 162"/>
                  <a:gd name="T51" fmla="*/ 102 h 193"/>
                  <a:gd name="T52" fmla="*/ 149 w 162"/>
                  <a:gd name="T53" fmla="*/ 96 h 193"/>
                  <a:gd name="T54" fmla="*/ 143 w 162"/>
                  <a:gd name="T55" fmla="*/ 84 h 193"/>
                  <a:gd name="T56" fmla="*/ 137 w 162"/>
                  <a:gd name="T57" fmla="*/ 90 h 193"/>
                  <a:gd name="T58" fmla="*/ 137 w 162"/>
                  <a:gd name="T59" fmla="*/ 96 h 193"/>
                  <a:gd name="T60" fmla="*/ 137 w 162"/>
                  <a:gd name="T61" fmla="*/ 90 h 193"/>
                  <a:gd name="T62" fmla="*/ 131 w 162"/>
                  <a:gd name="T63" fmla="*/ 66 h 193"/>
                  <a:gd name="T64" fmla="*/ 131 w 162"/>
                  <a:gd name="T65" fmla="*/ 78 h 193"/>
                  <a:gd name="T66" fmla="*/ 131 w 162"/>
                  <a:gd name="T67" fmla="*/ 60 h 193"/>
                  <a:gd name="T68" fmla="*/ 143 w 162"/>
                  <a:gd name="T69" fmla="*/ 54 h 193"/>
                  <a:gd name="T70" fmla="*/ 149 w 162"/>
                  <a:gd name="T71" fmla="*/ 36 h 193"/>
                  <a:gd name="T72" fmla="*/ 119 w 162"/>
                  <a:gd name="T73" fmla="*/ 12 h 193"/>
                  <a:gd name="T74" fmla="*/ 107 w 162"/>
                  <a:gd name="T75" fmla="*/ 12 h 193"/>
                  <a:gd name="T76" fmla="*/ 53 w 162"/>
                  <a:gd name="T77" fmla="*/ 0 h 193"/>
                  <a:gd name="T78" fmla="*/ 53 w 162"/>
                  <a:gd name="T79" fmla="*/ 0 h 193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</a:gdLst>
                <a:ahLst/>
                <a:cxnLst>
                  <a:cxn ang="T80">
                    <a:pos x="T0" y="T1"/>
                  </a:cxn>
                  <a:cxn ang="T81">
                    <a:pos x="T2" y="T3"/>
                  </a:cxn>
                  <a:cxn ang="T82">
                    <a:pos x="T4" y="T5"/>
                  </a:cxn>
                  <a:cxn ang="T83">
                    <a:pos x="T6" y="T7"/>
                  </a:cxn>
                  <a:cxn ang="T84">
                    <a:pos x="T8" y="T9"/>
                  </a:cxn>
                  <a:cxn ang="T85">
                    <a:pos x="T10" y="T11"/>
                  </a:cxn>
                  <a:cxn ang="T86">
                    <a:pos x="T12" y="T13"/>
                  </a:cxn>
                  <a:cxn ang="T87">
                    <a:pos x="T14" y="T15"/>
                  </a:cxn>
                  <a:cxn ang="T88">
                    <a:pos x="T16" y="T17"/>
                  </a:cxn>
                  <a:cxn ang="T89">
                    <a:pos x="T18" y="T19"/>
                  </a:cxn>
                  <a:cxn ang="T90">
                    <a:pos x="T20" y="T21"/>
                  </a:cxn>
                  <a:cxn ang="T91">
                    <a:pos x="T22" y="T23"/>
                  </a:cxn>
                  <a:cxn ang="T92">
                    <a:pos x="T24" y="T25"/>
                  </a:cxn>
                  <a:cxn ang="T93">
                    <a:pos x="T26" y="T27"/>
                  </a:cxn>
                  <a:cxn ang="T94">
                    <a:pos x="T28" y="T29"/>
                  </a:cxn>
                  <a:cxn ang="T95">
                    <a:pos x="T30" y="T31"/>
                  </a:cxn>
                  <a:cxn ang="T96">
                    <a:pos x="T32" y="T33"/>
                  </a:cxn>
                  <a:cxn ang="T97">
                    <a:pos x="T34" y="T35"/>
                  </a:cxn>
                  <a:cxn ang="T98">
                    <a:pos x="T36" y="T37"/>
                  </a:cxn>
                  <a:cxn ang="T99">
                    <a:pos x="T38" y="T39"/>
                  </a:cxn>
                  <a:cxn ang="T100">
                    <a:pos x="T40" y="T41"/>
                  </a:cxn>
                  <a:cxn ang="T101">
                    <a:pos x="T42" y="T43"/>
                  </a:cxn>
                  <a:cxn ang="T102">
                    <a:pos x="T44" y="T45"/>
                  </a:cxn>
                  <a:cxn ang="T103">
                    <a:pos x="T46" y="T47"/>
                  </a:cxn>
                  <a:cxn ang="T104">
                    <a:pos x="T48" y="T49"/>
                  </a:cxn>
                  <a:cxn ang="T105">
                    <a:pos x="T50" y="T51"/>
                  </a:cxn>
                  <a:cxn ang="T106">
                    <a:pos x="T52" y="T53"/>
                  </a:cxn>
                  <a:cxn ang="T107">
                    <a:pos x="T54" y="T55"/>
                  </a:cxn>
                  <a:cxn ang="T108">
                    <a:pos x="T56" y="T57"/>
                  </a:cxn>
                  <a:cxn ang="T109">
                    <a:pos x="T58" y="T59"/>
                  </a:cxn>
                  <a:cxn ang="T110">
                    <a:pos x="T60" y="T61"/>
                  </a:cxn>
                  <a:cxn ang="T111">
                    <a:pos x="T62" y="T63"/>
                  </a:cxn>
                  <a:cxn ang="T112">
                    <a:pos x="T64" y="T65"/>
                  </a:cxn>
                  <a:cxn ang="T113">
                    <a:pos x="T66" y="T67"/>
                  </a:cxn>
                  <a:cxn ang="T114">
                    <a:pos x="T68" y="T69"/>
                  </a:cxn>
                  <a:cxn ang="T115">
                    <a:pos x="T70" y="T71"/>
                  </a:cxn>
                  <a:cxn ang="T116">
                    <a:pos x="T72" y="T73"/>
                  </a:cxn>
                  <a:cxn ang="T117">
                    <a:pos x="T74" y="T75"/>
                  </a:cxn>
                  <a:cxn ang="T118">
                    <a:pos x="T76" y="T77"/>
                  </a:cxn>
                  <a:cxn ang="T119">
                    <a:pos x="T78" y="T79"/>
                  </a:cxn>
                </a:cxnLst>
                <a:rect l="0" t="0" r="r" b="b"/>
                <a:pathLst>
                  <a:path w="162" h="193">
                    <a:moveTo>
                      <a:pt x="53" y="0"/>
                    </a:moveTo>
                    <a:lnTo>
                      <a:pt x="12" y="24"/>
                    </a:lnTo>
                    <a:lnTo>
                      <a:pt x="0" y="42"/>
                    </a:lnTo>
                    <a:lnTo>
                      <a:pt x="12" y="48"/>
                    </a:lnTo>
                    <a:lnTo>
                      <a:pt x="30" y="60"/>
                    </a:lnTo>
                    <a:lnTo>
                      <a:pt x="42" y="60"/>
                    </a:lnTo>
                    <a:lnTo>
                      <a:pt x="36" y="78"/>
                    </a:lnTo>
                    <a:lnTo>
                      <a:pt x="30" y="96"/>
                    </a:lnTo>
                    <a:lnTo>
                      <a:pt x="36" y="114"/>
                    </a:lnTo>
                    <a:lnTo>
                      <a:pt x="36" y="126"/>
                    </a:lnTo>
                    <a:lnTo>
                      <a:pt x="83" y="120"/>
                    </a:lnTo>
                    <a:lnTo>
                      <a:pt x="83" y="126"/>
                    </a:lnTo>
                    <a:lnTo>
                      <a:pt x="89" y="132"/>
                    </a:lnTo>
                    <a:lnTo>
                      <a:pt x="89" y="150"/>
                    </a:lnTo>
                    <a:lnTo>
                      <a:pt x="83" y="156"/>
                    </a:lnTo>
                    <a:lnTo>
                      <a:pt x="83" y="168"/>
                    </a:lnTo>
                    <a:lnTo>
                      <a:pt x="95" y="180"/>
                    </a:lnTo>
                    <a:lnTo>
                      <a:pt x="113" y="180"/>
                    </a:lnTo>
                    <a:lnTo>
                      <a:pt x="131" y="192"/>
                    </a:lnTo>
                    <a:lnTo>
                      <a:pt x="137" y="186"/>
                    </a:lnTo>
                    <a:lnTo>
                      <a:pt x="149" y="180"/>
                    </a:lnTo>
                    <a:lnTo>
                      <a:pt x="155" y="156"/>
                    </a:lnTo>
                    <a:lnTo>
                      <a:pt x="161" y="126"/>
                    </a:lnTo>
                    <a:lnTo>
                      <a:pt x="155" y="114"/>
                    </a:lnTo>
                    <a:lnTo>
                      <a:pt x="161" y="102"/>
                    </a:lnTo>
                    <a:lnTo>
                      <a:pt x="149" y="96"/>
                    </a:lnTo>
                    <a:lnTo>
                      <a:pt x="143" y="84"/>
                    </a:lnTo>
                    <a:lnTo>
                      <a:pt x="137" y="90"/>
                    </a:lnTo>
                    <a:lnTo>
                      <a:pt x="137" y="96"/>
                    </a:lnTo>
                    <a:lnTo>
                      <a:pt x="137" y="90"/>
                    </a:lnTo>
                    <a:lnTo>
                      <a:pt x="131" y="66"/>
                    </a:lnTo>
                    <a:lnTo>
                      <a:pt x="131" y="78"/>
                    </a:lnTo>
                    <a:lnTo>
                      <a:pt x="131" y="60"/>
                    </a:lnTo>
                    <a:lnTo>
                      <a:pt x="143" y="54"/>
                    </a:lnTo>
                    <a:lnTo>
                      <a:pt x="149" y="36"/>
                    </a:lnTo>
                    <a:lnTo>
                      <a:pt x="119" y="12"/>
                    </a:lnTo>
                    <a:lnTo>
                      <a:pt x="107" y="12"/>
                    </a:lnTo>
                    <a:lnTo>
                      <a:pt x="53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6" name="Freeform 629"/>
              <p:cNvSpPr>
                <a:spLocks/>
              </p:cNvSpPr>
              <p:nvPr/>
            </p:nvSpPr>
            <p:spPr bwMode="auto">
              <a:xfrm>
                <a:off x="3640" y="2665"/>
                <a:ext cx="132" cy="181"/>
              </a:xfrm>
              <a:custGeom>
                <a:avLst/>
                <a:gdLst>
                  <a:gd name="T0" fmla="*/ 36 w 132"/>
                  <a:gd name="T1" fmla="*/ 0 h 181"/>
                  <a:gd name="T2" fmla="*/ 24 w 132"/>
                  <a:gd name="T3" fmla="*/ 12 h 181"/>
                  <a:gd name="T4" fmla="*/ 18 w 132"/>
                  <a:gd name="T5" fmla="*/ 30 h 181"/>
                  <a:gd name="T6" fmla="*/ 18 w 132"/>
                  <a:gd name="T7" fmla="*/ 36 h 181"/>
                  <a:gd name="T8" fmla="*/ 12 w 132"/>
                  <a:gd name="T9" fmla="*/ 48 h 181"/>
                  <a:gd name="T10" fmla="*/ 12 w 132"/>
                  <a:gd name="T11" fmla="*/ 54 h 181"/>
                  <a:gd name="T12" fmla="*/ 0 w 132"/>
                  <a:gd name="T13" fmla="*/ 72 h 181"/>
                  <a:gd name="T14" fmla="*/ 6 w 132"/>
                  <a:gd name="T15" fmla="*/ 78 h 181"/>
                  <a:gd name="T16" fmla="*/ 12 w 132"/>
                  <a:gd name="T17" fmla="*/ 84 h 181"/>
                  <a:gd name="T18" fmla="*/ 12 w 132"/>
                  <a:gd name="T19" fmla="*/ 90 h 181"/>
                  <a:gd name="T20" fmla="*/ 18 w 132"/>
                  <a:gd name="T21" fmla="*/ 84 h 181"/>
                  <a:gd name="T22" fmla="*/ 18 w 132"/>
                  <a:gd name="T23" fmla="*/ 84 h 181"/>
                  <a:gd name="T24" fmla="*/ 18 w 132"/>
                  <a:gd name="T25" fmla="*/ 84 h 181"/>
                  <a:gd name="T26" fmla="*/ 12 w 132"/>
                  <a:gd name="T27" fmla="*/ 90 h 181"/>
                  <a:gd name="T28" fmla="*/ 12 w 132"/>
                  <a:gd name="T29" fmla="*/ 84 h 181"/>
                  <a:gd name="T30" fmla="*/ 12 w 132"/>
                  <a:gd name="T31" fmla="*/ 90 h 181"/>
                  <a:gd name="T32" fmla="*/ 24 w 132"/>
                  <a:gd name="T33" fmla="*/ 114 h 181"/>
                  <a:gd name="T34" fmla="*/ 12 w 132"/>
                  <a:gd name="T35" fmla="*/ 108 h 181"/>
                  <a:gd name="T36" fmla="*/ 12 w 132"/>
                  <a:gd name="T37" fmla="*/ 114 h 181"/>
                  <a:gd name="T38" fmla="*/ 12 w 132"/>
                  <a:gd name="T39" fmla="*/ 114 h 181"/>
                  <a:gd name="T40" fmla="*/ 12 w 132"/>
                  <a:gd name="T41" fmla="*/ 120 h 181"/>
                  <a:gd name="T42" fmla="*/ 24 w 132"/>
                  <a:gd name="T43" fmla="*/ 144 h 181"/>
                  <a:gd name="T44" fmla="*/ 42 w 132"/>
                  <a:gd name="T45" fmla="*/ 150 h 181"/>
                  <a:gd name="T46" fmla="*/ 66 w 132"/>
                  <a:gd name="T47" fmla="*/ 150 h 181"/>
                  <a:gd name="T48" fmla="*/ 72 w 132"/>
                  <a:gd name="T49" fmla="*/ 150 h 181"/>
                  <a:gd name="T50" fmla="*/ 60 w 132"/>
                  <a:gd name="T51" fmla="*/ 156 h 181"/>
                  <a:gd name="T52" fmla="*/ 60 w 132"/>
                  <a:gd name="T53" fmla="*/ 162 h 181"/>
                  <a:gd name="T54" fmla="*/ 66 w 132"/>
                  <a:gd name="T55" fmla="*/ 168 h 181"/>
                  <a:gd name="T56" fmla="*/ 72 w 132"/>
                  <a:gd name="T57" fmla="*/ 174 h 181"/>
                  <a:gd name="T58" fmla="*/ 72 w 132"/>
                  <a:gd name="T59" fmla="*/ 180 h 181"/>
                  <a:gd name="T60" fmla="*/ 125 w 132"/>
                  <a:gd name="T61" fmla="*/ 144 h 181"/>
                  <a:gd name="T62" fmla="*/ 131 w 132"/>
                  <a:gd name="T63" fmla="*/ 132 h 181"/>
                  <a:gd name="T64" fmla="*/ 119 w 132"/>
                  <a:gd name="T65" fmla="*/ 132 h 181"/>
                  <a:gd name="T66" fmla="*/ 107 w 132"/>
                  <a:gd name="T67" fmla="*/ 120 h 181"/>
                  <a:gd name="T68" fmla="*/ 107 w 132"/>
                  <a:gd name="T69" fmla="*/ 108 h 181"/>
                  <a:gd name="T70" fmla="*/ 113 w 132"/>
                  <a:gd name="T71" fmla="*/ 102 h 181"/>
                  <a:gd name="T72" fmla="*/ 113 w 132"/>
                  <a:gd name="T73" fmla="*/ 102 h 181"/>
                  <a:gd name="T74" fmla="*/ 113 w 132"/>
                  <a:gd name="T75" fmla="*/ 96 h 181"/>
                  <a:gd name="T76" fmla="*/ 113 w 132"/>
                  <a:gd name="T77" fmla="*/ 84 h 181"/>
                  <a:gd name="T78" fmla="*/ 107 w 132"/>
                  <a:gd name="T79" fmla="*/ 78 h 181"/>
                  <a:gd name="T80" fmla="*/ 107 w 132"/>
                  <a:gd name="T81" fmla="*/ 108 h 181"/>
                  <a:gd name="T82" fmla="*/ 83 w 132"/>
                  <a:gd name="T83" fmla="*/ 120 h 181"/>
                  <a:gd name="T84" fmla="*/ 83 w 132"/>
                  <a:gd name="T85" fmla="*/ 114 h 181"/>
                  <a:gd name="T86" fmla="*/ 83 w 132"/>
                  <a:gd name="T87" fmla="*/ 120 h 181"/>
                  <a:gd name="T88" fmla="*/ 107 w 132"/>
                  <a:gd name="T89" fmla="*/ 108 h 181"/>
                  <a:gd name="T90" fmla="*/ 107 w 132"/>
                  <a:gd name="T91" fmla="*/ 78 h 181"/>
                  <a:gd name="T92" fmla="*/ 101 w 132"/>
                  <a:gd name="T93" fmla="*/ 84 h 181"/>
                  <a:gd name="T94" fmla="*/ 101 w 132"/>
                  <a:gd name="T95" fmla="*/ 96 h 181"/>
                  <a:gd name="T96" fmla="*/ 95 w 132"/>
                  <a:gd name="T97" fmla="*/ 102 h 181"/>
                  <a:gd name="T98" fmla="*/ 101 w 132"/>
                  <a:gd name="T99" fmla="*/ 96 h 181"/>
                  <a:gd name="T100" fmla="*/ 101 w 132"/>
                  <a:gd name="T101" fmla="*/ 84 h 181"/>
                  <a:gd name="T102" fmla="*/ 107 w 132"/>
                  <a:gd name="T103" fmla="*/ 78 h 181"/>
                  <a:gd name="T104" fmla="*/ 107 w 132"/>
                  <a:gd name="T105" fmla="*/ 72 h 181"/>
                  <a:gd name="T106" fmla="*/ 60 w 132"/>
                  <a:gd name="T107" fmla="*/ 78 h 181"/>
                  <a:gd name="T108" fmla="*/ 60 w 132"/>
                  <a:gd name="T109" fmla="*/ 66 h 181"/>
                  <a:gd name="T110" fmla="*/ 54 w 132"/>
                  <a:gd name="T111" fmla="*/ 48 h 181"/>
                  <a:gd name="T112" fmla="*/ 60 w 132"/>
                  <a:gd name="T113" fmla="*/ 36 h 181"/>
                  <a:gd name="T114" fmla="*/ 66 w 132"/>
                  <a:gd name="T115" fmla="*/ 12 h 181"/>
                  <a:gd name="T116" fmla="*/ 54 w 132"/>
                  <a:gd name="T117" fmla="*/ 12 h 181"/>
                  <a:gd name="T118" fmla="*/ 36 w 132"/>
                  <a:gd name="T119" fmla="*/ 0 h 181"/>
                  <a:gd name="T120" fmla="*/ 36 w 132"/>
                  <a:gd name="T121" fmla="*/ 0 h 181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132" h="181">
                    <a:moveTo>
                      <a:pt x="36" y="0"/>
                    </a:moveTo>
                    <a:lnTo>
                      <a:pt x="24" y="12"/>
                    </a:lnTo>
                    <a:lnTo>
                      <a:pt x="18" y="30"/>
                    </a:lnTo>
                    <a:lnTo>
                      <a:pt x="18" y="36"/>
                    </a:lnTo>
                    <a:lnTo>
                      <a:pt x="12" y="48"/>
                    </a:lnTo>
                    <a:lnTo>
                      <a:pt x="12" y="54"/>
                    </a:lnTo>
                    <a:lnTo>
                      <a:pt x="0" y="72"/>
                    </a:lnTo>
                    <a:lnTo>
                      <a:pt x="6" y="78"/>
                    </a:lnTo>
                    <a:lnTo>
                      <a:pt x="12" y="84"/>
                    </a:lnTo>
                    <a:lnTo>
                      <a:pt x="12" y="90"/>
                    </a:lnTo>
                    <a:lnTo>
                      <a:pt x="18" y="84"/>
                    </a:lnTo>
                    <a:lnTo>
                      <a:pt x="12" y="90"/>
                    </a:lnTo>
                    <a:lnTo>
                      <a:pt x="12" y="84"/>
                    </a:lnTo>
                    <a:lnTo>
                      <a:pt x="12" y="90"/>
                    </a:lnTo>
                    <a:lnTo>
                      <a:pt x="24" y="114"/>
                    </a:lnTo>
                    <a:lnTo>
                      <a:pt x="12" y="108"/>
                    </a:lnTo>
                    <a:lnTo>
                      <a:pt x="12" y="114"/>
                    </a:lnTo>
                    <a:lnTo>
                      <a:pt x="12" y="120"/>
                    </a:lnTo>
                    <a:lnTo>
                      <a:pt x="24" y="144"/>
                    </a:lnTo>
                    <a:lnTo>
                      <a:pt x="42" y="150"/>
                    </a:lnTo>
                    <a:lnTo>
                      <a:pt x="66" y="150"/>
                    </a:lnTo>
                    <a:lnTo>
                      <a:pt x="72" y="150"/>
                    </a:lnTo>
                    <a:lnTo>
                      <a:pt x="60" y="156"/>
                    </a:lnTo>
                    <a:lnTo>
                      <a:pt x="60" y="162"/>
                    </a:lnTo>
                    <a:lnTo>
                      <a:pt x="66" y="168"/>
                    </a:lnTo>
                    <a:lnTo>
                      <a:pt x="72" y="174"/>
                    </a:lnTo>
                    <a:lnTo>
                      <a:pt x="72" y="180"/>
                    </a:lnTo>
                    <a:lnTo>
                      <a:pt x="125" y="144"/>
                    </a:lnTo>
                    <a:lnTo>
                      <a:pt x="131" y="132"/>
                    </a:lnTo>
                    <a:lnTo>
                      <a:pt x="119" y="132"/>
                    </a:lnTo>
                    <a:lnTo>
                      <a:pt x="107" y="120"/>
                    </a:lnTo>
                    <a:lnTo>
                      <a:pt x="107" y="108"/>
                    </a:lnTo>
                    <a:lnTo>
                      <a:pt x="113" y="102"/>
                    </a:lnTo>
                    <a:lnTo>
                      <a:pt x="113" y="96"/>
                    </a:lnTo>
                    <a:lnTo>
                      <a:pt x="113" y="84"/>
                    </a:lnTo>
                    <a:lnTo>
                      <a:pt x="107" y="78"/>
                    </a:lnTo>
                    <a:lnTo>
                      <a:pt x="107" y="108"/>
                    </a:lnTo>
                    <a:lnTo>
                      <a:pt x="83" y="120"/>
                    </a:lnTo>
                    <a:lnTo>
                      <a:pt x="83" y="114"/>
                    </a:lnTo>
                    <a:lnTo>
                      <a:pt x="83" y="120"/>
                    </a:lnTo>
                    <a:lnTo>
                      <a:pt x="107" y="108"/>
                    </a:lnTo>
                    <a:lnTo>
                      <a:pt x="107" y="78"/>
                    </a:lnTo>
                    <a:lnTo>
                      <a:pt x="101" y="84"/>
                    </a:lnTo>
                    <a:lnTo>
                      <a:pt x="101" y="96"/>
                    </a:lnTo>
                    <a:lnTo>
                      <a:pt x="95" y="102"/>
                    </a:lnTo>
                    <a:lnTo>
                      <a:pt x="101" y="96"/>
                    </a:lnTo>
                    <a:lnTo>
                      <a:pt x="101" y="84"/>
                    </a:lnTo>
                    <a:lnTo>
                      <a:pt x="107" y="78"/>
                    </a:lnTo>
                    <a:lnTo>
                      <a:pt x="107" y="72"/>
                    </a:lnTo>
                    <a:lnTo>
                      <a:pt x="60" y="78"/>
                    </a:lnTo>
                    <a:lnTo>
                      <a:pt x="60" y="66"/>
                    </a:lnTo>
                    <a:lnTo>
                      <a:pt x="54" y="48"/>
                    </a:lnTo>
                    <a:lnTo>
                      <a:pt x="60" y="36"/>
                    </a:lnTo>
                    <a:lnTo>
                      <a:pt x="66" y="12"/>
                    </a:lnTo>
                    <a:lnTo>
                      <a:pt x="54" y="12"/>
                    </a:lnTo>
                    <a:lnTo>
                      <a:pt x="36" y="0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7" name="Freeform 630"/>
              <p:cNvSpPr>
                <a:spLocks/>
              </p:cNvSpPr>
              <p:nvPr/>
            </p:nvSpPr>
            <p:spPr bwMode="auto">
              <a:xfrm>
                <a:off x="3646" y="2749"/>
                <a:ext cx="19" cy="31"/>
              </a:xfrm>
              <a:custGeom>
                <a:avLst/>
                <a:gdLst>
                  <a:gd name="T0" fmla="*/ 6 w 19"/>
                  <a:gd name="T1" fmla="*/ 0 h 31"/>
                  <a:gd name="T2" fmla="*/ 0 w 19"/>
                  <a:gd name="T3" fmla="*/ 0 h 31"/>
                  <a:gd name="T4" fmla="*/ 0 w 19"/>
                  <a:gd name="T5" fmla="*/ 6 h 31"/>
                  <a:gd name="T6" fmla="*/ 0 w 19"/>
                  <a:gd name="T7" fmla="*/ 12 h 31"/>
                  <a:gd name="T8" fmla="*/ 6 w 19"/>
                  <a:gd name="T9" fmla="*/ 18 h 31"/>
                  <a:gd name="T10" fmla="*/ 6 w 19"/>
                  <a:gd name="T11" fmla="*/ 24 h 31"/>
                  <a:gd name="T12" fmla="*/ 18 w 19"/>
                  <a:gd name="T13" fmla="*/ 30 h 31"/>
                  <a:gd name="T14" fmla="*/ 6 w 19"/>
                  <a:gd name="T15" fmla="*/ 6 h 31"/>
                  <a:gd name="T16" fmla="*/ 6 w 19"/>
                  <a:gd name="T17" fmla="*/ 0 h 31"/>
                  <a:gd name="T18" fmla="*/ 6 w 19"/>
                  <a:gd name="T19" fmla="*/ 0 h 31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9" h="31">
                    <a:moveTo>
                      <a:pt x="6" y="0"/>
                    </a:moveTo>
                    <a:lnTo>
                      <a:pt x="0" y="0"/>
                    </a:lnTo>
                    <a:lnTo>
                      <a:pt x="0" y="6"/>
                    </a:lnTo>
                    <a:lnTo>
                      <a:pt x="0" y="12"/>
                    </a:lnTo>
                    <a:lnTo>
                      <a:pt x="6" y="18"/>
                    </a:lnTo>
                    <a:lnTo>
                      <a:pt x="6" y="24"/>
                    </a:lnTo>
                    <a:lnTo>
                      <a:pt x="18" y="30"/>
                    </a:lnTo>
                    <a:lnTo>
                      <a:pt x="6" y="6"/>
                    </a:lnTo>
                    <a:lnTo>
                      <a:pt x="6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8" name="Freeform 631"/>
              <p:cNvSpPr>
                <a:spLocks/>
              </p:cNvSpPr>
              <p:nvPr/>
            </p:nvSpPr>
            <p:spPr bwMode="auto">
              <a:xfrm>
                <a:off x="3652" y="2701"/>
                <a:ext cx="25" cy="25"/>
              </a:xfrm>
              <a:custGeom>
                <a:avLst/>
                <a:gdLst>
                  <a:gd name="T0" fmla="*/ 0 w 25"/>
                  <a:gd name="T1" fmla="*/ 0 h 25"/>
                  <a:gd name="T2" fmla="*/ 0 w 25"/>
                  <a:gd name="T3" fmla="*/ 12 h 25"/>
                  <a:gd name="T4" fmla="*/ 0 w 25"/>
                  <a:gd name="T5" fmla="*/ 18 h 25"/>
                  <a:gd name="T6" fmla="*/ 12 w 25"/>
                  <a:gd name="T7" fmla="*/ 24 h 25"/>
                  <a:gd name="T8" fmla="*/ 24 w 25"/>
                  <a:gd name="T9" fmla="*/ 24 h 25"/>
                  <a:gd name="T10" fmla="*/ 18 w 25"/>
                  <a:gd name="T11" fmla="*/ 18 h 25"/>
                  <a:gd name="T12" fmla="*/ 6 w 25"/>
                  <a:gd name="T13" fmla="*/ 6 h 25"/>
                  <a:gd name="T14" fmla="*/ 0 w 25"/>
                  <a:gd name="T15" fmla="*/ 0 h 25"/>
                  <a:gd name="T16" fmla="*/ 0 w 25"/>
                  <a:gd name="T17" fmla="*/ 0 h 25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5" h="25">
                    <a:moveTo>
                      <a:pt x="0" y="0"/>
                    </a:moveTo>
                    <a:lnTo>
                      <a:pt x="0" y="12"/>
                    </a:lnTo>
                    <a:lnTo>
                      <a:pt x="0" y="18"/>
                    </a:lnTo>
                    <a:lnTo>
                      <a:pt x="12" y="24"/>
                    </a:lnTo>
                    <a:lnTo>
                      <a:pt x="24" y="24"/>
                    </a:lnTo>
                    <a:lnTo>
                      <a:pt x="18" y="18"/>
                    </a:lnTo>
                    <a:lnTo>
                      <a:pt x="6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49" name="Freeform 632"/>
              <p:cNvSpPr>
                <a:spLocks/>
              </p:cNvSpPr>
              <p:nvPr/>
            </p:nvSpPr>
            <p:spPr bwMode="auto">
              <a:xfrm>
                <a:off x="3723" y="2755"/>
                <a:ext cx="13" cy="7"/>
              </a:xfrm>
              <a:custGeom>
                <a:avLst/>
                <a:gdLst>
                  <a:gd name="T0" fmla="*/ 12 w 13"/>
                  <a:gd name="T1" fmla="*/ 0 h 7"/>
                  <a:gd name="T2" fmla="*/ 6 w 13"/>
                  <a:gd name="T3" fmla="*/ 0 h 7"/>
                  <a:gd name="T4" fmla="*/ 0 w 13"/>
                  <a:gd name="T5" fmla="*/ 6 h 7"/>
                  <a:gd name="T6" fmla="*/ 0 w 13"/>
                  <a:gd name="T7" fmla="*/ 6 h 7"/>
                  <a:gd name="T8" fmla="*/ 12 w 13"/>
                  <a:gd name="T9" fmla="*/ 0 h 7"/>
                  <a:gd name="T10" fmla="*/ 12 w 13"/>
                  <a:gd name="T11" fmla="*/ 0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3" h="7">
                    <a:moveTo>
                      <a:pt x="12" y="0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12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0" name="Freeform 633"/>
              <p:cNvSpPr>
                <a:spLocks/>
              </p:cNvSpPr>
              <p:nvPr/>
            </p:nvSpPr>
            <p:spPr bwMode="auto">
              <a:xfrm>
                <a:off x="3527" y="2797"/>
                <a:ext cx="328" cy="300"/>
              </a:xfrm>
              <a:custGeom>
                <a:avLst/>
                <a:gdLst>
                  <a:gd name="T0" fmla="*/ 0 w 328"/>
                  <a:gd name="T1" fmla="*/ 191 h 300"/>
                  <a:gd name="T2" fmla="*/ 6 w 328"/>
                  <a:gd name="T3" fmla="*/ 197 h 300"/>
                  <a:gd name="T4" fmla="*/ 6 w 328"/>
                  <a:gd name="T5" fmla="*/ 197 h 300"/>
                  <a:gd name="T6" fmla="*/ 6 w 328"/>
                  <a:gd name="T7" fmla="*/ 215 h 300"/>
                  <a:gd name="T8" fmla="*/ 6 w 328"/>
                  <a:gd name="T9" fmla="*/ 227 h 300"/>
                  <a:gd name="T10" fmla="*/ 6 w 328"/>
                  <a:gd name="T11" fmla="*/ 239 h 300"/>
                  <a:gd name="T12" fmla="*/ 54 w 328"/>
                  <a:gd name="T13" fmla="*/ 263 h 300"/>
                  <a:gd name="T14" fmla="*/ 60 w 328"/>
                  <a:gd name="T15" fmla="*/ 263 h 300"/>
                  <a:gd name="T16" fmla="*/ 95 w 328"/>
                  <a:gd name="T17" fmla="*/ 263 h 300"/>
                  <a:gd name="T18" fmla="*/ 101 w 328"/>
                  <a:gd name="T19" fmla="*/ 269 h 300"/>
                  <a:gd name="T20" fmla="*/ 155 w 328"/>
                  <a:gd name="T21" fmla="*/ 263 h 300"/>
                  <a:gd name="T22" fmla="*/ 167 w 328"/>
                  <a:gd name="T23" fmla="*/ 263 h 300"/>
                  <a:gd name="T24" fmla="*/ 167 w 328"/>
                  <a:gd name="T25" fmla="*/ 263 h 300"/>
                  <a:gd name="T26" fmla="*/ 244 w 328"/>
                  <a:gd name="T27" fmla="*/ 299 h 300"/>
                  <a:gd name="T28" fmla="*/ 292 w 328"/>
                  <a:gd name="T29" fmla="*/ 179 h 300"/>
                  <a:gd name="T30" fmla="*/ 292 w 328"/>
                  <a:gd name="T31" fmla="*/ 167 h 300"/>
                  <a:gd name="T32" fmla="*/ 292 w 328"/>
                  <a:gd name="T33" fmla="*/ 143 h 300"/>
                  <a:gd name="T34" fmla="*/ 303 w 328"/>
                  <a:gd name="T35" fmla="*/ 125 h 300"/>
                  <a:gd name="T36" fmla="*/ 315 w 328"/>
                  <a:gd name="T37" fmla="*/ 101 h 300"/>
                  <a:gd name="T38" fmla="*/ 321 w 328"/>
                  <a:gd name="T39" fmla="*/ 95 h 300"/>
                  <a:gd name="T40" fmla="*/ 327 w 328"/>
                  <a:gd name="T41" fmla="*/ 72 h 300"/>
                  <a:gd name="T42" fmla="*/ 315 w 328"/>
                  <a:gd name="T43" fmla="*/ 60 h 300"/>
                  <a:gd name="T44" fmla="*/ 315 w 328"/>
                  <a:gd name="T45" fmla="*/ 42 h 300"/>
                  <a:gd name="T46" fmla="*/ 315 w 328"/>
                  <a:gd name="T47" fmla="*/ 24 h 300"/>
                  <a:gd name="T48" fmla="*/ 286 w 328"/>
                  <a:gd name="T49" fmla="*/ 0 h 300"/>
                  <a:gd name="T50" fmla="*/ 274 w 328"/>
                  <a:gd name="T51" fmla="*/ 6 h 300"/>
                  <a:gd name="T52" fmla="*/ 268 w 328"/>
                  <a:gd name="T53" fmla="*/ 12 h 300"/>
                  <a:gd name="T54" fmla="*/ 167 w 328"/>
                  <a:gd name="T55" fmla="*/ 119 h 300"/>
                  <a:gd name="T56" fmla="*/ 173 w 328"/>
                  <a:gd name="T57" fmla="*/ 72 h 300"/>
                  <a:gd name="T58" fmla="*/ 185 w 328"/>
                  <a:gd name="T59" fmla="*/ 66 h 300"/>
                  <a:gd name="T60" fmla="*/ 185 w 328"/>
                  <a:gd name="T61" fmla="*/ 48 h 300"/>
                  <a:gd name="T62" fmla="*/ 185 w 328"/>
                  <a:gd name="T63" fmla="*/ 42 h 300"/>
                  <a:gd name="T64" fmla="*/ 161 w 328"/>
                  <a:gd name="T65" fmla="*/ 84 h 300"/>
                  <a:gd name="T66" fmla="*/ 131 w 328"/>
                  <a:gd name="T67" fmla="*/ 131 h 300"/>
                  <a:gd name="T68" fmla="*/ 95 w 328"/>
                  <a:gd name="T69" fmla="*/ 173 h 300"/>
                  <a:gd name="T70" fmla="*/ 113 w 328"/>
                  <a:gd name="T71" fmla="*/ 143 h 300"/>
                  <a:gd name="T72" fmla="*/ 179 w 328"/>
                  <a:gd name="T73" fmla="*/ 36 h 300"/>
                  <a:gd name="T74" fmla="*/ 179 w 328"/>
                  <a:gd name="T75" fmla="*/ 30 h 300"/>
                  <a:gd name="T76" fmla="*/ 173 w 328"/>
                  <a:gd name="T77" fmla="*/ 30 h 300"/>
                  <a:gd name="T78" fmla="*/ 161 w 328"/>
                  <a:gd name="T79" fmla="*/ 48 h 300"/>
                  <a:gd name="T80" fmla="*/ 149 w 328"/>
                  <a:gd name="T81" fmla="*/ 48 h 300"/>
                  <a:gd name="T82" fmla="*/ 107 w 328"/>
                  <a:gd name="T83" fmla="*/ 78 h 300"/>
                  <a:gd name="T84" fmla="*/ 101 w 328"/>
                  <a:gd name="T85" fmla="*/ 125 h 300"/>
                  <a:gd name="T86" fmla="*/ 89 w 328"/>
                  <a:gd name="T87" fmla="*/ 143 h 300"/>
                  <a:gd name="T88" fmla="*/ 66 w 328"/>
                  <a:gd name="T89" fmla="*/ 161 h 300"/>
                  <a:gd name="T90" fmla="*/ 66 w 328"/>
                  <a:gd name="T91" fmla="*/ 179 h 300"/>
                  <a:gd name="T92" fmla="*/ 6 w 328"/>
                  <a:gd name="T93" fmla="*/ 191 h 300"/>
                  <a:gd name="T94" fmla="*/ 0 w 328"/>
                  <a:gd name="T95" fmla="*/ 191 h 300"/>
                  <a:gd name="T96" fmla="*/ 0 w 328"/>
                  <a:gd name="T97" fmla="*/ 191 h 300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</a:gdLst>
                <a:ahLst/>
                <a:cxnLst>
                  <a:cxn ang="T98">
                    <a:pos x="T0" y="T1"/>
                  </a:cxn>
                  <a:cxn ang="T99">
                    <a:pos x="T2" y="T3"/>
                  </a:cxn>
                  <a:cxn ang="T100">
                    <a:pos x="T4" y="T5"/>
                  </a:cxn>
                  <a:cxn ang="T101">
                    <a:pos x="T6" y="T7"/>
                  </a:cxn>
                  <a:cxn ang="T102">
                    <a:pos x="T8" y="T9"/>
                  </a:cxn>
                  <a:cxn ang="T103">
                    <a:pos x="T10" y="T11"/>
                  </a:cxn>
                  <a:cxn ang="T104">
                    <a:pos x="T12" y="T13"/>
                  </a:cxn>
                  <a:cxn ang="T105">
                    <a:pos x="T14" y="T15"/>
                  </a:cxn>
                  <a:cxn ang="T106">
                    <a:pos x="T16" y="T17"/>
                  </a:cxn>
                  <a:cxn ang="T107">
                    <a:pos x="T18" y="T19"/>
                  </a:cxn>
                  <a:cxn ang="T108">
                    <a:pos x="T20" y="T21"/>
                  </a:cxn>
                  <a:cxn ang="T109">
                    <a:pos x="T22" y="T23"/>
                  </a:cxn>
                  <a:cxn ang="T110">
                    <a:pos x="T24" y="T25"/>
                  </a:cxn>
                  <a:cxn ang="T111">
                    <a:pos x="T26" y="T27"/>
                  </a:cxn>
                  <a:cxn ang="T112">
                    <a:pos x="T28" y="T29"/>
                  </a:cxn>
                  <a:cxn ang="T113">
                    <a:pos x="T30" y="T31"/>
                  </a:cxn>
                  <a:cxn ang="T114">
                    <a:pos x="T32" y="T33"/>
                  </a:cxn>
                  <a:cxn ang="T115">
                    <a:pos x="T34" y="T35"/>
                  </a:cxn>
                  <a:cxn ang="T116">
                    <a:pos x="T36" y="T37"/>
                  </a:cxn>
                  <a:cxn ang="T117">
                    <a:pos x="T38" y="T39"/>
                  </a:cxn>
                  <a:cxn ang="T118">
                    <a:pos x="T40" y="T41"/>
                  </a:cxn>
                  <a:cxn ang="T119">
                    <a:pos x="T42" y="T43"/>
                  </a:cxn>
                  <a:cxn ang="T120">
                    <a:pos x="T44" y="T45"/>
                  </a:cxn>
                  <a:cxn ang="T121">
                    <a:pos x="T46" y="T47"/>
                  </a:cxn>
                  <a:cxn ang="T122">
                    <a:pos x="T48" y="T49"/>
                  </a:cxn>
                  <a:cxn ang="T123">
                    <a:pos x="T50" y="T51"/>
                  </a:cxn>
                  <a:cxn ang="T124">
                    <a:pos x="T52" y="T53"/>
                  </a:cxn>
                  <a:cxn ang="T125">
                    <a:pos x="T54" y="T55"/>
                  </a:cxn>
                  <a:cxn ang="T126">
                    <a:pos x="T56" y="T57"/>
                  </a:cxn>
                  <a:cxn ang="T127">
                    <a:pos x="T58" y="T59"/>
                  </a:cxn>
                  <a:cxn ang="T128">
                    <a:pos x="T60" y="T61"/>
                  </a:cxn>
                  <a:cxn ang="T129">
                    <a:pos x="T62" y="T63"/>
                  </a:cxn>
                  <a:cxn ang="T130">
                    <a:pos x="T64" y="T65"/>
                  </a:cxn>
                  <a:cxn ang="T131">
                    <a:pos x="T66" y="T67"/>
                  </a:cxn>
                  <a:cxn ang="T132">
                    <a:pos x="T68" y="T69"/>
                  </a:cxn>
                  <a:cxn ang="T133">
                    <a:pos x="T70" y="T71"/>
                  </a:cxn>
                  <a:cxn ang="T134">
                    <a:pos x="T72" y="T73"/>
                  </a:cxn>
                  <a:cxn ang="T135">
                    <a:pos x="T74" y="T75"/>
                  </a:cxn>
                  <a:cxn ang="T136">
                    <a:pos x="T76" y="T77"/>
                  </a:cxn>
                  <a:cxn ang="T137">
                    <a:pos x="T78" y="T79"/>
                  </a:cxn>
                  <a:cxn ang="T138">
                    <a:pos x="T80" y="T81"/>
                  </a:cxn>
                  <a:cxn ang="T139">
                    <a:pos x="T82" y="T83"/>
                  </a:cxn>
                  <a:cxn ang="T140">
                    <a:pos x="T84" y="T85"/>
                  </a:cxn>
                  <a:cxn ang="T141">
                    <a:pos x="T86" y="T87"/>
                  </a:cxn>
                  <a:cxn ang="T142">
                    <a:pos x="T88" y="T89"/>
                  </a:cxn>
                  <a:cxn ang="T143">
                    <a:pos x="T90" y="T91"/>
                  </a:cxn>
                  <a:cxn ang="T144">
                    <a:pos x="T92" y="T93"/>
                  </a:cxn>
                  <a:cxn ang="T145">
                    <a:pos x="T94" y="T95"/>
                  </a:cxn>
                  <a:cxn ang="T146">
                    <a:pos x="T96" y="T97"/>
                  </a:cxn>
                </a:cxnLst>
                <a:rect l="0" t="0" r="r" b="b"/>
                <a:pathLst>
                  <a:path w="328" h="300">
                    <a:moveTo>
                      <a:pt x="0" y="191"/>
                    </a:moveTo>
                    <a:lnTo>
                      <a:pt x="6" y="197"/>
                    </a:lnTo>
                    <a:lnTo>
                      <a:pt x="6" y="215"/>
                    </a:lnTo>
                    <a:lnTo>
                      <a:pt x="6" y="227"/>
                    </a:lnTo>
                    <a:lnTo>
                      <a:pt x="6" y="239"/>
                    </a:lnTo>
                    <a:lnTo>
                      <a:pt x="54" y="263"/>
                    </a:lnTo>
                    <a:lnTo>
                      <a:pt x="60" y="263"/>
                    </a:lnTo>
                    <a:lnTo>
                      <a:pt x="95" y="263"/>
                    </a:lnTo>
                    <a:lnTo>
                      <a:pt x="101" y="269"/>
                    </a:lnTo>
                    <a:lnTo>
                      <a:pt x="155" y="263"/>
                    </a:lnTo>
                    <a:lnTo>
                      <a:pt x="167" y="263"/>
                    </a:lnTo>
                    <a:lnTo>
                      <a:pt x="244" y="299"/>
                    </a:lnTo>
                    <a:lnTo>
                      <a:pt x="292" y="179"/>
                    </a:lnTo>
                    <a:lnTo>
                      <a:pt x="292" y="167"/>
                    </a:lnTo>
                    <a:lnTo>
                      <a:pt x="292" y="143"/>
                    </a:lnTo>
                    <a:lnTo>
                      <a:pt x="303" y="125"/>
                    </a:lnTo>
                    <a:lnTo>
                      <a:pt x="315" y="101"/>
                    </a:lnTo>
                    <a:lnTo>
                      <a:pt x="321" y="95"/>
                    </a:lnTo>
                    <a:lnTo>
                      <a:pt x="327" y="72"/>
                    </a:lnTo>
                    <a:lnTo>
                      <a:pt x="315" y="60"/>
                    </a:lnTo>
                    <a:lnTo>
                      <a:pt x="315" y="42"/>
                    </a:lnTo>
                    <a:lnTo>
                      <a:pt x="315" y="24"/>
                    </a:lnTo>
                    <a:lnTo>
                      <a:pt x="286" y="0"/>
                    </a:lnTo>
                    <a:lnTo>
                      <a:pt x="274" y="6"/>
                    </a:lnTo>
                    <a:lnTo>
                      <a:pt x="268" y="12"/>
                    </a:lnTo>
                    <a:lnTo>
                      <a:pt x="167" y="119"/>
                    </a:lnTo>
                    <a:lnTo>
                      <a:pt x="173" y="72"/>
                    </a:lnTo>
                    <a:lnTo>
                      <a:pt x="185" y="66"/>
                    </a:lnTo>
                    <a:lnTo>
                      <a:pt x="185" y="48"/>
                    </a:lnTo>
                    <a:lnTo>
                      <a:pt x="185" y="42"/>
                    </a:lnTo>
                    <a:lnTo>
                      <a:pt x="161" y="84"/>
                    </a:lnTo>
                    <a:lnTo>
                      <a:pt x="131" y="131"/>
                    </a:lnTo>
                    <a:lnTo>
                      <a:pt x="95" y="173"/>
                    </a:lnTo>
                    <a:lnTo>
                      <a:pt x="113" y="143"/>
                    </a:lnTo>
                    <a:lnTo>
                      <a:pt x="179" y="36"/>
                    </a:lnTo>
                    <a:lnTo>
                      <a:pt x="179" y="30"/>
                    </a:lnTo>
                    <a:lnTo>
                      <a:pt x="173" y="30"/>
                    </a:lnTo>
                    <a:lnTo>
                      <a:pt x="161" y="48"/>
                    </a:lnTo>
                    <a:lnTo>
                      <a:pt x="149" y="48"/>
                    </a:lnTo>
                    <a:lnTo>
                      <a:pt x="107" y="78"/>
                    </a:lnTo>
                    <a:lnTo>
                      <a:pt x="101" y="125"/>
                    </a:lnTo>
                    <a:lnTo>
                      <a:pt x="89" y="143"/>
                    </a:lnTo>
                    <a:lnTo>
                      <a:pt x="66" y="161"/>
                    </a:lnTo>
                    <a:lnTo>
                      <a:pt x="66" y="179"/>
                    </a:lnTo>
                    <a:lnTo>
                      <a:pt x="6" y="191"/>
                    </a:lnTo>
                    <a:lnTo>
                      <a:pt x="0" y="191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1" name="Freeform 634"/>
              <p:cNvSpPr>
                <a:spLocks/>
              </p:cNvSpPr>
              <p:nvPr/>
            </p:nvSpPr>
            <p:spPr bwMode="auto">
              <a:xfrm>
                <a:off x="3622" y="2833"/>
                <a:ext cx="91" cy="138"/>
              </a:xfrm>
              <a:custGeom>
                <a:avLst/>
                <a:gdLst>
                  <a:gd name="T0" fmla="*/ 84 w 91"/>
                  <a:gd name="T1" fmla="*/ 0 h 138"/>
                  <a:gd name="T2" fmla="*/ 18 w 91"/>
                  <a:gd name="T3" fmla="*/ 107 h 138"/>
                  <a:gd name="T4" fmla="*/ 0 w 91"/>
                  <a:gd name="T5" fmla="*/ 137 h 138"/>
                  <a:gd name="T6" fmla="*/ 36 w 91"/>
                  <a:gd name="T7" fmla="*/ 95 h 138"/>
                  <a:gd name="T8" fmla="*/ 66 w 91"/>
                  <a:gd name="T9" fmla="*/ 48 h 138"/>
                  <a:gd name="T10" fmla="*/ 90 w 91"/>
                  <a:gd name="T11" fmla="*/ 6 h 138"/>
                  <a:gd name="T12" fmla="*/ 84 w 91"/>
                  <a:gd name="T13" fmla="*/ 0 h 138"/>
                  <a:gd name="T14" fmla="*/ 84 w 91"/>
                  <a:gd name="T15" fmla="*/ 0 h 13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91" h="138">
                    <a:moveTo>
                      <a:pt x="84" y="0"/>
                    </a:moveTo>
                    <a:lnTo>
                      <a:pt x="18" y="107"/>
                    </a:lnTo>
                    <a:lnTo>
                      <a:pt x="0" y="137"/>
                    </a:lnTo>
                    <a:lnTo>
                      <a:pt x="36" y="95"/>
                    </a:lnTo>
                    <a:lnTo>
                      <a:pt x="66" y="48"/>
                    </a:lnTo>
                    <a:lnTo>
                      <a:pt x="90" y="6"/>
                    </a:lnTo>
                    <a:lnTo>
                      <a:pt x="84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2" name="Freeform 635"/>
              <p:cNvSpPr>
                <a:spLocks/>
              </p:cNvSpPr>
              <p:nvPr/>
            </p:nvSpPr>
            <p:spPr bwMode="auto">
              <a:xfrm>
                <a:off x="3694" y="2797"/>
                <a:ext cx="102" cy="120"/>
              </a:xfrm>
              <a:custGeom>
                <a:avLst/>
                <a:gdLst>
                  <a:gd name="T0" fmla="*/ 77 w 102"/>
                  <a:gd name="T1" fmla="*/ 0 h 120"/>
                  <a:gd name="T2" fmla="*/ 71 w 102"/>
                  <a:gd name="T3" fmla="*/ 12 h 120"/>
                  <a:gd name="T4" fmla="*/ 18 w 102"/>
                  <a:gd name="T5" fmla="*/ 48 h 120"/>
                  <a:gd name="T6" fmla="*/ 18 w 102"/>
                  <a:gd name="T7" fmla="*/ 66 h 120"/>
                  <a:gd name="T8" fmla="*/ 6 w 102"/>
                  <a:gd name="T9" fmla="*/ 72 h 120"/>
                  <a:gd name="T10" fmla="*/ 0 w 102"/>
                  <a:gd name="T11" fmla="*/ 119 h 120"/>
                  <a:gd name="T12" fmla="*/ 101 w 102"/>
                  <a:gd name="T13" fmla="*/ 12 h 120"/>
                  <a:gd name="T14" fmla="*/ 77 w 102"/>
                  <a:gd name="T15" fmla="*/ 0 h 120"/>
                  <a:gd name="T16" fmla="*/ 77 w 102"/>
                  <a:gd name="T17" fmla="*/ 0 h 120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02" h="120">
                    <a:moveTo>
                      <a:pt x="77" y="0"/>
                    </a:moveTo>
                    <a:lnTo>
                      <a:pt x="71" y="12"/>
                    </a:lnTo>
                    <a:lnTo>
                      <a:pt x="18" y="48"/>
                    </a:lnTo>
                    <a:lnTo>
                      <a:pt x="18" y="66"/>
                    </a:lnTo>
                    <a:lnTo>
                      <a:pt x="6" y="72"/>
                    </a:lnTo>
                    <a:lnTo>
                      <a:pt x="0" y="119"/>
                    </a:lnTo>
                    <a:lnTo>
                      <a:pt x="101" y="12"/>
                    </a:lnTo>
                    <a:lnTo>
                      <a:pt x="77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3" name="Freeform 636"/>
              <p:cNvSpPr>
                <a:spLocks/>
              </p:cNvSpPr>
              <p:nvPr/>
            </p:nvSpPr>
            <p:spPr bwMode="auto">
              <a:xfrm>
                <a:off x="3480" y="2988"/>
                <a:ext cx="54" cy="49"/>
              </a:xfrm>
              <a:custGeom>
                <a:avLst/>
                <a:gdLst>
                  <a:gd name="T0" fmla="*/ 47 w 54"/>
                  <a:gd name="T1" fmla="*/ 0 h 49"/>
                  <a:gd name="T2" fmla="*/ 0 w 54"/>
                  <a:gd name="T3" fmla="*/ 6 h 49"/>
                  <a:gd name="T4" fmla="*/ 0 w 54"/>
                  <a:gd name="T5" fmla="*/ 6 h 49"/>
                  <a:gd name="T6" fmla="*/ 5 w 54"/>
                  <a:gd name="T7" fmla="*/ 6 h 49"/>
                  <a:gd name="T8" fmla="*/ 11 w 54"/>
                  <a:gd name="T9" fmla="*/ 18 h 49"/>
                  <a:gd name="T10" fmla="*/ 11 w 54"/>
                  <a:gd name="T11" fmla="*/ 24 h 49"/>
                  <a:gd name="T12" fmla="*/ 53 w 54"/>
                  <a:gd name="T13" fmla="*/ 48 h 49"/>
                  <a:gd name="T14" fmla="*/ 53 w 54"/>
                  <a:gd name="T15" fmla="*/ 36 h 49"/>
                  <a:gd name="T16" fmla="*/ 53 w 54"/>
                  <a:gd name="T17" fmla="*/ 24 h 49"/>
                  <a:gd name="T18" fmla="*/ 53 w 54"/>
                  <a:gd name="T19" fmla="*/ 18 h 49"/>
                  <a:gd name="T20" fmla="*/ 53 w 54"/>
                  <a:gd name="T21" fmla="*/ 6 h 49"/>
                  <a:gd name="T22" fmla="*/ 47 w 54"/>
                  <a:gd name="T23" fmla="*/ 0 h 49"/>
                  <a:gd name="T24" fmla="*/ 47 w 54"/>
                  <a:gd name="T25" fmla="*/ 0 h 49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54" h="49">
                    <a:moveTo>
                      <a:pt x="47" y="0"/>
                    </a:moveTo>
                    <a:lnTo>
                      <a:pt x="0" y="6"/>
                    </a:lnTo>
                    <a:lnTo>
                      <a:pt x="5" y="6"/>
                    </a:lnTo>
                    <a:lnTo>
                      <a:pt x="11" y="18"/>
                    </a:lnTo>
                    <a:lnTo>
                      <a:pt x="11" y="24"/>
                    </a:lnTo>
                    <a:lnTo>
                      <a:pt x="53" y="48"/>
                    </a:lnTo>
                    <a:lnTo>
                      <a:pt x="53" y="36"/>
                    </a:lnTo>
                    <a:lnTo>
                      <a:pt x="53" y="24"/>
                    </a:lnTo>
                    <a:lnTo>
                      <a:pt x="53" y="18"/>
                    </a:lnTo>
                    <a:lnTo>
                      <a:pt x="53" y="6"/>
                    </a:lnTo>
                    <a:lnTo>
                      <a:pt x="47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4" name="Freeform 637"/>
              <p:cNvSpPr>
                <a:spLocks/>
              </p:cNvSpPr>
              <p:nvPr/>
            </p:nvSpPr>
            <p:spPr bwMode="auto">
              <a:xfrm>
                <a:off x="3456" y="2994"/>
                <a:ext cx="36" cy="19"/>
              </a:xfrm>
              <a:custGeom>
                <a:avLst/>
                <a:gdLst>
                  <a:gd name="T0" fmla="*/ 35 w 36"/>
                  <a:gd name="T1" fmla="*/ 18 h 19"/>
                  <a:gd name="T2" fmla="*/ 35 w 36"/>
                  <a:gd name="T3" fmla="*/ 12 h 19"/>
                  <a:gd name="T4" fmla="*/ 29 w 36"/>
                  <a:gd name="T5" fmla="*/ 0 h 19"/>
                  <a:gd name="T6" fmla="*/ 24 w 36"/>
                  <a:gd name="T7" fmla="*/ 0 h 19"/>
                  <a:gd name="T8" fmla="*/ 0 w 36"/>
                  <a:gd name="T9" fmla="*/ 6 h 19"/>
                  <a:gd name="T10" fmla="*/ 35 w 36"/>
                  <a:gd name="T11" fmla="*/ 18 h 19"/>
                  <a:gd name="T12" fmla="*/ 35 w 36"/>
                  <a:gd name="T13" fmla="*/ 18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36" h="19">
                    <a:moveTo>
                      <a:pt x="35" y="18"/>
                    </a:moveTo>
                    <a:lnTo>
                      <a:pt x="35" y="12"/>
                    </a:lnTo>
                    <a:lnTo>
                      <a:pt x="29" y="0"/>
                    </a:lnTo>
                    <a:lnTo>
                      <a:pt x="24" y="0"/>
                    </a:lnTo>
                    <a:lnTo>
                      <a:pt x="0" y="6"/>
                    </a:lnTo>
                    <a:lnTo>
                      <a:pt x="35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5" name="Freeform 638"/>
              <p:cNvSpPr>
                <a:spLocks/>
              </p:cNvSpPr>
              <p:nvPr/>
            </p:nvSpPr>
            <p:spPr bwMode="auto">
              <a:xfrm>
                <a:off x="3682" y="2815"/>
                <a:ext cx="31" cy="7"/>
              </a:xfrm>
              <a:custGeom>
                <a:avLst/>
                <a:gdLst>
                  <a:gd name="T0" fmla="*/ 0 w 31"/>
                  <a:gd name="T1" fmla="*/ 0 h 7"/>
                  <a:gd name="T2" fmla="*/ 18 w 31"/>
                  <a:gd name="T3" fmla="*/ 6 h 7"/>
                  <a:gd name="T4" fmla="*/ 30 w 31"/>
                  <a:gd name="T5" fmla="*/ 0 h 7"/>
                  <a:gd name="T6" fmla="*/ 24 w 31"/>
                  <a:gd name="T7" fmla="*/ 0 h 7"/>
                  <a:gd name="T8" fmla="*/ 0 w 31"/>
                  <a:gd name="T9" fmla="*/ 0 h 7"/>
                  <a:gd name="T10" fmla="*/ 0 w 31"/>
                  <a:gd name="T11" fmla="*/ 0 h 7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1" h="7">
                    <a:moveTo>
                      <a:pt x="0" y="0"/>
                    </a:moveTo>
                    <a:lnTo>
                      <a:pt x="18" y="6"/>
                    </a:lnTo>
                    <a:lnTo>
                      <a:pt x="30" y="0"/>
                    </a:lnTo>
                    <a:lnTo>
                      <a:pt x="2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6" name="Freeform 639"/>
              <p:cNvSpPr>
                <a:spLocks/>
              </p:cNvSpPr>
              <p:nvPr/>
            </p:nvSpPr>
            <p:spPr bwMode="auto">
              <a:xfrm>
                <a:off x="3926" y="2725"/>
                <a:ext cx="108" cy="61"/>
              </a:xfrm>
              <a:custGeom>
                <a:avLst/>
                <a:gdLst>
                  <a:gd name="T0" fmla="*/ 107 w 108"/>
                  <a:gd name="T1" fmla="*/ 48 h 61"/>
                  <a:gd name="T2" fmla="*/ 101 w 108"/>
                  <a:gd name="T3" fmla="*/ 42 h 61"/>
                  <a:gd name="T4" fmla="*/ 95 w 108"/>
                  <a:gd name="T5" fmla="*/ 36 h 61"/>
                  <a:gd name="T6" fmla="*/ 71 w 108"/>
                  <a:gd name="T7" fmla="*/ 30 h 61"/>
                  <a:gd name="T8" fmla="*/ 53 w 108"/>
                  <a:gd name="T9" fmla="*/ 24 h 61"/>
                  <a:gd name="T10" fmla="*/ 29 w 108"/>
                  <a:gd name="T11" fmla="*/ 24 h 61"/>
                  <a:gd name="T12" fmla="*/ 12 w 108"/>
                  <a:gd name="T13" fmla="*/ 24 h 61"/>
                  <a:gd name="T14" fmla="*/ 12 w 108"/>
                  <a:gd name="T15" fmla="*/ 12 h 61"/>
                  <a:gd name="T16" fmla="*/ 18 w 108"/>
                  <a:gd name="T17" fmla="*/ 6 h 61"/>
                  <a:gd name="T18" fmla="*/ 18 w 108"/>
                  <a:gd name="T19" fmla="*/ 0 h 61"/>
                  <a:gd name="T20" fmla="*/ 0 w 108"/>
                  <a:gd name="T21" fmla="*/ 18 h 61"/>
                  <a:gd name="T22" fmla="*/ 0 w 108"/>
                  <a:gd name="T23" fmla="*/ 30 h 61"/>
                  <a:gd name="T24" fmla="*/ 6 w 108"/>
                  <a:gd name="T25" fmla="*/ 48 h 61"/>
                  <a:gd name="T26" fmla="*/ 12 w 108"/>
                  <a:gd name="T27" fmla="*/ 54 h 61"/>
                  <a:gd name="T28" fmla="*/ 18 w 108"/>
                  <a:gd name="T29" fmla="*/ 60 h 61"/>
                  <a:gd name="T30" fmla="*/ 29 w 108"/>
                  <a:gd name="T31" fmla="*/ 60 h 61"/>
                  <a:gd name="T32" fmla="*/ 35 w 108"/>
                  <a:gd name="T33" fmla="*/ 54 h 61"/>
                  <a:gd name="T34" fmla="*/ 35 w 108"/>
                  <a:gd name="T35" fmla="*/ 42 h 61"/>
                  <a:gd name="T36" fmla="*/ 35 w 108"/>
                  <a:gd name="T37" fmla="*/ 36 h 61"/>
                  <a:gd name="T38" fmla="*/ 35 w 108"/>
                  <a:gd name="T39" fmla="*/ 54 h 61"/>
                  <a:gd name="T40" fmla="*/ 29 w 108"/>
                  <a:gd name="T41" fmla="*/ 54 h 61"/>
                  <a:gd name="T42" fmla="*/ 12 w 108"/>
                  <a:gd name="T43" fmla="*/ 36 h 61"/>
                  <a:gd name="T44" fmla="*/ 35 w 108"/>
                  <a:gd name="T45" fmla="*/ 36 h 61"/>
                  <a:gd name="T46" fmla="*/ 59 w 108"/>
                  <a:gd name="T47" fmla="*/ 36 h 61"/>
                  <a:gd name="T48" fmla="*/ 71 w 108"/>
                  <a:gd name="T49" fmla="*/ 42 h 61"/>
                  <a:gd name="T50" fmla="*/ 83 w 108"/>
                  <a:gd name="T51" fmla="*/ 48 h 61"/>
                  <a:gd name="T52" fmla="*/ 107 w 108"/>
                  <a:gd name="T53" fmla="*/ 48 h 61"/>
                  <a:gd name="T54" fmla="*/ 107 w 108"/>
                  <a:gd name="T55" fmla="*/ 48 h 6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108" h="61">
                    <a:moveTo>
                      <a:pt x="107" y="48"/>
                    </a:moveTo>
                    <a:lnTo>
                      <a:pt x="101" y="42"/>
                    </a:lnTo>
                    <a:lnTo>
                      <a:pt x="95" y="36"/>
                    </a:lnTo>
                    <a:lnTo>
                      <a:pt x="71" y="30"/>
                    </a:lnTo>
                    <a:lnTo>
                      <a:pt x="53" y="24"/>
                    </a:lnTo>
                    <a:lnTo>
                      <a:pt x="29" y="24"/>
                    </a:lnTo>
                    <a:lnTo>
                      <a:pt x="12" y="24"/>
                    </a:lnTo>
                    <a:lnTo>
                      <a:pt x="12" y="12"/>
                    </a:lnTo>
                    <a:lnTo>
                      <a:pt x="18" y="6"/>
                    </a:lnTo>
                    <a:lnTo>
                      <a:pt x="18" y="0"/>
                    </a:lnTo>
                    <a:lnTo>
                      <a:pt x="0" y="18"/>
                    </a:lnTo>
                    <a:lnTo>
                      <a:pt x="0" y="30"/>
                    </a:lnTo>
                    <a:lnTo>
                      <a:pt x="6" y="48"/>
                    </a:lnTo>
                    <a:lnTo>
                      <a:pt x="12" y="54"/>
                    </a:lnTo>
                    <a:lnTo>
                      <a:pt x="18" y="60"/>
                    </a:lnTo>
                    <a:lnTo>
                      <a:pt x="29" y="60"/>
                    </a:lnTo>
                    <a:lnTo>
                      <a:pt x="35" y="54"/>
                    </a:lnTo>
                    <a:lnTo>
                      <a:pt x="35" y="42"/>
                    </a:lnTo>
                    <a:lnTo>
                      <a:pt x="35" y="36"/>
                    </a:lnTo>
                    <a:lnTo>
                      <a:pt x="35" y="54"/>
                    </a:lnTo>
                    <a:lnTo>
                      <a:pt x="29" y="54"/>
                    </a:lnTo>
                    <a:lnTo>
                      <a:pt x="12" y="36"/>
                    </a:lnTo>
                    <a:lnTo>
                      <a:pt x="35" y="36"/>
                    </a:lnTo>
                    <a:lnTo>
                      <a:pt x="59" y="36"/>
                    </a:lnTo>
                    <a:lnTo>
                      <a:pt x="71" y="42"/>
                    </a:lnTo>
                    <a:lnTo>
                      <a:pt x="83" y="48"/>
                    </a:lnTo>
                    <a:lnTo>
                      <a:pt x="107" y="48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7" name="Freeform 640"/>
              <p:cNvSpPr>
                <a:spLocks/>
              </p:cNvSpPr>
              <p:nvPr/>
            </p:nvSpPr>
            <p:spPr bwMode="auto">
              <a:xfrm>
                <a:off x="4021" y="2791"/>
                <a:ext cx="7" cy="19"/>
              </a:xfrm>
              <a:custGeom>
                <a:avLst/>
                <a:gdLst>
                  <a:gd name="T0" fmla="*/ 0 w 7"/>
                  <a:gd name="T1" fmla="*/ 0 h 19"/>
                  <a:gd name="T2" fmla="*/ 0 w 7"/>
                  <a:gd name="T3" fmla="*/ 6 h 19"/>
                  <a:gd name="T4" fmla="*/ 0 w 7"/>
                  <a:gd name="T5" fmla="*/ 12 h 19"/>
                  <a:gd name="T6" fmla="*/ 6 w 7"/>
                  <a:gd name="T7" fmla="*/ 18 h 19"/>
                  <a:gd name="T8" fmla="*/ 6 w 7"/>
                  <a:gd name="T9" fmla="*/ 6 h 19"/>
                  <a:gd name="T10" fmla="*/ 0 w 7"/>
                  <a:gd name="T11" fmla="*/ 0 h 19"/>
                  <a:gd name="T12" fmla="*/ 0 w 7"/>
                  <a:gd name="T13" fmla="*/ 0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" h="19">
                    <a:moveTo>
                      <a:pt x="0" y="0"/>
                    </a:moveTo>
                    <a:lnTo>
                      <a:pt x="0" y="6"/>
                    </a:lnTo>
                    <a:lnTo>
                      <a:pt x="0" y="12"/>
                    </a:lnTo>
                    <a:lnTo>
                      <a:pt x="6" y="18"/>
                    </a:lnTo>
                    <a:lnTo>
                      <a:pt x="6" y="6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8" name="Freeform 641"/>
              <p:cNvSpPr>
                <a:spLocks/>
              </p:cNvSpPr>
              <p:nvPr/>
            </p:nvSpPr>
            <p:spPr bwMode="auto">
              <a:xfrm>
                <a:off x="4015" y="2773"/>
                <a:ext cx="13" cy="19"/>
              </a:xfrm>
              <a:custGeom>
                <a:avLst/>
                <a:gdLst>
                  <a:gd name="T0" fmla="*/ 6 w 13"/>
                  <a:gd name="T1" fmla="*/ 18 h 19"/>
                  <a:gd name="T2" fmla="*/ 12 w 13"/>
                  <a:gd name="T3" fmla="*/ 12 h 19"/>
                  <a:gd name="T4" fmla="*/ 12 w 13"/>
                  <a:gd name="T5" fmla="*/ 6 h 19"/>
                  <a:gd name="T6" fmla="*/ 6 w 13"/>
                  <a:gd name="T7" fmla="*/ 0 h 19"/>
                  <a:gd name="T8" fmla="*/ 0 w 13"/>
                  <a:gd name="T9" fmla="*/ 6 h 19"/>
                  <a:gd name="T10" fmla="*/ 6 w 13"/>
                  <a:gd name="T11" fmla="*/ 18 h 19"/>
                  <a:gd name="T12" fmla="*/ 6 w 13"/>
                  <a:gd name="T13" fmla="*/ 18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3" h="19">
                    <a:moveTo>
                      <a:pt x="6" y="18"/>
                    </a:moveTo>
                    <a:lnTo>
                      <a:pt x="12" y="12"/>
                    </a:lnTo>
                    <a:lnTo>
                      <a:pt x="12" y="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6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59" name="Freeform 642"/>
              <p:cNvSpPr>
                <a:spLocks/>
              </p:cNvSpPr>
              <p:nvPr/>
            </p:nvSpPr>
            <p:spPr bwMode="auto">
              <a:xfrm>
                <a:off x="3944" y="2671"/>
                <a:ext cx="36" cy="79"/>
              </a:xfrm>
              <a:custGeom>
                <a:avLst/>
                <a:gdLst>
                  <a:gd name="T0" fmla="*/ 11 w 36"/>
                  <a:gd name="T1" fmla="*/ 78 h 79"/>
                  <a:gd name="T2" fmla="*/ 35 w 36"/>
                  <a:gd name="T3" fmla="*/ 78 h 79"/>
                  <a:gd name="T4" fmla="*/ 23 w 36"/>
                  <a:gd name="T5" fmla="*/ 66 h 79"/>
                  <a:gd name="T6" fmla="*/ 17 w 36"/>
                  <a:gd name="T7" fmla="*/ 54 h 79"/>
                  <a:gd name="T8" fmla="*/ 17 w 36"/>
                  <a:gd name="T9" fmla="*/ 12 h 79"/>
                  <a:gd name="T10" fmla="*/ 29 w 36"/>
                  <a:gd name="T11" fmla="*/ 0 h 79"/>
                  <a:gd name="T12" fmla="*/ 11 w 36"/>
                  <a:gd name="T13" fmla="*/ 0 h 79"/>
                  <a:gd name="T14" fmla="*/ 5 w 36"/>
                  <a:gd name="T15" fmla="*/ 6 h 79"/>
                  <a:gd name="T16" fmla="*/ 0 w 36"/>
                  <a:gd name="T17" fmla="*/ 54 h 79"/>
                  <a:gd name="T18" fmla="*/ 0 w 36"/>
                  <a:gd name="T19" fmla="*/ 60 h 79"/>
                  <a:gd name="T20" fmla="*/ 11 w 36"/>
                  <a:gd name="T21" fmla="*/ 78 h 79"/>
                  <a:gd name="T22" fmla="*/ 11 w 36"/>
                  <a:gd name="T23" fmla="*/ 78 h 7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6" h="79">
                    <a:moveTo>
                      <a:pt x="11" y="78"/>
                    </a:moveTo>
                    <a:lnTo>
                      <a:pt x="35" y="78"/>
                    </a:lnTo>
                    <a:lnTo>
                      <a:pt x="23" y="66"/>
                    </a:lnTo>
                    <a:lnTo>
                      <a:pt x="17" y="54"/>
                    </a:lnTo>
                    <a:lnTo>
                      <a:pt x="17" y="12"/>
                    </a:lnTo>
                    <a:lnTo>
                      <a:pt x="29" y="0"/>
                    </a:lnTo>
                    <a:lnTo>
                      <a:pt x="11" y="0"/>
                    </a:lnTo>
                    <a:lnTo>
                      <a:pt x="5" y="6"/>
                    </a:lnTo>
                    <a:lnTo>
                      <a:pt x="0" y="54"/>
                    </a:lnTo>
                    <a:lnTo>
                      <a:pt x="0" y="60"/>
                    </a:lnTo>
                    <a:lnTo>
                      <a:pt x="11" y="7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0" name="Freeform 643"/>
              <p:cNvSpPr>
                <a:spLocks/>
              </p:cNvSpPr>
              <p:nvPr/>
            </p:nvSpPr>
            <p:spPr bwMode="auto">
              <a:xfrm>
                <a:off x="3985" y="2761"/>
                <a:ext cx="25" cy="19"/>
              </a:xfrm>
              <a:custGeom>
                <a:avLst/>
                <a:gdLst>
                  <a:gd name="T0" fmla="*/ 24 w 25"/>
                  <a:gd name="T1" fmla="*/ 12 h 19"/>
                  <a:gd name="T2" fmla="*/ 12 w 25"/>
                  <a:gd name="T3" fmla="*/ 6 h 19"/>
                  <a:gd name="T4" fmla="*/ 0 w 25"/>
                  <a:gd name="T5" fmla="*/ 0 h 19"/>
                  <a:gd name="T6" fmla="*/ 0 w 25"/>
                  <a:gd name="T7" fmla="*/ 12 h 19"/>
                  <a:gd name="T8" fmla="*/ 12 w 25"/>
                  <a:gd name="T9" fmla="*/ 18 h 19"/>
                  <a:gd name="T10" fmla="*/ 24 w 25"/>
                  <a:gd name="T11" fmla="*/ 12 h 19"/>
                  <a:gd name="T12" fmla="*/ 24 w 25"/>
                  <a:gd name="T13" fmla="*/ 12 h 19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25" h="19">
                    <a:moveTo>
                      <a:pt x="24" y="12"/>
                    </a:moveTo>
                    <a:lnTo>
                      <a:pt x="12" y="6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12" y="18"/>
                    </a:lnTo>
                    <a:lnTo>
                      <a:pt x="24" y="1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1" name="Freeform 644"/>
              <p:cNvSpPr>
                <a:spLocks/>
              </p:cNvSpPr>
              <p:nvPr/>
            </p:nvSpPr>
            <p:spPr bwMode="auto">
              <a:xfrm>
                <a:off x="3938" y="2761"/>
                <a:ext cx="24" cy="19"/>
              </a:xfrm>
              <a:custGeom>
                <a:avLst/>
                <a:gdLst>
                  <a:gd name="T0" fmla="*/ 23 w 24"/>
                  <a:gd name="T1" fmla="*/ 0 h 19"/>
                  <a:gd name="T2" fmla="*/ 0 w 24"/>
                  <a:gd name="T3" fmla="*/ 0 h 19"/>
                  <a:gd name="T4" fmla="*/ 17 w 24"/>
                  <a:gd name="T5" fmla="*/ 18 h 19"/>
                  <a:gd name="T6" fmla="*/ 23 w 24"/>
                  <a:gd name="T7" fmla="*/ 18 h 19"/>
                  <a:gd name="T8" fmla="*/ 23 w 24"/>
                  <a:gd name="T9" fmla="*/ 0 h 19"/>
                  <a:gd name="T10" fmla="*/ 23 w 24"/>
                  <a:gd name="T11" fmla="*/ 0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24" h="19">
                    <a:moveTo>
                      <a:pt x="23" y="0"/>
                    </a:moveTo>
                    <a:lnTo>
                      <a:pt x="0" y="0"/>
                    </a:lnTo>
                    <a:lnTo>
                      <a:pt x="17" y="18"/>
                    </a:lnTo>
                    <a:lnTo>
                      <a:pt x="23" y="18"/>
                    </a:lnTo>
                    <a:lnTo>
                      <a:pt x="23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2" name="Freeform 645"/>
              <p:cNvSpPr>
                <a:spLocks/>
              </p:cNvSpPr>
              <p:nvPr/>
            </p:nvSpPr>
            <p:spPr bwMode="auto">
              <a:xfrm>
                <a:off x="3938" y="2731"/>
                <a:ext cx="18" cy="19"/>
              </a:xfrm>
              <a:custGeom>
                <a:avLst/>
                <a:gdLst>
                  <a:gd name="T0" fmla="*/ 17 w 18"/>
                  <a:gd name="T1" fmla="*/ 18 h 19"/>
                  <a:gd name="T2" fmla="*/ 6 w 18"/>
                  <a:gd name="T3" fmla="*/ 0 h 19"/>
                  <a:gd name="T4" fmla="*/ 0 w 18"/>
                  <a:gd name="T5" fmla="*/ 6 h 19"/>
                  <a:gd name="T6" fmla="*/ 0 w 18"/>
                  <a:gd name="T7" fmla="*/ 18 h 19"/>
                  <a:gd name="T8" fmla="*/ 17 w 18"/>
                  <a:gd name="T9" fmla="*/ 18 h 19"/>
                  <a:gd name="T10" fmla="*/ 17 w 18"/>
                  <a:gd name="T11" fmla="*/ 18 h 19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" h="19">
                    <a:moveTo>
                      <a:pt x="17" y="18"/>
                    </a:moveTo>
                    <a:lnTo>
                      <a:pt x="6" y="0"/>
                    </a:lnTo>
                    <a:lnTo>
                      <a:pt x="0" y="6"/>
                    </a:lnTo>
                    <a:lnTo>
                      <a:pt x="0" y="18"/>
                    </a:lnTo>
                    <a:lnTo>
                      <a:pt x="17" y="1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3" name="Freeform 646"/>
              <p:cNvSpPr>
                <a:spLocks/>
              </p:cNvSpPr>
              <p:nvPr/>
            </p:nvSpPr>
            <p:spPr bwMode="auto">
              <a:xfrm>
                <a:off x="3253" y="2480"/>
                <a:ext cx="31" cy="7"/>
              </a:xfrm>
              <a:custGeom>
                <a:avLst/>
                <a:gdLst>
                  <a:gd name="T0" fmla="*/ 30 w 31"/>
                  <a:gd name="T1" fmla="*/ 0 h 7"/>
                  <a:gd name="T2" fmla="*/ 18 w 31"/>
                  <a:gd name="T3" fmla="*/ 0 h 7"/>
                  <a:gd name="T4" fmla="*/ 0 w 31"/>
                  <a:gd name="T5" fmla="*/ 6 h 7"/>
                  <a:gd name="T6" fmla="*/ 6 w 31"/>
                  <a:gd name="T7" fmla="*/ 0 h 7"/>
                  <a:gd name="T8" fmla="*/ 18 w 31"/>
                  <a:gd name="T9" fmla="*/ 0 h 7"/>
                  <a:gd name="T10" fmla="*/ 24 w 31"/>
                  <a:gd name="T11" fmla="*/ 0 h 7"/>
                  <a:gd name="T12" fmla="*/ 30 w 31"/>
                  <a:gd name="T13" fmla="*/ 0 h 7"/>
                  <a:gd name="T14" fmla="*/ 30 w 31"/>
                  <a:gd name="T15" fmla="*/ 0 h 7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31" h="7">
                    <a:moveTo>
                      <a:pt x="30" y="0"/>
                    </a:moveTo>
                    <a:lnTo>
                      <a:pt x="18" y="0"/>
                    </a:lnTo>
                    <a:lnTo>
                      <a:pt x="0" y="6"/>
                    </a:lnTo>
                    <a:lnTo>
                      <a:pt x="6" y="0"/>
                    </a:lnTo>
                    <a:lnTo>
                      <a:pt x="18" y="0"/>
                    </a:lnTo>
                    <a:lnTo>
                      <a:pt x="24" y="0"/>
                    </a:lnTo>
                    <a:lnTo>
                      <a:pt x="3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4" name="Freeform 647"/>
              <p:cNvSpPr>
                <a:spLocks/>
              </p:cNvSpPr>
              <p:nvPr/>
            </p:nvSpPr>
            <p:spPr bwMode="auto">
              <a:xfrm>
                <a:off x="3259" y="2534"/>
                <a:ext cx="31" cy="18"/>
              </a:xfrm>
              <a:custGeom>
                <a:avLst/>
                <a:gdLst>
                  <a:gd name="T0" fmla="*/ 0 w 31"/>
                  <a:gd name="T1" fmla="*/ 0 h 18"/>
                  <a:gd name="T2" fmla="*/ 6 w 31"/>
                  <a:gd name="T3" fmla="*/ 6 h 18"/>
                  <a:gd name="T4" fmla="*/ 12 w 31"/>
                  <a:gd name="T5" fmla="*/ 6 h 18"/>
                  <a:gd name="T6" fmla="*/ 12 w 31"/>
                  <a:gd name="T7" fmla="*/ 6 h 18"/>
                  <a:gd name="T8" fmla="*/ 12 w 31"/>
                  <a:gd name="T9" fmla="*/ 12 h 18"/>
                  <a:gd name="T10" fmla="*/ 12 w 31"/>
                  <a:gd name="T11" fmla="*/ 17 h 18"/>
                  <a:gd name="T12" fmla="*/ 12 w 31"/>
                  <a:gd name="T13" fmla="*/ 17 h 18"/>
                  <a:gd name="T14" fmla="*/ 18 w 31"/>
                  <a:gd name="T15" fmla="*/ 6 h 18"/>
                  <a:gd name="T16" fmla="*/ 30 w 31"/>
                  <a:gd name="T17" fmla="*/ 0 h 18"/>
                  <a:gd name="T18" fmla="*/ 18 w 31"/>
                  <a:gd name="T19" fmla="*/ 0 h 18"/>
                  <a:gd name="T20" fmla="*/ 6 w 31"/>
                  <a:gd name="T21" fmla="*/ 0 h 18"/>
                  <a:gd name="T22" fmla="*/ 0 w 31"/>
                  <a:gd name="T23" fmla="*/ 0 h 18"/>
                  <a:gd name="T24" fmla="*/ 0 w 31"/>
                  <a:gd name="T25" fmla="*/ 0 h 1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31" h="18">
                    <a:moveTo>
                      <a:pt x="0" y="0"/>
                    </a:moveTo>
                    <a:lnTo>
                      <a:pt x="6" y="6"/>
                    </a:lnTo>
                    <a:lnTo>
                      <a:pt x="12" y="6"/>
                    </a:lnTo>
                    <a:lnTo>
                      <a:pt x="12" y="12"/>
                    </a:lnTo>
                    <a:lnTo>
                      <a:pt x="12" y="17"/>
                    </a:lnTo>
                    <a:lnTo>
                      <a:pt x="18" y="6"/>
                    </a:lnTo>
                    <a:lnTo>
                      <a:pt x="30" y="0"/>
                    </a:lnTo>
                    <a:lnTo>
                      <a:pt x="18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5" name="Freeform 648"/>
              <p:cNvSpPr>
                <a:spLocks/>
              </p:cNvSpPr>
              <p:nvPr/>
            </p:nvSpPr>
            <p:spPr bwMode="auto">
              <a:xfrm>
                <a:off x="2801" y="2904"/>
                <a:ext cx="287" cy="283"/>
              </a:xfrm>
              <a:custGeom>
                <a:avLst/>
                <a:gdLst>
                  <a:gd name="T0" fmla="*/ 6 w 287"/>
                  <a:gd name="T1" fmla="*/ 108 h 283"/>
                  <a:gd name="T2" fmla="*/ 18 w 287"/>
                  <a:gd name="T3" fmla="*/ 144 h 283"/>
                  <a:gd name="T4" fmla="*/ 42 w 287"/>
                  <a:gd name="T5" fmla="*/ 192 h 283"/>
                  <a:gd name="T6" fmla="*/ 42 w 287"/>
                  <a:gd name="T7" fmla="*/ 282 h 283"/>
                  <a:gd name="T8" fmla="*/ 161 w 287"/>
                  <a:gd name="T9" fmla="*/ 276 h 283"/>
                  <a:gd name="T10" fmla="*/ 191 w 287"/>
                  <a:gd name="T11" fmla="*/ 282 h 283"/>
                  <a:gd name="T12" fmla="*/ 197 w 287"/>
                  <a:gd name="T13" fmla="*/ 276 h 283"/>
                  <a:gd name="T14" fmla="*/ 215 w 287"/>
                  <a:gd name="T15" fmla="*/ 270 h 283"/>
                  <a:gd name="T16" fmla="*/ 232 w 287"/>
                  <a:gd name="T17" fmla="*/ 270 h 283"/>
                  <a:gd name="T18" fmla="*/ 250 w 287"/>
                  <a:gd name="T19" fmla="*/ 270 h 283"/>
                  <a:gd name="T20" fmla="*/ 268 w 287"/>
                  <a:gd name="T21" fmla="*/ 264 h 283"/>
                  <a:gd name="T22" fmla="*/ 274 w 287"/>
                  <a:gd name="T23" fmla="*/ 264 h 283"/>
                  <a:gd name="T24" fmla="*/ 286 w 287"/>
                  <a:gd name="T25" fmla="*/ 258 h 283"/>
                  <a:gd name="T26" fmla="*/ 268 w 287"/>
                  <a:gd name="T27" fmla="*/ 258 h 283"/>
                  <a:gd name="T28" fmla="*/ 262 w 287"/>
                  <a:gd name="T29" fmla="*/ 240 h 283"/>
                  <a:gd name="T30" fmla="*/ 262 w 287"/>
                  <a:gd name="T31" fmla="*/ 222 h 283"/>
                  <a:gd name="T32" fmla="*/ 268 w 287"/>
                  <a:gd name="T33" fmla="*/ 210 h 283"/>
                  <a:gd name="T34" fmla="*/ 274 w 287"/>
                  <a:gd name="T35" fmla="*/ 204 h 283"/>
                  <a:gd name="T36" fmla="*/ 274 w 287"/>
                  <a:gd name="T37" fmla="*/ 204 h 283"/>
                  <a:gd name="T38" fmla="*/ 173 w 287"/>
                  <a:gd name="T39" fmla="*/ 186 h 283"/>
                  <a:gd name="T40" fmla="*/ 161 w 287"/>
                  <a:gd name="T41" fmla="*/ 186 h 283"/>
                  <a:gd name="T42" fmla="*/ 149 w 287"/>
                  <a:gd name="T43" fmla="*/ 192 h 283"/>
                  <a:gd name="T44" fmla="*/ 137 w 287"/>
                  <a:gd name="T45" fmla="*/ 174 h 283"/>
                  <a:gd name="T46" fmla="*/ 119 w 287"/>
                  <a:gd name="T47" fmla="*/ 162 h 283"/>
                  <a:gd name="T48" fmla="*/ 84 w 287"/>
                  <a:gd name="T49" fmla="*/ 168 h 283"/>
                  <a:gd name="T50" fmla="*/ 84 w 287"/>
                  <a:gd name="T51" fmla="*/ 162 h 283"/>
                  <a:gd name="T52" fmla="*/ 72 w 287"/>
                  <a:gd name="T53" fmla="*/ 156 h 283"/>
                  <a:gd name="T54" fmla="*/ 78 w 287"/>
                  <a:gd name="T55" fmla="*/ 144 h 283"/>
                  <a:gd name="T56" fmla="*/ 54 w 287"/>
                  <a:gd name="T57" fmla="*/ 114 h 283"/>
                  <a:gd name="T58" fmla="*/ 36 w 287"/>
                  <a:gd name="T59" fmla="*/ 90 h 283"/>
                  <a:gd name="T60" fmla="*/ 30 w 287"/>
                  <a:gd name="T61" fmla="*/ 72 h 283"/>
                  <a:gd name="T62" fmla="*/ 30 w 287"/>
                  <a:gd name="T63" fmla="*/ 54 h 283"/>
                  <a:gd name="T64" fmla="*/ 30 w 287"/>
                  <a:gd name="T65" fmla="*/ 36 h 283"/>
                  <a:gd name="T66" fmla="*/ 6 w 287"/>
                  <a:gd name="T67" fmla="*/ 0 h 283"/>
                  <a:gd name="T68" fmla="*/ 0 w 287"/>
                  <a:gd name="T69" fmla="*/ 18 h 283"/>
                  <a:gd name="T70" fmla="*/ 0 w 287"/>
                  <a:gd name="T71" fmla="*/ 42 h 283"/>
                  <a:gd name="T72" fmla="*/ 0 w 287"/>
                  <a:gd name="T73" fmla="*/ 90 h 283"/>
                  <a:gd name="T74" fmla="*/ 6 w 287"/>
                  <a:gd name="T75" fmla="*/ 108 h 283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</a:gdLst>
                <a:ahLst/>
                <a:cxnLst>
                  <a:cxn ang="T76">
                    <a:pos x="T0" y="T1"/>
                  </a:cxn>
                  <a:cxn ang="T77">
                    <a:pos x="T2" y="T3"/>
                  </a:cxn>
                  <a:cxn ang="T78">
                    <a:pos x="T4" y="T5"/>
                  </a:cxn>
                  <a:cxn ang="T79">
                    <a:pos x="T6" y="T7"/>
                  </a:cxn>
                  <a:cxn ang="T80">
                    <a:pos x="T8" y="T9"/>
                  </a:cxn>
                  <a:cxn ang="T81">
                    <a:pos x="T10" y="T11"/>
                  </a:cxn>
                  <a:cxn ang="T82">
                    <a:pos x="T12" y="T13"/>
                  </a:cxn>
                  <a:cxn ang="T83">
                    <a:pos x="T14" y="T15"/>
                  </a:cxn>
                  <a:cxn ang="T84">
                    <a:pos x="T16" y="T17"/>
                  </a:cxn>
                  <a:cxn ang="T85">
                    <a:pos x="T18" y="T19"/>
                  </a:cxn>
                  <a:cxn ang="T86">
                    <a:pos x="T20" y="T21"/>
                  </a:cxn>
                  <a:cxn ang="T87">
                    <a:pos x="T22" y="T23"/>
                  </a:cxn>
                  <a:cxn ang="T88">
                    <a:pos x="T24" y="T25"/>
                  </a:cxn>
                  <a:cxn ang="T89">
                    <a:pos x="T26" y="T27"/>
                  </a:cxn>
                  <a:cxn ang="T90">
                    <a:pos x="T28" y="T29"/>
                  </a:cxn>
                  <a:cxn ang="T91">
                    <a:pos x="T30" y="T31"/>
                  </a:cxn>
                  <a:cxn ang="T92">
                    <a:pos x="T32" y="T33"/>
                  </a:cxn>
                  <a:cxn ang="T93">
                    <a:pos x="T34" y="T35"/>
                  </a:cxn>
                  <a:cxn ang="T94">
                    <a:pos x="T36" y="T37"/>
                  </a:cxn>
                  <a:cxn ang="T95">
                    <a:pos x="T38" y="T39"/>
                  </a:cxn>
                  <a:cxn ang="T96">
                    <a:pos x="T40" y="T41"/>
                  </a:cxn>
                  <a:cxn ang="T97">
                    <a:pos x="T42" y="T43"/>
                  </a:cxn>
                  <a:cxn ang="T98">
                    <a:pos x="T44" y="T45"/>
                  </a:cxn>
                  <a:cxn ang="T99">
                    <a:pos x="T46" y="T47"/>
                  </a:cxn>
                  <a:cxn ang="T100">
                    <a:pos x="T48" y="T49"/>
                  </a:cxn>
                  <a:cxn ang="T101">
                    <a:pos x="T50" y="T51"/>
                  </a:cxn>
                  <a:cxn ang="T102">
                    <a:pos x="T52" y="T53"/>
                  </a:cxn>
                  <a:cxn ang="T103">
                    <a:pos x="T54" y="T55"/>
                  </a:cxn>
                  <a:cxn ang="T104">
                    <a:pos x="T56" y="T57"/>
                  </a:cxn>
                  <a:cxn ang="T105">
                    <a:pos x="T58" y="T59"/>
                  </a:cxn>
                  <a:cxn ang="T106">
                    <a:pos x="T60" y="T61"/>
                  </a:cxn>
                  <a:cxn ang="T107">
                    <a:pos x="T62" y="T63"/>
                  </a:cxn>
                  <a:cxn ang="T108">
                    <a:pos x="T64" y="T65"/>
                  </a:cxn>
                  <a:cxn ang="T109">
                    <a:pos x="T66" y="T67"/>
                  </a:cxn>
                  <a:cxn ang="T110">
                    <a:pos x="T68" y="T69"/>
                  </a:cxn>
                  <a:cxn ang="T111">
                    <a:pos x="T70" y="T71"/>
                  </a:cxn>
                  <a:cxn ang="T112">
                    <a:pos x="T72" y="T73"/>
                  </a:cxn>
                  <a:cxn ang="T113">
                    <a:pos x="T74" y="T75"/>
                  </a:cxn>
                </a:cxnLst>
                <a:rect l="0" t="0" r="r" b="b"/>
                <a:pathLst>
                  <a:path w="287" h="283">
                    <a:moveTo>
                      <a:pt x="6" y="108"/>
                    </a:moveTo>
                    <a:lnTo>
                      <a:pt x="18" y="144"/>
                    </a:lnTo>
                    <a:lnTo>
                      <a:pt x="42" y="192"/>
                    </a:lnTo>
                    <a:lnTo>
                      <a:pt x="42" y="282"/>
                    </a:lnTo>
                    <a:lnTo>
                      <a:pt x="161" y="276"/>
                    </a:lnTo>
                    <a:lnTo>
                      <a:pt x="191" y="282"/>
                    </a:lnTo>
                    <a:lnTo>
                      <a:pt x="197" y="276"/>
                    </a:lnTo>
                    <a:lnTo>
                      <a:pt x="215" y="270"/>
                    </a:lnTo>
                    <a:lnTo>
                      <a:pt x="232" y="270"/>
                    </a:lnTo>
                    <a:lnTo>
                      <a:pt x="250" y="270"/>
                    </a:lnTo>
                    <a:lnTo>
                      <a:pt x="268" y="264"/>
                    </a:lnTo>
                    <a:lnTo>
                      <a:pt x="274" y="264"/>
                    </a:lnTo>
                    <a:lnTo>
                      <a:pt x="286" y="258"/>
                    </a:lnTo>
                    <a:lnTo>
                      <a:pt x="268" y="258"/>
                    </a:lnTo>
                    <a:lnTo>
                      <a:pt x="262" y="240"/>
                    </a:lnTo>
                    <a:lnTo>
                      <a:pt x="262" y="222"/>
                    </a:lnTo>
                    <a:lnTo>
                      <a:pt x="268" y="210"/>
                    </a:lnTo>
                    <a:lnTo>
                      <a:pt x="274" y="204"/>
                    </a:lnTo>
                    <a:lnTo>
                      <a:pt x="173" y="186"/>
                    </a:lnTo>
                    <a:lnTo>
                      <a:pt x="161" y="186"/>
                    </a:lnTo>
                    <a:lnTo>
                      <a:pt x="149" y="192"/>
                    </a:lnTo>
                    <a:lnTo>
                      <a:pt x="137" y="174"/>
                    </a:lnTo>
                    <a:lnTo>
                      <a:pt x="119" y="162"/>
                    </a:lnTo>
                    <a:lnTo>
                      <a:pt x="84" y="168"/>
                    </a:lnTo>
                    <a:lnTo>
                      <a:pt x="84" y="162"/>
                    </a:lnTo>
                    <a:lnTo>
                      <a:pt x="72" y="156"/>
                    </a:lnTo>
                    <a:lnTo>
                      <a:pt x="78" y="144"/>
                    </a:lnTo>
                    <a:lnTo>
                      <a:pt x="54" y="114"/>
                    </a:lnTo>
                    <a:lnTo>
                      <a:pt x="36" y="90"/>
                    </a:lnTo>
                    <a:lnTo>
                      <a:pt x="30" y="72"/>
                    </a:lnTo>
                    <a:lnTo>
                      <a:pt x="30" y="54"/>
                    </a:lnTo>
                    <a:lnTo>
                      <a:pt x="30" y="36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0" y="42"/>
                    </a:lnTo>
                    <a:lnTo>
                      <a:pt x="0" y="90"/>
                    </a:lnTo>
                    <a:lnTo>
                      <a:pt x="6" y="108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6" name="Freeform 649"/>
              <p:cNvSpPr>
                <a:spLocks/>
              </p:cNvSpPr>
              <p:nvPr/>
            </p:nvSpPr>
            <p:spPr bwMode="auto">
              <a:xfrm>
                <a:off x="2962" y="2863"/>
                <a:ext cx="66" cy="120"/>
              </a:xfrm>
              <a:custGeom>
                <a:avLst/>
                <a:gdLst>
                  <a:gd name="T0" fmla="*/ 65 w 66"/>
                  <a:gd name="T1" fmla="*/ 119 h 120"/>
                  <a:gd name="T2" fmla="*/ 0 w 66"/>
                  <a:gd name="T3" fmla="*/ 113 h 120"/>
                  <a:gd name="T4" fmla="*/ 12 w 66"/>
                  <a:gd name="T5" fmla="*/ 77 h 120"/>
                  <a:gd name="T6" fmla="*/ 18 w 66"/>
                  <a:gd name="T7" fmla="*/ 47 h 120"/>
                  <a:gd name="T8" fmla="*/ 18 w 66"/>
                  <a:gd name="T9" fmla="*/ 6 h 120"/>
                  <a:gd name="T10" fmla="*/ 12 w 66"/>
                  <a:gd name="T11" fmla="*/ 0 h 120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66" h="120">
                    <a:moveTo>
                      <a:pt x="65" y="119"/>
                    </a:moveTo>
                    <a:lnTo>
                      <a:pt x="0" y="113"/>
                    </a:lnTo>
                    <a:lnTo>
                      <a:pt x="12" y="77"/>
                    </a:lnTo>
                    <a:lnTo>
                      <a:pt x="18" y="47"/>
                    </a:lnTo>
                    <a:lnTo>
                      <a:pt x="18" y="6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7" name="Freeform 650"/>
              <p:cNvSpPr>
                <a:spLocks/>
              </p:cNvSpPr>
              <p:nvPr/>
            </p:nvSpPr>
            <p:spPr bwMode="auto">
              <a:xfrm>
                <a:off x="2980" y="2851"/>
                <a:ext cx="1" cy="19"/>
              </a:xfrm>
              <a:custGeom>
                <a:avLst/>
                <a:gdLst>
                  <a:gd name="T0" fmla="*/ 0 w 1"/>
                  <a:gd name="T1" fmla="*/ 18 h 19"/>
                  <a:gd name="T2" fmla="*/ 0 w 1"/>
                  <a:gd name="T3" fmla="*/ 0 h 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" h="19">
                    <a:moveTo>
                      <a:pt x="0" y="18"/>
                    </a:moveTo>
                    <a:lnTo>
                      <a:pt x="0" y="0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68" name="Freeform 651"/>
              <p:cNvSpPr>
                <a:spLocks/>
              </p:cNvSpPr>
              <p:nvPr/>
            </p:nvSpPr>
            <p:spPr bwMode="auto">
              <a:xfrm>
                <a:off x="2944" y="2970"/>
                <a:ext cx="19" cy="13"/>
              </a:xfrm>
              <a:custGeom>
                <a:avLst/>
                <a:gdLst>
                  <a:gd name="T0" fmla="*/ 12 w 19"/>
                  <a:gd name="T1" fmla="*/ 0 h 13"/>
                  <a:gd name="T2" fmla="*/ 18 w 19"/>
                  <a:gd name="T3" fmla="*/ 6 h 13"/>
                  <a:gd name="T4" fmla="*/ 0 w 19"/>
                  <a:gd name="T5" fmla="*/ 12 h 1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9" h="13">
                    <a:moveTo>
                      <a:pt x="12" y="0"/>
                    </a:moveTo>
                    <a:lnTo>
                      <a:pt x="18" y="6"/>
                    </a:lnTo>
                    <a:lnTo>
                      <a:pt x="0" y="12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grpSp>
            <p:nvGrpSpPr>
              <p:cNvPr id="169" name="Group 652"/>
              <p:cNvGrpSpPr>
                <a:grpSpLocks/>
              </p:cNvGrpSpPr>
              <p:nvPr/>
            </p:nvGrpSpPr>
            <p:grpSpPr bwMode="auto">
              <a:xfrm>
                <a:off x="4015" y="3275"/>
                <a:ext cx="78" cy="85"/>
                <a:chOff x="4015" y="3275"/>
                <a:chExt cx="78" cy="85"/>
              </a:xfrm>
            </p:grpSpPr>
            <p:sp>
              <p:nvSpPr>
                <p:cNvPr id="191" name="Freeform 653"/>
                <p:cNvSpPr>
                  <a:spLocks/>
                </p:cNvSpPr>
                <p:nvPr/>
              </p:nvSpPr>
              <p:spPr bwMode="auto">
                <a:xfrm>
                  <a:off x="4021" y="3329"/>
                  <a:ext cx="72" cy="31"/>
                </a:xfrm>
                <a:custGeom>
                  <a:avLst/>
                  <a:gdLst>
                    <a:gd name="T0" fmla="*/ 0 w 72"/>
                    <a:gd name="T1" fmla="*/ 30 h 31"/>
                    <a:gd name="T2" fmla="*/ 0 w 72"/>
                    <a:gd name="T3" fmla="*/ 24 h 31"/>
                    <a:gd name="T4" fmla="*/ 6 w 72"/>
                    <a:gd name="T5" fmla="*/ 12 h 31"/>
                    <a:gd name="T6" fmla="*/ 24 w 72"/>
                    <a:gd name="T7" fmla="*/ 6 h 31"/>
                    <a:gd name="T8" fmla="*/ 53 w 72"/>
                    <a:gd name="T9" fmla="*/ 0 h 31"/>
                    <a:gd name="T10" fmla="*/ 71 w 72"/>
                    <a:gd name="T11" fmla="*/ 0 h 31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0" t="0" r="r" b="b"/>
                  <a:pathLst>
                    <a:path w="72" h="31">
                      <a:moveTo>
                        <a:pt x="0" y="30"/>
                      </a:moveTo>
                      <a:lnTo>
                        <a:pt x="0" y="24"/>
                      </a:lnTo>
                      <a:lnTo>
                        <a:pt x="6" y="12"/>
                      </a:lnTo>
                      <a:lnTo>
                        <a:pt x="24" y="6"/>
                      </a:lnTo>
                      <a:lnTo>
                        <a:pt x="53" y="0"/>
                      </a:lnTo>
                      <a:lnTo>
                        <a:pt x="71" y="0"/>
                      </a:lnTo>
                    </a:path>
                  </a:pathLst>
                </a:custGeom>
                <a:solidFill>
                  <a:srgbClr val="FFFFFF"/>
                </a:solidFill>
                <a:ln w="3175" cap="flat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2" name="Freeform 654"/>
                <p:cNvSpPr>
                  <a:spLocks/>
                </p:cNvSpPr>
                <p:nvPr/>
              </p:nvSpPr>
              <p:spPr bwMode="auto">
                <a:xfrm>
                  <a:off x="4015" y="3275"/>
                  <a:ext cx="48" cy="19"/>
                </a:xfrm>
                <a:custGeom>
                  <a:avLst/>
                  <a:gdLst>
                    <a:gd name="T0" fmla="*/ 0 w 48"/>
                    <a:gd name="T1" fmla="*/ 18 h 19"/>
                    <a:gd name="T2" fmla="*/ 12 w 48"/>
                    <a:gd name="T3" fmla="*/ 12 h 19"/>
                    <a:gd name="T4" fmla="*/ 36 w 48"/>
                    <a:gd name="T5" fmla="*/ 12 h 19"/>
                    <a:gd name="T6" fmla="*/ 47 w 48"/>
                    <a:gd name="T7" fmla="*/ 0 h 19"/>
                    <a:gd name="T8" fmla="*/ 0 60000 65536"/>
                    <a:gd name="T9" fmla="*/ 0 60000 65536"/>
                    <a:gd name="T10" fmla="*/ 0 60000 65536"/>
                    <a:gd name="T11" fmla="*/ 0 60000 6553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0" t="0" r="r" b="b"/>
                  <a:pathLst>
                    <a:path w="48" h="19">
                      <a:moveTo>
                        <a:pt x="0" y="18"/>
                      </a:moveTo>
                      <a:lnTo>
                        <a:pt x="12" y="12"/>
                      </a:lnTo>
                      <a:lnTo>
                        <a:pt x="36" y="12"/>
                      </a:lnTo>
                      <a:lnTo>
                        <a:pt x="47" y="0"/>
                      </a:lnTo>
                    </a:path>
                  </a:pathLst>
                </a:custGeom>
                <a:solidFill>
                  <a:srgbClr val="FFFFFF"/>
                </a:solidFill>
                <a:ln w="3175" cap="flat">
                  <a:solidFill>
                    <a:srgbClr val="000000"/>
                  </a:solidFill>
                  <a:prstDash val="solid"/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>
                  <a:spAutoFit/>
                </a:bodyPr>
                <a:lstStyle/>
                <a:p>
                  <a:endParaRPr lang="zh-CN" altLang="en-US"/>
                </a:p>
              </p:txBody>
            </p:sp>
          </p:grpSp>
          <p:sp>
            <p:nvSpPr>
              <p:cNvPr id="170" name="Freeform 655"/>
              <p:cNvSpPr>
                <a:spLocks/>
              </p:cNvSpPr>
              <p:nvPr/>
            </p:nvSpPr>
            <p:spPr bwMode="auto">
              <a:xfrm>
                <a:off x="3991" y="3293"/>
                <a:ext cx="102" cy="49"/>
              </a:xfrm>
              <a:custGeom>
                <a:avLst/>
                <a:gdLst>
                  <a:gd name="T0" fmla="*/ 101 w 102"/>
                  <a:gd name="T1" fmla="*/ 0 h 49"/>
                  <a:gd name="T2" fmla="*/ 66 w 102"/>
                  <a:gd name="T3" fmla="*/ 12 h 49"/>
                  <a:gd name="T4" fmla="*/ 36 w 102"/>
                  <a:gd name="T5" fmla="*/ 24 h 49"/>
                  <a:gd name="T6" fmla="*/ 24 w 102"/>
                  <a:gd name="T7" fmla="*/ 36 h 49"/>
                  <a:gd name="T8" fmla="*/ 0 w 102"/>
                  <a:gd name="T9" fmla="*/ 48 h 49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2" h="49">
                    <a:moveTo>
                      <a:pt x="101" y="0"/>
                    </a:moveTo>
                    <a:lnTo>
                      <a:pt x="66" y="12"/>
                    </a:lnTo>
                    <a:lnTo>
                      <a:pt x="36" y="24"/>
                    </a:lnTo>
                    <a:lnTo>
                      <a:pt x="24" y="36"/>
                    </a:lnTo>
                    <a:lnTo>
                      <a:pt x="0" y="48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1" name="Freeform 656"/>
              <p:cNvSpPr>
                <a:spLocks/>
              </p:cNvSpPr>
              <p:nvPr/>
            </p:nvSpPr>
            <p:spPr bwMode="auto">
              <a:xfrm>
                <a:off x="3777" y="2934"/>
                <a:ext cx="197" cy="157"/>
              </a:xfrm>
              <a:custGeom>
                <a:avLst/>
                <a:gdLst>
                  <a:gd name="T0" fmla="*/ 0 w 197"/>
                  <a:gd name="T1" fmla="*/ 156 h 157"/>
                  <a:gd name="T2" fmla="*/ 59 w 197"/>
                  <a:gd name="T3" fmla="*/ 144 h 157"/>
                  <a:gd name="T4" fmla="*/ 65 w 197"/>
                  <a:gd name="T5" fmla="*/ 144 h 157"/>
                  <a:gd name="T6" fmla="*/ 77 w 197"/>
                  <a:gd name="T7" fmla="*/ 138 h 157"/>
                  <a:gd name="T8" fmla="*/ 131 w 197"/>
                  <a:gd name="T9" fmla="*/ 132 h 157"/>
                  <a:gd name="T10" fmla="*/ 178 w 197"/>
                  <a:gd name="T11" fmla="*/ 114 h 157"/>
                  <a:gd name="T12" fmla="*/ 184 w 197"/>
                  <a:gd name="T13" fmla="*/ 72 h 157"/>
                  <a:gd name="T14" fmla="*/ 196 w 197"/>
                  <a:gd name="T15" fmla="*/ 30 h 157"/>
                  <a:gd name="T16" fmla="*/ 196 w 197"/>
                  <a:gd name="T17" fmla="*/ 0 h 157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197" h="157">
                    <a:moveTo>
                      <a:pt x="0" y="156"/>
                    </a:moveTo>
                    <a:lnTo>
                      <a:pt x="59" y="144"/>
                    </a:lnTo>
                    <a:lnTo>
                      <a:pt x="65" y="144"/>
                    </a:lnTo>
                    <a:lnTo>
                      <a:pt x="77" y="138"/>
                    </a:lnTo>
                    <a:lnTo>
                      <a:pt x="131" y="132"/>
                    </a:lnTo>
                    <a:lnTo>
                      <a:pt x="178" y="114"/>
                    </a:lnTo>
                    <a:lnTo>
                      <a:pt x="184" y="72"/>
                    </a:lnTo>
                    <a:lnTo>
                      <a:pt x="196" y="30"/>
                    </a:lnTo>
                    <a:lnTo>
                      <a:pt x="196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2" name="Freeform 657"/>
              <p:cNvSpPr>
                <a:spLocks/>
              </p:cNvSpPr>
              <p:nvPr/>
            </p:nvSpPr>
            <p:spPr bwMode="auto">
              <a:xfrm>
                <a:off x="3961" y="3048"/>
                <a:ext cx="13" cy="19"/>
              </a:xfrm>
              <a:custGeom>
                <a:avLst/>
                <a:gdLst>
                  <a:gd name="T0" fmla="*/ 12 w 13"/>
                  <a:gd name="T1" fmla="*/ 6 h 19"/>
                  <a:gd name="T2" fmla="*/ 12 w 13"/>
                  <a:gd name="T3" fmla="*/ 0 h 19"/>
                  <a:gd name="T4" fmla="*/ 0 w 13"/>
                  <a:gd name="T5" fmla="*/ 0 h 19"/>
                  <a:gd name="T6" fmla="*/ 6 w 13"/>
                  <a:gd name="T7" fmla="*/ 18 h 19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3" h="19">
                    <a:moveTo>
                      <a:pt x="12" y="6"/>
                    </a:moveTo>
                    <a:lnTo>
                      <a:pt x="12" y="0"/>
                    </a:lnTo>
                    <a:lnTo>
                      <a:pt x="0" y="0"/>
                    </a:lnTo>
                    <a:lnTo>
                      <a:pt x="6" y="18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3" name="Freeform 658"/>
              <p:cNvSpPr>
                <a:spLocks/>
              </p:cNvSpPr>
              <p:nvPr/>
            </p:nvSpPr>
            <p:spPr bwMode="auto">
              <a:xfrm>
                <a:off x="3860" y="3000"/>
                <a:ext cx="13" cy="73"/>
              </a:xfrm>
              <a:custGeom>
                <a:avLst/>
                <a:gdLst>
                  <a:gd name="T0" fmla="*/ 12 w 13"/>
                  <a:gd name="T1" fmla="*/ 0 h 73"/>
                  <a:gd name="T2" fmla="*/ 0 w 13"/>
                  <a:gd name="T3" fmla="*/ 72 h 73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3" h="73">
                    <a:moveTo>
                      <a:pt x="12" y="0"/>
                    </a:moveTo>
                    <a:lnTo>
                      <a:pt x="0" y="72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4" name="Freeform 659"/>
              <p:cNvSpPr>
                <a:spLocks/>
              </p:cNvSpPr>
              <p:nvPr/>
            </p:nvSpPr>
            <p:spPr bwMode="auto">
              <a:xfrm>
                <a:off x="3271" y="2540"/>
                <a:ext cx="7" cy="1"/>
              </a:xfrm>
              <a:custGeom>
                <a:avLst/>
                <a:gdLst>
                  <a:gd name="T0" fmla="*/ 0 w 7"/>
                  <a:gd name="T1" fmla="*/ 0 h 1"/>
                  <a:gd name="T2" fmla="*/ 0 w 7"/>
                  <a:gd name="T3" fmla="*/ 0 h 1"/>
                  <a:gd name="T4" fmla="*/ 6 w 7"/>
                  <a:gd name="T5" fmla="*/ 0 h 1"/>
                  <a:gd name="T6" fmla="*/ 0 w 7"/>
                  <a:gd name="T7" fmla="*/ 0 h 1"/>
                  <a:gd name="T8" fmla="*/ 0 w 7"/>
                  <a:gd name="T9" fmla="*/ 0 h 1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7" h="1">
                    <a:moveTo>
                      <a:pt x="0" y="0"/>
                    </a:moveTo>
                    <a:lnTo>
                      <a:pt x="0" y="0"/>
                    </a:lnTo>
                    <a:lnTo>
                      <a:pt x="6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5" name="Freeform 660"/>
              <p:cNvSpPr>
                <a:spLocks/>
              </p:cNvSpPr>
              <p:nvPr/>
            </p:nvSpPr>
            <p:spPr bwMode="auto">
              <a:xfrm>
                <a:off x="3307" y="2557"/>
                <a:ext cx="13" cy="7"/>
              </a:xfrm>
              <a:custGeom>
                <a:avLst/>
                <a:gdLst>
                  <a:gd name="T0" fmla="*/ 0 w 13"/>
                  <a:gd name="T1" fmla="*/ 6 h 7"/>
                  <a:gd name="T2" fmla="*/ 12 w 13"/>
                  <a:gd name="T3" fmla="*/ 0 h 7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3" h="7">
                    <a:moveTo>
                      <a:pt x="0" y="6"/>
                    </a:moveTo>
                    <a:lnTo>
                      <a:pt x="12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6" name="Freeform 661"/>
              <p:cNvSpPr>
                <a:spLocks/>
              </p:cNvSpPr>
              <p:nvPr/>
            </p:nvSpPr>
            <p:spPr bwMode="auto">
              <a:xfrm>
                <a:off x="3349" y="2504"/>
                <a:ext cx="13" cy="13"/>
              </a:xfrm>
              <a:custGeom>
                <a:avLst/>
                <a:gdLst>
                  <a:gd name="T0" fmla="*/ 12 w 13"/>
                  <a:gd name="T1" fmla="*/ 0 h 13"/>
                  <a:gd name="T2" fmla="*/ 12 w 13"/>
                  <a:gd name="T3" fmla="*/ 6 h 13"/>
                  <a:gd name="T4" fmla="*/ 6 w 13"/>
                  <a:gd name="T5" fmla="*/ 12 h 13"/>
                  <a:gd name="T6" fmla="*/ 0 w 13"/>
                  <a:gd name="T7" fmla="*/ 12 h 13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3" h="13">
                    <a:moveTo>
                      <a:pt x="12" y="0"/>
                    </a:moveTo>
                    <a:lnTo>
                      <a:pt x="12" y="6"/>
                    </a:lnTo>
                    <a:lnTo>
                      <a:pt x="6" y="12"/>
                    </a:lnTo>
                    <a:lnTo>
                      <a:pt x="0" y="12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7" name="Freeform 662"/>
              <p:cNvSpPr>
                <a:spLocks/>
              </p:cNvSpPr>
              <p:nvPr/>
            </p:nvSpPr>
            <p:spPr bwMode="auto">
              <a:xfrm>
                <a:off x="3182" y="2731"/>
                <a:ext cx="120" cy="252"/>
              </a:xfrm>
              <a:custGeom>
                <a:avLst/>
                <a:gdLst>
                  <a:gd name="T0" fmla="*/ 0 w 120"/>
                  <a:gd name="T1" fmla="*/ 227 h 252"/>
                  <a:gd name="T2" fmla="*/ 83 w 120"/>
                  <a:gd name="T3" fmla="*/ 251 h 252"/>
                  <a:gd name="T4" fmla="*/ 113 w 120"/>
                  <a:gd name="T5" fmla="*/ 114 h 252"/>
                  <a:gd name="T6" fmla="*/ 119 w 120"/>
                  <a:gd name="T7" fmla="*/ 0 h 252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0" h="252">
                    <a:moveTo>
                      <a:pt x="0" y="227"/>
                    </a:moveTo>
                    <a:lnTo>
                      <a:pt x="83" y="251"/>
                    </a:lnTo>
                    <a:lnTo>
                      <a:pt x="113" y="114"/>
                    </a:lnTo>
                    <a:lnTo>
                      <a:pt x="119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8" name="Freeform 663"/>
              <p:cNvSpPr>
                <a:spLocks/>
              </p:cNvSpPr>
              <p:nvPr/>
            </p:nvSpPr>
            <p:spPr bwMode="auto">
              <a:xfrm>
                <a:off x="3295" y="2845"/>
                <a:ext cx="156" cy="144"/>
              </a:xfrm>
              <a:custGeom>
                <a:avLst/>
                <a:gdLst>
                  <a:gd name="T0" fmla="*/ 0 w 156"/>
                  <a:gd name="T1" fmla="*/ 0 h 144"/>
                  <a:gd name="T2" fmla="*/ 0 w 156"/>
                  <a:gd name="T3" fmla="*/ 137 h 144"/>
                  <a:gd name="T4" fmla="*/ 66 w 156"/>
                  <a:gd name="T5" fmla="*/ 143 h 144"/>
                  <a:gd name="T6" fmla="*/ 131 w 156"/>
                  <a:gd name="T7" fmla="*/ 131 h 144"/>
                  <a:gd name="T8" fmla="*/ 155 w 156"/>
                  <a:gd name="T9" fmla="*/ 125 h 144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56" h="144">
                    <a:moveTo>
                      <a:pt x="0" y="0"/>
                    </a:moveTo>
                    <a:lnTo>
                      <a:pt x="0" y="137"/>
                    </a:lnTo>
                    <a:lnTo>
                      <a:pt x="66" y="143"/>
                    </a:lnTo>
                    <a:lnTo>
                      <a:pt x="131" y="131"/>
                    </a:lnTo>
                    <a:lnTo>
                      <a:pt x="155" y="125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79" name="Freeform 664"/>
              <p:cNvSpPr>
                <a:spLocks/>
              </p:cNvSpPr>
              <p:nvPr/>
            </p:nvSpPr>
            <p:spPr bwMode="auto">
              <a:xfrm>
                <a:off x="3224" y="2779"/>
                <a:ext cx="30" cy="85"/>
              </a:xfrm>
              <a:custGeom>
                <a:avLst/>
                <a:gdLst>
                  <a:gd name="T0" fmla="*/ 0 w 30"/>
                  <a:gd name="T1" fmla="*/ 84 h 85"/>
                  <a:gd name="T2" fmla="*/ 18 w 30"/>
                  <a:gd name="T3" fmla="*/ 42 h 85"/>
                  <a:gd name="T4" fmla="*/ 29 w 30"/>
                  <a:gd name="T5" fmla="*/ 0 h 85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" h="85">
                    <a:moveTo>
                      <a:pt x="0" y="84"/>
                    </a:moveTo>
                    <a:lnTo>
                      <a:pt x="18" y="42"/>
                    </a:lnTo>
                    <a:lnTo>
                      <a:pt x="29" y="0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0" name="Freeform 665"/>
              <p:cNvSpPr>
                <a:spLocks/>
              </p:cNvSpPr>
              <p:nvPr/>
            </p:nvSpPr>
            <p:spPr bwMode="auto">
              <a:xfrm>
                <a:off x="3313" y="2659"/>
                <a:ext cx="168" cy="133"/>
              </a:xfrm>
              <a:custGeom>
                <a:avLst/>
                <a:gdLst>
                  <a:gd name="T0" fmla="*/ 0 w 168"/>
                  <a:gd name="T1" fmla="*/ 60 h 133"/>
                  <a:gd name="T2" fmla="*/ 36 w 168"/>
                  <a:gd name="T3" fmla="*/ 96 h 133"/>
                  <a:gd name="T4" fmla="*/ 71 w 168"/>
                  <a:gd name="T5" fmla="*/ 132 h 133"/>
                  <a:gd name="T6" fmla="*/ 89 w 168"/>
                  <a:gd name="T7" fmla="*/ 132 h 133"/>
                  <a:gd name="T8" fmla="*/ 113 w 168"/>
                  <a:gd name="T9" fmla="*/ 120 h 133"/>
                  <a:gd name="T10" fmla="*/ 143 w 168"/>
                  <a:gd name="T11" fmla="*/ 60 h 133"/>
                  <a:gd name="T12" fmla="*/ 167 w 168"/>
                  <a:gd name="T13" fmla="*/ 0 h 133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68" h="133">
                    <a:moveTo>
                      <a:pt x="0" y="60"/>
                    </a:moveTo>
                    <a:lnTo>
                      <a:pt x="36" y="96"/>
                    </a:lnTo>
                    <a:lnTo>
                      <a:pt x="71" y="132"/>
                    </a:lnTo>
                    <a:lnTo>
                      <a:pt x="89" y="132"/>
                    </a:lnTo>
                    <a:lnTo>
                      <a:pt x="113" y="120"/>
                    </a:lnTo>
                    <a:lnTo>
                      <a:pt x="143" y="60"/>
                    </a:lnTo>
                    <a:lnTo>
                      <a:pt x="167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1" name="Freeform 666"/>
              <p:cNvSpPr>
                <a:spLocks/>
              </p:cNvSpPr>
              <p:nvPr/>
            </p:nvSpPr>
            <p:spPr bwMode="auto">
              <a:xfrm>
                <a:off x="3325" y="2599"/>
                <a:ext cx="108" cy="115"/>
              </a:xfrm>
              <a:custGeom>
                <a:avLst/>
                <a:gdLst>
                  <a:gd name="T0" fmla="*/ 0 w 108"/>
                  <a:gd name="T1" fmla="*/ 42 h 115"/>
                  <a:gd name="T2" fmla="*/ 36 w 108"/>
                  <a:gd name="T3" fmla="*/ 84 h 115"/>
                  <a:gd name="T4" fmla="*/ 59 w 108"/>
                  <a:gd name="T5" fmla="*/ 114 h 115"/>
                  <a:gd name="T6" fmla="*/ 77 w 108"/>
                  <a:gd name="T7" fmla="*/ 60 h 115"/>
                  <a:gd name="T8" fmla="*/ 107 w 108"/>
                  <a:gd name="T9" fmla="*/ 0 h 115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108" h="115">
                    <a:moveTo>
                      <a:pt x="0" y="42"/>
                    </a:moveTo>
                    <a:lnTo>
                      <a:pt x="36" y="84"/>
                    </a:lnTo>
                    <a:lnTo>
                      <a:pt x="59" y="114"/>
                    </a:lnTo>
                    <a:lnTo>
                      <a:pt x="77" y="60"/>
                    </a:lnTo>
                    <a:lnTo>
                      <a:pt x="107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2" name="Freeform 667"/>
              <p:cNvSpPr>
                <a:spLocks/>
              </p:cNvSpPr>
              <p:nvPr/>
            </p:nvSpPr>
            <p:spPr bwMode="auto">
              <a:xfrm>
                <a:off x="3384" y="2713"/>
                <a:ext cx="13" cy="13"/>
              </a:xfrm>
              <a:custGeom>
                <a:avLst/>
                <a:gdLst>
                  <a:gd name="T0" fmla="*/ 12 w 13"/>
                  <a:gd name="T1" fmla="*/ 6 h 13"/>
                  <a:gd name="T2" fmla="*/ 0 w 13"/>
                  <a:gd name="T3" fmla="*/ 0 h 13"/>
                  <a:gd name="T4" fmla="*/ 0 w 13"/>
                  <a:gd name="T5" fmla="*/ 12 h 1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3" h="13">
                    <a:moveTo>
                      <a:pt x="12" y="6"/>
                    </a:moveTo>
                    <a:lnTo>
                      <a:pt x="0" y="0"/>
                    </a:lnTo>
                    <a:lnTo>
                      <a:pt x="0" y="12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3" name="Freeform 668"/>
              <p:cNvSpPr>
                <a:spLocks/>
              </p:cNvSpPr>
              <p:nvPr/>
            </p:nvSpPr>
            <p:spPr bwMode="auto">
              <a:xfrm>
                <a:off x="3331" y="2833"/>
                <a:ext cx="84" cy="19"/>
              </a:xfrm>
              <a:custGeom>
                <a:avLst/>
                <a:gdLst>
                  <a:gd name="T0" fmla="*/ 0 w 84"/>
                  <a:gd name="T1" fmla="*/ 0 h 19"/>
                  <a:gd name="T2" fmla="*/ 36 w 84"/>
                  <a:gd name="T3" fmla="*/ 18 h 19"/>
                  <a:gd name="T4" fmla="*/ 83 w 84"/>
                  <a:gd name="T5" fmla="*/ 12 h 19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84" h="19">
                    <a:moveTo>
                      <a:pt x="0" y="0"/>
                    </a:moveTo>
                    <a:lnTo>
                      <a:pt x="36" y="18"/>
                    </a:lnTo>
                    <a:lnTo>
                      <a:pt x="83" y="12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4" name="Freeform 669"/>
              <p:cNvSpPr>
                <a:spLocks/>
              </p:cNvSpPr>
              <p:nvPr/>
            </p:nvSpPr>
            <p:spPr bwMode="auto">
              <a:xfrm>
                <a:off x="3242" y="2833"/>
                <a:ext cx="48" cy="7"/>
              </a:xfrm>
              <a:custGeom>
                <a:avLst/>
                <a:gdLst>
                  <a:gd name="T0" fmla="*/ 0 w 48"/>
                  <a:gd name="T1" fmla="*/ 0 h 7"/>
                  <a:gd name="T2" fmla="*/ 11 w 48"/>
                  <a:gd name="T3" fmla="*/ 6 h 7"/>
                  <a:gd name="T4" fmla="*/ 47 w 48"/>
                  <a:gd name="T5" fmla="*/ 6 h 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48" h="7">
                    <a:moveTo>
                      <a:pt x="0" y="0"/>
                    </a:moveTo>
                    <a:lnTo>
                      <a:pt x="11" y="6"/>
                    </a:lnTo>
                    <a:lnTo>
                      <a:pt x="47" y="6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5" name="Freeform 670"/>
              <p:cNvSpPr>
                <a:spLocks/>
              </p:cNvSpPr>
              <p:nvPr/>
            </p:nvSpPr>
            <p:spPr bwMode="auto">
              <a:xfrm>
                <a:off x="3384" y="2713"/>
                <a:ext cx="13" cy="19"/>
              </a:xfrm>
              <a:custGeom>
                <a:avLst/>
                <a:gdLst>
                  <a:gd name="T0" fmla="*/ 0 w 13"/>
                  <a:gd name="T1" fmla="*/ 0 h 19"/>
                  <a:gd name="T2" fmla="*/ 12 w 13"/>
                  <a:gd name="T3" fmla="*/ 18 h 19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3" h="19">
                    <a:moveTo>
                      <a:pt x="0" y="0"/>
                    </a:moveTo>
                    <a:lnTo>
                      <a:pt x="12" y="18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6" name="Freeform 671"/>
              <p:cNvSpPr>
                <a:spLocks/>
              </p:cNvSpPr>
              <p:nvPr/>
            </p:nvSpPr>
            <p:spPr bwMode="auto">
              <a:xfrm>
                <a:off x="3414" y="2581"/>
                <a:ext cx="13" cy="37"/>
              </a:xfrm>
              <a:custGeom>
                <a:avLst/>
                <a:gdLst>
                  <a:gd name="T0" fmla="*/ 0 w 13"/>
                  <a:gd name="T1" fmla="*/ 36 h 37"/>
                  <a:gd name="T2" fmla="*/ 0 w 13"/>
                  <a:gd name="T3" fmla="*/ 12 h 37"/>
                  <a:gd name="T4" fmla="*/ 12 w 13"/>
                  <a:gd name="T5" fmla="*/ 0 h 37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13" h="37">
                    <a:moveTo>
                      <a:pt x="0" y="36"/>
                    </a:moveTo>
                    <a:lnTo>
                      <a:pt x="0" y="12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7" name="Freeform 672"/>
              <p:cNvSpPr>
                <a:spLocks/>
              </p:cNvSpPr>
              <p:nvPr/>
            </p:nvSpPr>
            <p:spPr bwMode="auto">
              <a:xfrm>
                <a:off x="3795" y="2605"/>
                <a:ext cx="191" cy="265"/>
              </a:xfrm>
              <a:custGeom>
                <a:avLst/>
                <a:gdLst>
                  <a:gd name="T0" fmla="*/ 154 w 191"/>
                  <a:gd name="T1" fmla="*/ 180 h 265"/>
                  <a:gd name="T2" fmla="*/ 131 w 191"/>
                  <a:gd name="T3" fmla="*/ 150 h 265"/>
                  <a:gd name="T4" fmla="*/ 149 w 191"/>
                  <a:gd name="T5" fmla="*/ 120 h 265"/>
                  <a:gd name="T6" fmla="*/ 160 w 191"/>
                  <a:gd name="T7" fmla="*/ 66 h 265"/>
                  <a:gd name="T8" fmla="*/ 143 w 191"/>
                  <a:gd name="T9" fmla="*/ 48 h 265"/>
                  <a:gd name="T10" fmla="*/ 160 w 191"/>
                  <a:gd name="T11" fmla="*/ 6 h 265"/>
                  <a:gd name="T12" fmla="*/ 101 w 191"/>
                  <a:gd name="T13" fmla="*/ 0 h 265"/>
                  <a:gd name="T14" fmla="*/ 53 w 191"/>
                  <a:gd name="T15" fmla="*/ 6 h 265"/>
                  <a:gd name="T16" fmla="*/ 47 w 191"/>
                  <a:gd name="T17" fmla="*/ 0 h 265"/>
                  <a:gd name="T18" fmla="*/ 41 w 191"/>
                  <a:gd name="T19" fmla="*/ 6 h 265"/>
                  <a:gd name="T20" fmla="*/ 24 w 191"/>
                  <a:gd name="T21" fmla="*/ 24 h 265"/>
                  <a:gd name="T22" fmla="*/ 12 w 191"/>
                  <a:gd name="T23" fmla="*/ 54 h 265"/>
                  <a:gd name="T24" fmla="*/ 0 w 191"/>
                  <a:gd name="T25" fmla="*/ 90 h 265"/>
                  <a:gd name="T26" fmla="*/ 6 w 191"/>
                  <a:gd name="T27" fmla="*/ 102 h 265"/>
                  <a:gd name="T28" fmla="*/ 6 w 191"/>
                  <a:gd name="T29" fmla="*/ 102 h 265"/>
                  <a:gd name="T30" fmla="*/ 18 w 191"/>
                  <a:gd name="T31" fmla="*/ 108 h 265"/>
                  <a:gd name="T32" fmla="*/ 30 w 191"/>
                  <a:gd name="T33" fmla="*/ 114 h 265"/>
                  <a:gd name="T34" fmla="*/ 47 w 191"/>
                  <a:gd name="T35" fmla="*/ 144 h 265"/>
                  <a:gd name="T36" fmla="*/ 47 w 191"/>
                  <a:gd name="T37" fmla="*/ 204 h 265"/>
                  <a:gd name="T38" fmla="*/ 47 w 191"/>
                  <a:gd name="T39" fmla="*/ 234 h 265"/>
                  <a:gd name="T40" fmla="*/ 59 w 191"/>
                  <a:gd name="T41" fmla="*/ 264 h 265"/>
                  <a:gd name="T42" fmla="*/ 77 w 191"/>
                  <a:gd name="T43" fmla="*/ 258 h 265"/>
                  <a:gd name="T44" fmla="*/ 71 w 191"/>
                  <a:gd name="T45" fmla="*/ 246 h 265"/>
                  <a:gd name="T46" fmla="*/ 71 w 191"/>
                  <a:gd name="T47" fmla="*/ 240 h 265"/>
                  <a:gd name="T48" fmla="*/ 89 w 191"/>
                  <a:gd name="T49" fmla="*/ 252 h 265"/>
                  <a:gd name="T50" fmla="*/ 107 w 191"/>
                  <a:gd name="T51" fmla="*/ 264 h 265"/>
                  <a:gd name="T52" fmla="*/ 119 w 191"/>
                  <a:gd name="T53" fmla="*/ 252 h 265"/>
                  <a:gd name="T54" fmla="*/ 119 w 191"/>
                  <a:gd name="T55" fmla="*/ 252 h 265"/>
                  <a:gd name="T56" fmla="*/ 119 w 191"/>
                  <a:gd name="T57" fmla="*/ 264 h 265"/>
                  <a:gd name="T58" fmla="*/ 131 w 191"/>
                  <a:gd name="T59" fmla="*/ 258 h 265"/>
                  <a:gd name="T60" fmla="*/ 131 w 191"/>
                  <a:gd name="T61" fmla="*/ 246 h 265"/>
                  <a:gd name="T62" fmla="*/ 137 w 191"/>
                  <a:gd name="T63" fmla="*/ 246 h 265"/>
                  <a:gd name="T64" fmla="*/ 154 w 191"/>
                  <a:gd name="T65" fmla="*/ 252 h 265"/>
                  <a:gd name="T66" fmla="*/ 166 w 191"/>
                  <a:gd name="T67" fmla="*/ 240 h 265"/>
                  <a:gd name="T68" fmla="*/ 160 w 191"/>
                  <a:gd name="T69" fmla="*/ 234 h 265"/>
                  <a:gd name="T70" fmla="*/ 190 w 191"/>
                  <a:gd name="T71" fmla="*/ 216 h 265"/>
                  <a:gd name="T72" fmla="*/ 166 w 191"/>
                  <a:gd name="T73" fmla="*/ 174 h 265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91" h="265">
                    <a:moveTo>
                      <a:pt x="166" y="174"/>
                    </a:moveTo>
                    <a:lnTo>
                      <a:pt x="154" y="180"/>
                    </a:lnTo>
                    <a:lnTo>
                      <a:pt x="143" y="174"/>
                    </a:lnTo>
                    <a:lnTo>
                      <a:pt x="131" y="150"/>
                    </a:lnTo>
                    <a:lnTo>
                      <a:pt x="131" y="138"/>
                    </a:lnTo>
                    <a:lnTo>
                      <a:pt x="149" y="120"/>
                    </a:lnTo>
                    <a:lnTo>
                      <a:pt x="154" y="72"/>
                    </a:lnTo>
                    <a:lnTo>
                      <a:pt x="160" y="66"/>
                    </a:lnTo>
                    <a:lnTo>
                      <a:pt x="154" y="66"/>
                    </a:lnTo>
                    <a:lnTo>
                      <a:pt x="143" y="48"/>
                    </a:lnTo>
                    <a:lnTo>
                      <a:pt x="143" y="24"/>
                    </a:lnTo>
                    <a:lnTo>
                      <a:pt x="160" y="6"/>
                    </a:lnTo>
                    <a:lnTo>
                      <a:pt x="143" y="0"/>
                    </a:lnTo>
                    <a:lnTo>
                      <a:pt x="101" y="0"/>
                    </a:lnTo>
                    <a:lnTo>
                      <a:pt x="65" y="0"/>
                    </a:lnTo>
                    <a:lnTo>
                      <a:pt x="53" y="6"/>
                    </a:lnTo>
                    <a:lnTo>
                      <a:pt x="47" y="12"/>
                    </a:lnTo>
                    <a:lnTo>
                      <a:pt x="47" y="0"/>
                    </a:lnTo>
                    <a:lnTo>
                      <a:pt x="41" y="6"/>
                    </a:lnTo>
                    <a:lnTo>
                      <a:pt x="35" y="6"/>
                    </a:lnTo>
                    <a:lnTo>
                      <a:pt x="24" y="24"/>
                    </a:lnTo>
                    <a:lnTo>
                      <a:pt x="24" y="42"/>
                    </a:lnTo>
                    <a:lnTo>
                      <a:pt x="12" y="54"/>
                    </a:lnTo>
                    <a:lnTo>
                      <a:pt x="0" y="72"/>
                    </a:lnTo>
                    <a:lnTo>
                      <a:pt x="0" y="90"/>
                    </a:lnTo>
                    <a:lnTo>
                      <a:pt x="0" y="78"/>
                    </a:lnTo>
                    <a:lnTo>
                      <a:pt x="6" y="102"/>
                    </a:lnTo>
                    <a:lnTo>
                      <a:pt x="6" y="108"/>
                    </a:lnTo>
                    <a:lnTo>
                      <a:pt x="6" y="102"/>
                    </a:lnTo>
                    <a:lnTo>
                      <a:pt x="12" y="96"/>
                    </a:lnTo>
                    <a:lnTo>
                      <a:pt x="18" y="108"/>
                    </a:lnTo>
                    <a:lnTo>
                      <a:pt x="30" y="114"/>
                    </a:lnTo>
                    <a:lnTo>
                      <a:pt x="47" y="120"/>
                    </a:lnTo>
                    <a:lnTo>
                      <a:pt x="47" y="144"/>
                    </a:lnTo>
                    <a:lnTo>
                      <a:pt x="47" y="192"/>
                    </a:lnTo>
                    <a:lnTo>
                      <a:pt x="47" y="204"/>
                    </a:lnTo>
                    <a:lnTo>
                      <a:pt x="47" y="216"/>
                    </a:lnTo>
                    <a:lnTo>
                      <a:pt x="47" y="234"/>
                    </a:lnTo>
                    <a:lnTo>
                      <a:pt x="47" y="252"/>
                    </a:lnTo>
                    <a:lnTo>
                      <a:pt x="59" y="264"/>
                    </a:lnTo>
                    <a:lnTo>
                      <a:pt x="71" y="264"/>
                    </a:lnTo>
                    <a:lnTo>
                      <a:pt x="77" y="258"/>
                    </a:lnTo>
                    <a:lnTo>
                      <a:pt x="71" y="252"/>
                    </a:lnTo>
                    <a:lnTo>
                      <a:pt x="71" y="246"/>
                    </a:lnTo>
                    <a:lnTo>
                      <a:pt x="71" y="240"/>
                    </a:lnTo>
                    <a:lnTo>
                      <a:pt x="77" y="246"/>
                    </a:lnTo>
                    <a:lnTo>
                      <a:pt x="89" y="252"/>
                    </a:lnTo>
                    <a:lnTo>
                      <a:pt x="95" y="258"/>
                    </a:lnTo>
                    <a:lnTo>
                      <a:pt x="107" y="264"/>
                    </a:lnTo>
                    <a:lnTo>
                      <a:pt x="119" y="258"/>
                    </a:lnTo>
                    <a:lnTo>
                      <a:pt x="119" y="252"/>
                    </a:lnTo>
                    <a:lnTo>
                      <a:pt x="119" y="246"/>
                    </a:lnTo>
                    <a:lnTo>
                      <a:pt x="119" y="252"/>
                    </a:lnTo>
                    <a:lnTo>
                      <a:pt x="119" y="258"/>
                    </a:lnTo>
                    <a:lnTo>
                      <a:pt x="119" y="264"/>
                    </a:lnTo>
                    <a:lnTo>
                      <a:pt x="125" y="264"/>
                    </a:lnTo>
                    <a:lnTo>
                      <a:pt x="131" y="258"/>
                    </a:lnTo>
                    <a:lnTo>
                      <a:pt x="131" y="252"/>
                    </a:lnTo>
                    <a:lnTo>
                      <a:pt x="131" y="246"/>
                    </a:lnTo>
                    <a:lnTo>
                      <a:pt x="131" y="240"/>
                    </a:lnTo>
                    <a:lnTo>
                      <a:pt x="137" y="246"/>
                    </a:lnTo>
                    <a:lnTo>
                      <a:pt x="137" y="258"/>
                    </a:lnTo>
                    <a:lnTo>
                      <a:pt x="154" y="252"/>
                    </a:lnTo>
                    <a:lnTo>
                      <a:pt x="166" y="240"/>
                    </a:lnTo>
                    <a:lnTo>
                      <a:pt x="160" y="234"/>
                    </a:lnTo>
                    <a:lnTo>
                      <a:pt x="172" y="228"/>
                    </a:lnTo>
                    <a:lnTo>
                      <a:pt x="190" y="216"/>
                    </a:lnTo>
                    <a:lnTo>
                      <a:pt x="166" y="174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8" name="Freeform 673"/>
              <p:cNvSpPr>
                <a:spLocks/>
              </p:cNvSpPr>
              <p:nvPr/>
            </p:nvSpPr>
            <p:spPr bwMode="auto">
              <a:xfrm>
                <a:off x="3027" y="2707"/>
                <a:ext cx="7" cy="13"/>
              </a:xfrm>
              <a:custGeom>
                <a:avLst/>
                <a:gdLst>
                  <a:gd name="T0" fmla="*/ 0 w 7"/>
                  <a:gd name="T1" fmla="*/ 0 h 13"/>
                  <a:gd name="T2" fmla="*/ 0 w 7"/>
                  <a:gd name="T3" fmla="*/ 12 h 13"/>
                  <a:gd name="T4" fmla="*/ 6 w 7"/>
                  <a:gd name="T5" fmla="*/ 12 h 13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7" h="13">
                    <a:moveTo>
                      <a:pt x="0" y="0"/>
                    </a:moveTo>
                    <a:lnTo>
                      <a:pt x="0" y="12"/>
                    </a:lnTo>
                    <a:lnTo>
                      <a:pt x="6" y="12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89" name="Freeform 674"/>
              <p:cNvSpPr>
                <a:spLocks/>
              </p:cNvSpPr>
              <p:nvPr/>
            </p:nvSpPr>
            <p:spPr bwMode="auto">
              <a:xfrm>
                <a:off x="2754" y="2857"/>
                <a:ext cx="60" cy="96"/>
              </a:xfrm>
              <a:custGeom>
                <a:avLst/>
                <a:gdLst>
                  <a:gd name="T0" fmla="*/ 18 w 60"/>
                  <a:gd name="T1" fmla="*/ 0 h 96"/>
                  <a:gd name="T2" fmla="*/ 24 w 60"/>
                  <a:gd name="T3" fmla="*/ 6 h 96"/>
                  <a:gd name="T4" fmla="*/ 0 w 60"/>
                  <a:gd name="T5" fmla="*/ 35 h 96"/>
                  <a:gd name="T6" fmla="*/ 6 w 60"/>
                  <a:gd name="T7" fmla="*/ 41 h 96"/>
                  <a:gd name="T8" fmla="*/ 24 w 60"/>
                  <a:gd name="T9" fmla="*/ 95 h 96"/>
                  <a:gd name="T10" fmla="*/ 53 w 60"/>
                  <a:gd name="T11" fmla="*/ 59 h 96"/>
                  <a:gd name="T12" fmla="*/ 59 w 60"/>
                  <a:gd name="T13" fmla="*/ 41 h 96"/>
                  <a:gd name="T14" fmla="*/ 47 w 60"/>
                  <a:gd name="T15" fmla="*/ 35 h 96"/>
                  <a:gd name="T16" fmla="*/ 18 w 60"/>
                  <a:gd name="T17" fmla="*/ 0 h 96"/>
                  <a:gd name="T18" fmla="*/ 18 w 60"/>
                  <a:gd name="T19" fmla="*/ 0 h 9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60" h="96">
                    <a:moveTo>
                      <a:pt x="18" y="0"/>
                    </a:moveTo>
                    <a:lnTo>
                      <a:pt x="24" y="6"/>
                    </a:lnTo>
                    <a:lnTo>
                      <a:pt x="0" y="35"/>
                    </a:lnTo>
                    <a:lnTo>
                      <a:pt x="6" y="41"/>
                    </a:lnTo>
                    <a:lnTo>
                      <a:pt x="24" y="95"/>
                    </a:lnTo>
                    <a:lnTo>
                      <a:pt x="53" y="59"/>
                    </a:lnTo>
                    <a:lnTo>
                      <a:pt x="59" y="41"/>
                    </a:lnTo>
                    <a:lnTo>
                      <a:pt x="47" y="35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0" name="Freeform 675"/>
              <p:cNvSpPr>
                <a:spLocks/>
              </p:cNvSpPr>
              <p:nvPr/>
            </p:nvSpPr>
            <p:spPr bwMode="auto">
              <a:xfrm>
                <a:off x="2754" y="2857"/>
                <a:ext cx="60" cy="96"/>
              </a:xfrm>
              <a:custGeom>
                <a:avLst/>
                <a:gdLst>
                  <a:gd name="T0" fmla="*/ 18 w 60"/>
                  <a:gd name="T1" fmla="*/ 0 h 96"/>
                  <a:gd name="T2" fmla="*/ 24 w 60"/>
                  <a:gd name="T3" fmla="*/ 6 h 96"/>
                  <a:gd name="T4" fmla="*/ 0 w 60"/>
                  <a:gd name="T5" fmla="*/ 35 h 96"/>
                  <a:gd name="T6" fmla="*/ 6 w 60"/>
                  <a:gd name="T7" fmla="*/ 41 h 96"/>
                  <a:gd name="T8" fmla="*/ 24 w 60"/>
                  <a:gd name="T9" fmla="*/ 95 h 96"/>
                  <a:gd name="T10" fmla="*/ 53 w 60"/>
                  <a:gd name="T11" fmla="*/ 59 h 96"/>
                  <a:gd name="T12" fmla="*/ 59 w 60"/>
                  <a:gd name="T13" fmla="*/ 41 h 96"/>
                  <a:gd name="T14" fmla="*/ 47 w 60"/>
                  <a:gd name="T15" fmla="*/ 35 h 96"/>
                  <a:gd name="T16" fmla="*/ 18 w 60"/>
                  <a:gd name="T17" fmla="*/ 0 h 9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60" h="96">
                    <a:moveTo>
                      <a:pt x="18" y="0"/>
                    </a:moveTo>
                    <a:lnTo>
                      <a:pt x="24" y="6"/>
                    </a:lnTo>
                    <a:lnTo>
                      <a:pt x="0" y="35"/>
                    </a:lnTo>
                    <a:lnTo>
                      <a:pt x="6" y="41"/>
                    </a:lnTo>
                    <a:lnTo>
                      <a:pt x="24" y="95"/>
                    </a:lnTo>
                    <a:lnTo>
                      <a:pt x="53" y="59"/>
                    </a:lnTo>
                    <a:lnTo>
                      <a:pt x="59" y="41"/>
                    </a:lnTo>
                    <a:lnTo>
                      <a:pt x="47" y="35"/>
                    </a:lnTo>
                    <a:lnTo>
                      <a:pt x="18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193" name="组合 192"/>
          <p:cNvGrpSpPr>
            <a:grpSpLocks/>
          </p:cNvGrpSpPr>
          <p:nvPr/>
        </p:nvGrpSpPr>
        <p:grpSpPr bwMode="auto">
          <a:xfrm>
            <a:off x="2014542" y="5149671"/>
            <a:ext cx="978574" cy="919163"/>
            <a:chOff x="1191715" y="5824240"/>
            <a:chExt cx="830263" cy="919458"/>
          </a:xfrm>
        </p:grpSpPr>
        <p:sp>
          <p:nvSpPr>
            <p:cNvPr id="194" name="TextBox 106"/>
            <p:cNvSpPr txBox="1">
              <a:spLocks noChangeArrowheads="1"/>
            </p:cNvSpPr>
            <p:nvPr/>
          </p:nvSpPr>
          <p:spPr bwMode="auto">
            <a:xfrm>
              <a:off x="1213175" y="6466699"/>
              <a:ext cx="800219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2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17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0"/>
                </a:spcBef>
                <a:buFontTx/>
                <a:buNone/>
              </a:pPr>
              <a:r>
                <a:rPr kumimoji="0" lang="zh-CN" altLang="en-US" sz="12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企业老板</a:t>
              </a:r>
            </a:p>
          </p:txBody>
        </p:sp>
        <p:grpSp>
          <p:nvGrpSpPr>
            <p:cNvPr id="195" name="Group 248"/>
            <p:cNvGrpSpPr>
              <a:grpSpLocks/>
            </p:cNvGrpSpPr>
            <p:nvPr/>
          </p:nvGrpSpPr>
          <p:grpSpPr bwMode="auto">
            <a:xfrm>
              <a:off x="1191715" y="5824240"/>
              <a:ext cx="830263" cy="574675"/>
              <a:chOff x="2756" y="2312"/>
              <a:chExt cx="1225" cy="1153"/>
            </a:xfrm>
          </p:grpSpPr>
          <p:sp>
            <p:nvSpPr>
              <p:cNvPr id="196" name="Freeform 249"/>
              <p:cNvSpPr>
                <a:spLocks/>
              </p:cNvSpPr>
              <p:nvPr/>
            </p:nvSpPr>
            <p:spPr bwMode="auto">
              <a:xfrm>
                <a:off x="2756" y="2928"/>
                <a:ext cx="1225" cy="516"/>
              </a:xfrm>
              <a:custGeom>
                <a:avLst/>
                <a:gdLst>
                  <a:gd name="T0" fmla="*/ 0 w 1225"/>
                  <a:gd name="T1" fmla="*/ 0 h 516"/>
                  <a:gd name="T2" fmla="*/ 0 w 1225"/>
                  <a:gd name="T3" fmla="*/ 515 h 516"/>
                  <a:gd name="T4" fmla="*/ 1224 w 1225"/>
                  <a:gd name="T5" fmla="*/ 515 h 516"/>
                  <a:gd name="T6" fmla="*/ 0 w 1225"/>
                  <a:gd name="T7" fmla="*/ 0 h 51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1225" h="516">
                    <a:moveTo>
                      <a:pt x="0" y="0"/>
                    </a:moveTo>
                    <a:lnTo>
                      <a:pt x="0" y="515"/>
                    </a:lnTo>
                    <a:lnTo>
                      <a:pt x="1224" y="5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888888"/>
              </a:solidFill>
              <a:ln w="6350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7" name="Freeform 250"/>
              <p:cNvSpPr>
                <a:spLocks/>
              </p:cNvSpPr>
              <p:nvPr/>
            </p:nvSpPr>
            <p:spPr bwMode="auto">
              <a:xfrm>
                <a:off x="3080" y="2625"/>
                <a:ext cx="333" cy="585"/>
              </a:xfrm>
              <a:custGeom>
                <a:avLst/>
                <a:gdLst>
                  <a:gd name="T0" fmla="*/ 156 w 333"/>
                  <a:gd name="T1" fmla="*/ 506 h 585"/>
                  <a:gd name="T2" fmla="*/ 229 w 333"/>
                  <a:gd name="T3" fmla="*/ 403 h 585"/>
                  <a:gd name="T4" fmla="*/ 208 w 333"/>
                  <a:gd name="T5" fmla="*/ 353 h 585"/>
                  <a:gd name="T6" fmla="*/ 199 w 333"/>
                  <a:gd name="T7" fmla="*/ 379 h 585"/>
                  <a:gd name="T8" fmla="*/ 194 w 333"/>
                  <a:gd name="T9" fmla="*/ 406 h 585"/>
                  <a:gd name="T10" fmla="*/ 171 w 333"/>
                  <a:gd name="T11" fmla="*/ 425 h 585"/>
                  <a:gd name="T12" fmla="*/ 147 w 333"/>
                  <a:gd name="T13" fmla="*/ 513 h 585"/>
                  <a:gd name="T14" fmla="*/ 12 w 333"/>
                  <a:gd name="T15" fmla="*/ 527 h 585"/>
                  <a:gd name="T16" fmla="*/ 2 w 333"/>
                  <a:gd name="T17" fmla="*/ 518 h 585"/>
                  <a:gd name="T18" fmla="*/ 0 w 333"/>
                  <a:gd name="T19" fmla="*/ 482 h 585"/>
                  <a:gd name="T20" fmla="*/ 14 w 333"/>
                  <a:gd name="T21" fmla="*/ 439 h 585"/>
                  <a:gd name="T22" fmla="*/ 28 w 333"/>
                  <a:gd name="T23" fmla="*/ 422 h 585"/>
                  <a:gd name="T24" fmla="*/ 28 w 333"/>
                  <a:gd name="T25" fmla="*/ 394 h 585"/>
                  <a:gd name="T26" fmla="*/ 49 w 333"/>
                  <a:gd name="T27" fmla="*/ 317 h 585"/>
                  <a:gd name="T28" fmla="*/ 61 w 333"/>
                  <a:gd name="T29" fmla="*/ 308 h 585"/>
                  <a:gd name="T30" fmla="*/ 86 w 333"/>
                  <a:gd name="T31" fmla="*/ 255 h 585"/>
                  <a:gd name="T32" fmla="*/ 110 w 333"/>
                  <a:gd name="T33" fmla="*/ 198 h 585"/>
                  <a:gd name="T34" fmla="*/ 110 w 333"/>
                  <a:gd name="T35" fmla="*/ 169 h 585"/>
                  <a:gd name="T36" fmla="*/ 117 w 333"/>
                  <a:gd name="T37" fmla="*/ 155 h 585"/>
                  <a:gd name="T38" fmla="*/ 128 w 333"/>
                  <a:gd name="T39" fmla="*/ 136 h 585"/>
                  <a:gd name="T40" fmla="*/ 138 w 333"/>
                  <a:gd name="T41" fmla="*/ 79 h 585"/>
                  <a:gd name="T42" fmla="*/ 147 w 333"/>
                  <a:gd name="T43" fmla="*/ 50 h 585"/>
                  <a:gd name="T44" fmla="*/ 156 w 333"/>
                  <a:gd name="T45" fmla="*/ 48 h 585"/>
                  <a:gd name="T46" fmla="*/ 203 w 333"/>
                  <a:gd name="T47" fmla="*/ 22 h 585"/>
                  <a:gd name="T48" fmla="*/ 250 w 333"/>
                  <a:gd name="T49" fmla="*/ 0 h 585"/>
                  <a:gd name="T50" fmla="*/ 290 w 333"/>
                  <a:gd name="T51" fmla="*/ 64 h 585"/>
                  <a:gd name="T52" fmla="*/ 287 w 333"/>
                  <a:gd name="T53" fmla="*/ 169 h 585"/>
                  <a:gd name="T54" fmla="*/ 292 w 333"/>
                  <a:gd name="T55" fmla="*/ 258 h 585"/>
                  <a:gd name="T56" fmla="*/ 299 w 333"/>
                  <a:gd name="T57" fmla="*/ 341 h 585"/>
                  <a:gd name="T58" fmla="*/ 315 w 333"/>
                  <a:gd name="T59" fmla="*/ 446 h 585"/>
                  <a:gd name="T60" fmla="*/ 323 w 333"/>
                  <a:gd name="T61" fmla="*/ 527 h 585"/>
                  <a:gd name="T62" fmla="*/ 332 w 333"/>
                  <a:gd name="T63" fmla="*/ 584 h 585"/>
                  <a:gd name="T64" fmla="*/ 156 w 333"/>
                  <a:gd name="T65" fmla="*/ 506 h 585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</a:gdLst>
                <a:ahLst/>
                <a:cxnLst>
                  <a:cxn ang="T66">
                    <a:pos x="T0" y="T1"/>
                  </a:cxn>
                  <a:cxn ang="T67">
                    <a:pos x="T2" y="T3"/>
                  </a:cxn>
                  <a:cxn ang="T68">
                    <a:pos x="T4" y="T5"/>
                  </a:cxn>
                  <a:cxn ang="T69">
                    <a:pos x="T6" y="T7"/>
                  </a:cxn>
                  <a:cxn ang="T70">
                    <a:pos x="T8" y="T9"/>
                  </a:cxn>
                  <a:cxn ang="T71">
                    <a:pos x="T10" y="T11"/>
                  </a:cxn>
                  <a:cxn ang="T72">
                    <a:pos x="T12" y="T13"/>
                  </a:cxn>
                  <a:cxn ang="T73">
                    <a:pos x="T14" y="T15"/>
                  </a:cxn>
                  <a:cxn ang="T74">
                    <a:pos x="T16" y="T17"/>
                  </a:cxn>
                  <a:cxn ang="T75">
                    <a:pos x="T18" y="T19"/>
                  </a:cxn>
                  <a:cxn ang="T76">
                    <a:pos x="T20" y="T21"/>
                  </a:cxn>
                  <a:cxn ang="T77">
                    <a:pos x="T22" y="T23"/>
                  </a:cxn>
                  <a:cxn ang="T78">
                    <a:pos x="T24" y="T25"/>
                  </a:cxn>
                  <a:cxn ang="T79">
                    <a:pos x="T26" y="T27"/>
                  </a:cxn>
                  <a:cxn ang="T80">
                    <a:pos x="T28" y="T29"/>
                  </a:cxn>
                  <a:cxn ang="T81">
                    <a:pos x="T30" y="T31"/>
                  </a:cxn>
                  <a:cxn ang="T82">
                    <a:pos x="T32" y="T33"/>
                  </a:cxn>
                  <a:cxn ang="T83">
                    <a:pos x="T34" y="T35"/>
                  </a:cxn>
                  <a:cxn ang="T84">
                    <a:pos x="T36" y="T37"/>
                  </a:cxn>
                  <a:cxn ang="T85">
                    <a:pos x="T38" y="T39"/>
                  </a:cxn>
                  <a:cxn ang="T86">
                    <a:pos x="T40" y="T41"/>
                  </a:cxn>
                  <a:cxn ang="T87">
                    <a:pos x="T42" y="T43"/>
                  </a:cxn>
                  <a:cxn ang="T88">
                    <a:pos x="T44" y="T45"/>
                  </a:cxn>
                  <a:cxn ang="T89">
                    <a:pos x="T46" y="T47"/>
                  </a:cxn>
                  <a:cxn ang="T90">
                    <a:pos x="T48" y="T49"/>
                  </a:cxn>
                  <a:cxn ang="T91">
                    <a:pos x="T50" y="T51"/>
                  </a:cxn>
                  <a:cxn ang="T92">
                    <a:pos x="T52" y="T53"/>
                  </a:cxn>
                  <a:cxn ang="T93">
                    <a:pos x="T54" y="T55"/>
                  </a:cxn>
                  <a:cxn ang="T94">
                    <a:pos x="T56" y="T57"/>
                  </a:cxn>
                  <a:cxn ang="T95">
                    <a:pos x="T58" y="T59"/>
                  </a:cxn>
                  <a:cxn ang="T96">
                    <a:pos x="T60" y="T61"/>
                  </a:cxn>
                  <a:cxn ang="T97">
                    <a:pos x="T62" y="T63"/>
                  </a:cxn>
                  <a:cxn ang="T98">
                    <a:pos x="T64" y="T65"/>
                  </a:cxn>
                </a:cxnLst>
                <a:rect l="0" t="0" r="r" b="b"/>
                <a:pathLst>
                  <a:path w="333" h="585">
                    <a:moveTo>
                      <a:pt x="156" y="506"/>
                    </a:moveTo>
                    <a:lnTo>
                      <a:pt x="229" y="403"/>
                    </a:lnTo>
                    <a:lnTo>
                      <a:pt x="208" y="353"/>
                    </a:lnTo>
                    <a:lnTo>
                      <a:pt x="199" y="379"/>
                    </a:lnTo>
                    <a:lnTo>
                      <a:pt x="194" y="406"/>
                    </a:lnTo>
                    <a:lnTo>
                      <a:pt x="171" y="425"/>
                    </a:lnTo>
                    <a:lnTo>
                      <a:pt x="147" y="513"/>
                    </a:lnTo>
                    <a:lnTo>
                      <a:pt x="12" y="527"/>
                    </a:lnTo>
                    <a:lnTo>
                      <a:pt x="2" y="518"/>
                    </a:lnTo>
                    <a:lnTo>
                      <a:pt x="0" y="482"/>
                    </a:lnTo>
                    <a:lnTo>
                      <a:pt x="14" y="439"/>
                    </a:lnTo>
                    <a:lnTo>
                      <a:pt x="28" y="422"/>
                    </a:lnTo>
                    <a:lnTo>
                      <a:pt x="28" y="394"/>
                    </a:lnTo>
                    <a:lnTo>
                      <a:pt x="49" y="317"/>
                    </a:lnTo>
                    <a:lnTo>
                      <a:pt x="61" y="308"/>
                    </a:lnTo>
                    <a:lnTo>
                      <a:pt x="86" y="255"/>
                    </a:lnTo>
                    <a:lnTo>
                      <a:pt x="110" y="198"/>
                    </a:lnTo>
                    <a:lnTo>
                      <a:pt x="110" y="169"/>
                    </a:lnTo>
                    <a:lnTo>
                      <a:pt x="117" y="155"/>
                    </a:lnTo>
                    <a:lnTo>
                      <a:pt x="128" y="136"/>
                    </a:lnTo>
                    <a:lnTo>
                      <a:pt x="138" y="79"/>
                    </a:lnTo>
                    <a:lnTo>
                      <a:pt x="147" y="50"/>
                    </a:lnTo>
                    <a:lnTo>
                      <a:pt x="156" y="48"/>
                    </a:lnTo>
                    <a:lnTo>
                      <a:pt x="203" y="22"/>
                    </a:lnTo>
                    <a:lnTo>
                      <a:pt x="250" y="0"/>
                    </a:lnTo>
                    <a:lnTo>
                      <a:pt x="290" y="64"/>
                    </a:lnTo>
                    <a:lnTo>
                      <a:pt x="287" y="169"/>
                    </a:lnTo>
                    <a:lnTo>
                      <a:pt x="292" y="258"/>
                    </a:lnTo>
                    <a:lnTo>
                      <a:pt x="299" y="341"/>
                    </a:lnTo>
                    <a:lnTo>
                      <a:pt x="315" y="446"/>
                    </a:lnTo>
                    <a:lnTo>
                      <a:pt x="323" y="527"/>
                    </a:lnTo>
                    <a:lnTo>
                      <a:pt x="332" y="584"/>
                    </a:lnTo>
                    <a:lnTo>
                      <a:pt x="156" y="506"/>
                    </a:lnTo>
                    <a:close/>
                  </a:path>
                </a:pathLst>
              </a:custGeom>
              <a:solidFill>
                <a:srgbClr val="888888"/>
              </a:solidFill>
              <a:ln w="6350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8" name="Freeform 251"/>
              <p:cNvSpPr>
                <a:spLocks/>
              </p:cNvSpPr>
              <p:nvPr/>
            </p:nvSpPr>
            <p:spPr bwMode="auto">
              <a:xfrm>
                <a:off x="3366" y="2587"/>
                <a:ext cx="156" cy="431"/>
              </a:xfrm>
              <a:custGeom>
                <a:avLst/>
                <a:gdLst>
                  <a:gd name="T0" fmla="*/ 134 w 156"/>
                  <a:gd name="T1" fmla="*/ 86 h 431"/>
                  <a:gd name="T2" fmla="*/ 155 w 156"/>
                  <a:gd name="T3" fmla="*/ 4 h 431"/>
                  <a:gd name="T4" fmla="*/ 148 w 156"/>
                  <a:gd name="T5" fmla="*/ 0 h 431"/>
                  <a:gd name="T6" fmla="*/ 137 w 156"/>
                  <a:gd name="T7" fmla="*/ 26 h 431"/>
                  <a:gd name="T8" fmla="*/ 127 w 156"/>
                  <a:gd name="T9" fmla="*/ 51 h 431"/>
                  <a:gd name="T10" fmla="*/ 112 w 156"/>
                  <a:gd name="T11" fmla="*/ 76 h 431"/>
                  <a:gd name="T12" fmla="*/ 88 w 156"/>
                  <a:gd name="T13" fmla="*/ 101 h 431"/>
                  <a:gd name="T14" fmla="*/ 56 w 156"/>
                  <a:gd name="T15" fmla="*/ 115 h 431"/>
                  <a:gd name="T16" fmla="*/ 53 w 156"/>
                  <a:gd name="T17" fmla="*/ 111 h 431"/>
                  <a:gd name="T18" fmla="*/ 39 w 156"/>
                  <a:gd name="T19" fmla="*/ 104 h 431"/>
                  <a:gd name="T20" fmla="*/ 28 w 156"/>
                  <a:gd name="T21" fmla="*/ 90 h 431"/>
                  <a:gd name="T22" fmla="*/ 4 w 156"/>
                  <a:gd name="T23" fmla="*/ 97 h 431"/>
                  <a:gd name="T24" fmla="*/ 0 w 156"/>
                  <a:gd name="T25" fmla="*/ 97 h 431"/>
                  <a:gd name="T26" fmla="*/ 0 w 156"/>
                  <a:gd name="T27" fmla="*/ 158 h 431"/>
                  <a:gd name="T28" fmla="*/ 0 w 156"/>
                  <a:gd name="T29" fmla="*/ 222 h 431"/>
                  <a:gd name="T30" fmla="*/ 4 w 156"/>
                  <a:gd name="T31" fmla="*/ 312 h 431"/>
                  <a:gd name="T32" fmla="*/ 18 w 156"/>
                  <a:gd name="T33" fmla="*/ 430 h 431"/>
                  <a:gd name="T34" fmla="*/ 21 w 156"/>
                  <a:gd name="T35" fmla="*/ 362 h 431"/>
                  <a:gd name="T36" fmla="*/ 32 w 156"/>
                  <a:gd name="T37" fmla="*/ 247 h 431"/>
                  <a:gd name="T38" fmla="*/ 35 w 156"/>
                  <a:gd name="T39" fmla="*/ 133 h 431"/>
                  <a:gd name="T40" fmla="*/ 46 w 156"/>
                  <a:gd name="T41" fmla="*/ 126 h 431"/>
                  <a:gd name="T42" fmla="*/ 56 w 156"/>
                  <a:gd name="T43" fmla="*/ 122 h 431"/>
                  <a:gd name="T44" fmla="*/ 74 w 156"/>
                  <a:gd name="T45" fmla="*/ 126 h 431"/>
                  <a:gd name="T46" fmla="*/ 77 w 156"/>
                  <a:gd name="T47" fmla="*/ 129 h 431"/>
                  <a:gd name="T48" fmla="*/ 63 w 156"/>
                  <a:gd name="T49" fmla="*/ 169 h 431"/>
                  <a:gd name="T50" fmla="*/ 67 w 156"/>
                  <a:gd name="T51" fmla="*/ 187 h 431"/>
                  <a:gd name="T52" fmla="*/ 77 w 156"/>
                  <a:gd name="T53" fmla="*/ 276 h 431"/>
                  <a:gd name="T54" fmla="*/ 81 w 156"/>
                  <a:gd name="T55" fmla="*/ 369 h 431"/>
                  <a:gd name="T56" fmla="*/ 88 w 156"/>
                  <a:gd name="T57" fmla="*/ 330 h 431"/>
                  <a:gd name="T58" fmla="*/ 98 w 156"/>
                  <a:gd name="T59" fmla="*/ 272 h 431"/>
                  <a:gd name="T60" fmla="*/ 102 w 156"/>
                  <a:gd name="T61" fmla="*/ 251 h 431"/>
                  <a:gd name="T62" fmla="*/ 116 w 156"/>
                  <a:gd name="T63" fmla="*/ 169 h 431"/>
                  <a:gd name="T64" fmla="*/ 134 w 156"/>
                  <a:gd name="T65" fmla="*/ 86 h 431"/>
                  <a:gd name="T66" fmla="*/ 134 w 156"/>
                  <a:gd name="T67" fmla="*/ 86 h 431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156" h="431">
                    <a:moveTo>
                      <a:pt x="134" y="86"/>
                    </a:moveTo>
                    <a:lnTo>
                      <a:pt x="155" y="4"/>
                    </a:lnTo>
                    <a:lnTo>
                      <a:pt x="148" y="0"/>
                    </a:lnTo>
                    <a:lnTo>
                      <a:pt x="137" y="26"/>
                    </a:lnTo>
                    <a:lnTo>
                      <a:pt x="127" y="51"/>
                    </a:lnTo>
                    <a:lnTo>
                      <a:pt x="112" y="76"/>
                    </a:lnTo>
                    <a:lnTo>
                      <a:pt x="88" y="101"/>
                    </a:lnTo>
                    <a:lnTo>
                      <a:pt x="56" y="115"/>
                    </a:lnTo>
                    <a:lnTo>
                      <a:pt x="53" y="111"/>
                    </a:lnTo>
                    <a:lnTo>
                      <a:pt x="39" y="104"/>
                    </a:lnTo>
                    <a:lnTo>
                      <a:pt x="28" y="90"/>
                    </a:lnTo>
                    <a:lnTo>
                      <a:pt x="4" y="97"/>
                    </a:lnTo>
                    <a:lnTo>
                      <a:pt x="0" y="97"/>
                    </a:lnTo>
                    <a:lnTo>
                      <a:pt x="0" y="158"/>
                    </a:lnTo>
                    <a:lnTo>
                      <a:pt x="0" y="222"/>
                    </a:lnTo>
                    <a:lnTo>
                      <a:pt x="4" y="312"/>
                    </a:lnTo>
                    <a:lnTo>
                      <a:pt x="18" y="430"/>
                    </a:lnTo>
                    <a:lnTo>
                      <a:pt x="21" y="362"/>
                    </a:lnTo>
                    <a:lnTo>
                      <a:pt x="32" y="247"/>
                    </a:lnTo>
                    <a:lnTo>
                      <a:pt x="35" y="133"/>
                    </a:lnTo>
                    <a:lnTo>
                      <a:pt x="46" y="126"/>
                    </a:lnTo>
                    <a:lnTo>
                      <a:pt x="56" y="122"/>
                    </a:lnTo>
                    <a:lnTo>
                      <a:pt x="74" y="126"/>
                    </a:lnTo>
                    <a:lnTo>
                      <a:pt x="77" y="129"/>
                    </a:lnTo>
                    <a:lnTo>
                      <a:pt x="63" y="169"/>
                    </a:lnTo>
                    <a:lnTo>
                      <a:pt x="67" y="187"/>
                    </a:lnTo>
                    <a:lnTo>
                      <a:pt x="77" y="276"/>
                    </a:lnTo>
                    <a:lnTo>
                      <a:pt x="81" y="369"/>
                    </a:lnTo>
                    <a:lnTo>
                      <a:pt x="88" y="330"/>
                    </a:lnTo>
                    <a:lnTo>
                      <a:pt x="98" y="272"/>
                    </a:lnTo>
                    <a:lnTo>
                      <a:pt x="102" y="251"/>
                    </a:lnTo>
                    <a:lnTo>
                      <a:pt x="116" y="169"/>
                    </a:lnTo>
                    <a:lnTo>
                      <a:pt x="134" y="8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199" name="Freeform 252"/>
              <p:cNvSpPr>
                <a:spLocks/>
              </p:cNvSpPr>
              <p:nvPr/>
            </p:nvSpPr>
            <p:spPr bwMode="auto">
              <a:xfrm>
                <a:off x="3563" y="2430"/>
                <a:ext cx="306" cy="523"/>
              </a:xfrm>
              <a:custGeom>
                <a:avLst/>
                <a:gdLst>
                  <a:gd name="T0" fmla="*/ 0 w 306"/>
                  <a:gd name="T1" fmla="*/ 25 h 523"/>
                  <a:gd name="T2" fmla="*/ 224 w 306"/>
                  <a:gd name="T3" fmla="*/ 36 h 523"/>
                  <a:gd name="T4" fmla="*/ 263 w 306"/>
                  <a:gd name="T5" fmla="*/ 115 h 523"/>
                  <a:gd name="T6" fmla="*/ 266 w 306"/>
                  <a:gd name="T7" fmla="*/ 204 h 523"/>
                  <a:gd name="T8" fmla="*/ 266 w 306"/>
                  <a:gd name="T9" fmla="*/ 222 h 523"/>
                  <a:gd name="T10" fmla="*/ 266 w 306"/>
                  <a:gd name="T11" fmla="*/ 268 h 523"/>
                  <a:gd name="T12" fmla="*/ 263 w 306"/>
                  <a:gd name="T13" fmla="*/ 315 h 523"/>
                  <a:gd name="T14" fmla="*/ 266 w 306"/>
                  <a:gd name="T15" fmla="*/ 315 h 523"/>
                  <a:gd name="T16" fmla="*/ 273 w 306"/>
                  <a:gd name="T17" fmla="*/ 322 h 523"/>
                  <a:gd name="T18" fmla="*/ 280 w 306"/>
                  <a:gd name="T19" fmla="*/ 329 h 523"/>
                  <a:gd name="T20" fmla="*/ 284 w 306"/>
                  <a:gd name="T21" fmla="*/ 347 h 523"/>
                  <a:gd name="T22" fmla="*/ 284 w 306"/>
                  <a:gd name="T23" fmla="*/ 369 h 523"/>
                  <a:gd name="T24" fmla="*/ 280 w 306"/>
                  <a:gd name="T25" fmla="*/ 386 h 523"/>
                  <a:gd name="T26" fmla="*/ 266 w 306"/>
                  <a:gd name="T27" fmla="*/ 522 h 523"/>
                  <a:gd name="T28" fmla="*/ 273 w 306"/>
                  <a:gd name="T29" fmla="*/ 519 h 523"/>
                  <a:gd name="T30" fmla="*/ 277 w 306"/>
                  <a:gd name="T31" fmla="*/ 519 h 523"/>
                  <a:gd name="T32" fmla="*/ 284 w 306"/>
                  <a:gd name="T33" fmla="*/ 515 h 523"/>
                  <a:gd name="T34" fmla="*/ 301 w 306"/>
                  <a:gd name="T35" fmla="*/ 365 h 523"/>
                  <a:gd name="T36" fmla="*/ 305 w 306"/>
                  <a:gd name="T37" fmla="*/ 344 h 523"/>
                  <a:gd name="T38" fmla="*/ 301 w 306"/>
                  <a:gd name="T39" fmla="*/ 322 h 523"/>
                  <a:gd name="T40" fmla="*/ 298 w 306"/>
                  <a:gd name="T41" fmla="*/ 315 h 523"/>
                  <a:gd name="T42" fmla="*/ 291 w 306"/>
                  <a:gd name="T43" fmla="*/ 308 h 523"/>
                  <a:gd name="T44" fmla="*/ 287 w 306"/>
                  <a:gd name="T45" fmla="*/ 304 h 523"/>
                  <a:gd name="T46" fmla="*/ 287 w 306"/>
                  <a:gd name="T47" fmla="*/ 301 h 523"/>
                  <a:gd name="T48" fmla="*/ 287 w 306"/>
                  <a:gd name="T49" fmla="*/ 279 h 523"/>
                  <a:gd name="T50" fmla="*/ 291 w 306"/>
                  <a:gd name="T51" fmla="*/ 211 h 523"/>
                  <a:gd name="T52" fmla="*/ 287 w 306"/>
                  <a:gd name="T53" fmla="*/ 147 h 523"/>
                  <a:gd name="T54" fmla="*/ 284 w 306"/>
                  <a:gd name="T55" fmla="*/ 107 h 523"/>
                  <a:gd name="T56" fmla="*/ 277 w 306"/>
                  <a:gd name="T57" fmla="*/ 64 h 523"/>
                  <a:gd name="T58" fmla="*/ 263 w 306"/>
                  <a:gd name="T59" fmla="*/ 36 h 523"/>
                  <a:gd name="T60" fmla="*/ 242 w 306"/>
                  <a:gd name="T61" fmla="*/ 14 h 523"/>
                  <a:gd name="T62" fmla="*/ 0 w 306"/>
                  <a:gd name="T63" fmla="*/ 0 h 523"/>
                  <a:gd name="T64" fmla="*/ 0 w 306"/>
                  <a:gd name="T65" fmla="*/ 25 h 523"/>
                  <a:gd name="T66" fmla="*/ 0 w 306"/>
                  <a:gd name="T67" fmla="*/ 25 h 523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306" h="523">
                    <a:moveTo>
                      <a:pt x="0" y="25"/>
                    </a:moveTo>
                    <a:lnTo>
                      <a:pt x="224" y="36"/>
                    </a:lnTo>
                    <a:lnTo>
                      <a:pt x="263" y="115"/>
                    </a:lnTo>
                    <a:lnTo>
                      <a:pt x="266" y="204"/>
                    </a:lnTo>
                    <a:lnTo>
                      <a:pt x="266" y="222"/>
                    </a:lnTo>
                    <a:lnTo>
                      <a:pt x="266" y="268"/>
                    </a:lnTo>
                    <a:lnTo>
                      <a:pt x="263" y="315"/>
                    </a:lnTo>
                    <a:lnTo>
                      <a:pt x="266" y="315"/>
                    </a:lnTo>
                    <a:lnTo>
                      <a:pt x="273" y="322"/>
                    </a:lnTo>
                    <a:lnTo>
                      <a:pt x="280" y="329"/>
                    </a:lnTo>
                    <a:lnTo>
                      <a:pt x="284" y="347"/>
                    </a:lnTo>
                    <a:lnTo>
                      <a:pt x="284" y="369"/>
                    </a:lnTo>
                    <a:lnTo>
                      <a:pt x="280" y="386"/>
                    </a:lnTo>
                    <a:lnTo>
                      <a:pt x="266" y="522"/>
                    </a:lnTo>
                    <a:lnTo>
                      <a:pt x="273" y="519"/>
                    </a:lnTo>
                    <a:lnTo>
                      <a:pt x="277" y="519"/>
                    </a:lnTo>
                    <a:lnTo>
                      <a:pt x="284" y="515"/>
                    </a:lnTo>
                    <a:lnTo>
                      <a:pt x="301" y="365"/>
                    </a:lnTo>
                    <a:lnTo>
                      <a:pt x="305" y="344"/>
                    </a:lnTo>
                    <a:lnTo>
                      <a:pt x="301" y="322"/>
                    </a:lnTo>
                    <a:lnTo>
                      <a:pt x="298" y="315"/>
                    </a:lnTo>
                    <a:lnTo>
                      <a:pt x="291" y="308"/>
                    </a:lnTo>
                    <a:lnTo>
                      <a:pt x="287" y="304"/>
                    </a:lnTo>
                    <a:lnTo>
                      <a:pt x="287" y="301"/>
                    </a:lnTo>
                    <a:lnTo>
                      <a:pt x="287" y="279"/>
                    </a:lnTo>
                    <a:lnTo>
                      <a:pt x="291" y="211"/>
                    </a:lnTo>
                    <a:lnTo>
                      <a:pt x="287" y="147"/>
                    </a:lnTo>
                    <a:lnTo>
                      <a:pt x="284" y="107"/>
                    </a:lnTo>
                    <a:lnTo>
                      <a:pt x="277" y="64"/>
                    </a:lnTo>
                    <a:lnTo>
                      <a:pt x="263" y="36"/>
                    </a:lnTo>
                    <a:lnTo>
                      <a:pt x="242" y="14"/>
                    </a:lnTo>
                    <a:lnTo>
                      <a:pt x="0" y="0"/>
                    </a:lnTo>
                    <a:lnTo>
                      <a:pt x="0" y="25"/>
                    </a:lnTo>
                    <a:close/>
                  </a:path>
                </a:pathLst>
              </a:custGeom>
              <a:solidFill>
                <a:srgbClr val="222222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0" name="Freeform 253"/>
              <p:cNvSpPr>
                <a:spLocks/>
              </p:cNvSpPr>
              <p:nvPr/>
            </p:nvSpPr>
            <p:spPr bwMode="auto">
              <a:xfrm>
                <a:off x="3398" y="2566"/>
                <a:ext cx="99" cy="108"/>
              </a:xfrm>
              <a:custGeom>
                <a:avLst/>
                <a:gdLst>
                  <a:gd name="T0" fmla="*/ 95 w 99"/>
                  <a:gd name="T1" fmla="*/ 21 h 108"/>
                  <a:gd name="T2" fmla="*/ 87 w 99"/>
                  <a:gd name="T3" fmla="*/ 50 h 108"/>
                  <a:gd name="T4" fmla="*/ 73 w 99"/>
                  <a:gd name="T5" fmla="*/ 68 h 108"/>
                  <a:gd name="T6" fmla="*/ 56 w 99"/>
                  <a:gd name="T7" fmla="*/ 82 h 108"/>
                  <a:gd name="T8" fmla="*/ 35 w 99"/>
                  <a:gd name="T9" fmla="*/ 93 h 108"/>
                  <a:gd name="T10" fmla="*/ 28 w 99"/>
                  <a:gd name="T11" fmla="*/ 100 h 108"/>
                  <a:gd name="T12" fmla="*/ 17 w 99"/>
                  <a:gd name="T13" fmla="*/ 100 h 108"/>
                  <a:gd name="T14" fmla="*/ 10 w 99"/>
                  <a:gd name="T15" fmla="*/ 104 h 108"/>
                  <a:gd name="T16" fmla="*/ 0 w 99"/>
                  <a:gd name="T17" fmla="*/ 107 h 108"/>
                  <a:gd name="T18" fmla="*/ 59 w 99"/>
                  <a:gd name="T19" fmla="*/ 68 h 108"/>
                  <a:gd name="T20" fmla="*/ 91 w 99"/>
                  <a:gd name="T21" fmla="*/ 0 h 108"/>
                  <a:gd name="T22" fmla="*/ 98 w 99"/>
                  <a:gd name="T23" fmla="*/ 7 h 108"/>
                  <a:gd name="T24" fmla="*/ 95 w 99"/>
                  <a:gd name="T25" fmla="*/ 21 h 10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99" h="108">
                    <a:moveTo>
                      <a:pt x="95" y="21"/>
                    </a:moveTo>
                    <a:lnTo>
                      <a:pt x="87" y="50"/>
                    </a:lnTo>
                    <a:lnTo>
                      <a:pt x="73" y="68"/>
                    </a:lnTo>
                    <a:lnTo>
                      <a:pt x="56" y="82"/>
                    </a:lnTo>
                    <a:lnTo>
                      <a:pt x="35" y="93"/>
                    </a:lnTo>
                    <a:lnTo>
                      <a:pt x="28" y="100"/>
                    </a:lnTo>
                    <a:lnTo>
                      <a:pt x="17" y="100"/>
                    </a:lnTo>
                    <a:lnTo>
                      <a:pt x="10" y="104"/>
                    </a:lnTo>
                    <a:lnTo>
                      <a:pt x="0" y="107"/>
                    </a:lnTo>
                    <a:lnTo>
                      <a:pt x="59" y="68"/>
                    </a:lnTo>
                    <a:lnTo>
                      <a:pt x="91" y="0"/>
                    </a:lnTo>
                    <a:lnTo>
                      <a:pt x="98" y="7"/>
                    </a:lnTo>
                    <a:lnTo>
                      <a:pt x="95" y="21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1" name="Freeform 254"/>
              <p:cNvSpPr>
                <a:spLocks/>
              </p:cNvSpPr>
              <p:nvPr/>
            </p:nvSpPr>
            <p:spPr bwMode="auto">
              <a:xfrm>
                <a:off x="3394" y="2573"/>
                <a:ext cx="121" cy="130"/>
              </a:xfrm>
              <a:custGeom>
                <a:avLst/>
                <a:gdLst>
                  <a:gd name="T0" fmla="*/ 4 w 121"/>
                  <a:gd name="T1" fmla="*/ 100 h 130"/>
                  <a:gd name="T2" fmla="*/ 25 w 121"/>
                  <a:gd name="T3" fmla="*/ 93 h 130"/>
                  <a:gd name="T4" fmla="*/ 46 w 121"/>
                  <a:gd name="T5" fmla="*/ 82 h 130"/>
                  <a:gd name="T6" fmla="*/ 67 w 121"/>
                  <a:gd name="T7" fmla="*/ 68 h 130"/>
                  <a:gd name="T8" fmla="*/ 84 w 121"/>
                  <a:gd name="T9" fmla="*/ 50 h 130"/>
                  <a:gd name="T10" fmla="*/ 95 w 121"/>
                  <a:gd name="T11" fmla="*/ 25 h 130"/>
                  <a:gd name="T12" fmla="*/ 102 w 121"/>
                  <a:gd name="T13" fmla="*/ 0 h 130"/>
                  <a:gd name="T14" fmla="*/ 106 w 121"/>
                  <a:gd name="T15" fmla="*/ 4 h 130"/>
                  <a:gd name="T16" fmla="*/ 113 w 121"/>
                  <a:gd name="T17" fmla="*/ 4 h 130"/>
                  <a:gd name="T18" fmla="*/ 120 w 121"/>
                  <a:gd name="T19" fmla="*/ 0 h 130"/>
                  <a:gd name="T20" fmla="*/ 120 w 121"/>
                  <a:gd name="T21" fmla="*/ 4 h 130"/>
                  <a:gd name="T22" fmla="*/ 120 w 121"/>
                  <a:gd name="T23" fmla="*/ 14 h 130"/>
                  <a:gd name="T24" fmla="*/ 116 w 121"/>
                  <a:gd name="T25" fmla="*/ 25 h 130"/>
                  <a:gd name="T26" fmla="*/ 109 w 121"/>
                  <a:gd name="T27" fmla="*/ 40 h 130"/>
                  <a:gd name="T28" fmla="*/ 99 w 121"/>
                  <a:gd name="T29" fmla="*/ 65 h 130"/>
                  <a:gd name="T30" fmla="*/ 84 w 121"/>
                  <a:gd name="T31" fmla="*/ 90 h 130"/>
                  <a:gd name="T32" fmla="*/ 74 w 121"/>
                  <a:gd name="T33" fmla="*/ 104 h 130"/>
                  <a:gd name="T34" fmla="*/ 60 w 121"/>
                  <a:gd name="T35" fmla="*/ 115 h 130"/>
                  <a:gd name="T36" fmla="*/ 46 w 121"/>
                  <a:gd name="T37" fmla="*/ 122 h 130"/>
                  <a:gd name="T38" fmla="*/ 28 w 121"/>
                  <a:gd name="T39" fmla="*/ 129 h 130"/>
                  <a:gd name="T40" fmla="*/ 25 w 121"/>
                  <a:gd name="T41" fmla="*/ 125 h 130"/>
                  <a:gd name="T42" fmla="*/ 11 w 121"/>
                  <a:gd name="T43" fmla="*/ 118 h 130"/>
                  <a:gd name="T44" fmla="*/ 0 w 121"/>
                  <a:gd name="T45" fmla="*/ 104 h 130"/>
                  <a:gd name="T46" fmla="*/ 4 w 121"/>
                  <a:gd name="T47" fmla="*/ 100 h 130"/>
                  <a:gd name="T48" fmla="*/ 4 w 121"/>
                  <a:gd name="T49" fmla="*/ 100 h 130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</a:gdLst>
                <a:ahLst/>
                <a:cxnLst>
                  <a:cxn ang="T50">
                    <a:pos x="T0" y="T1"/>
                  </a:cxn>
                  <a:cxn ang="T51">
                    <a:pos x="T2" y="T3"/>
                  </a:cxn>
                  <a:cxn ang="T52">
                    <a:pos x="T4" y="T5"/>
                  </a:cxn>
                  <a:cxn ang="T53">
                    <a:pos x="T6" y="T7"/>
                  </a:cxn>
                  <a:cxn ang="T54">
                    <a:pos x="T8" y="T9"/>
                  </a:cxn>
                  <a:cxn ang="T55">
                    <a:pos x="T10" y="T11"/>
                  </a:cxn>
                  <a:cxn ang="T56">
                    <a:pos x="T12" y="T13"/>
                  </a:cxn>
                  <a:cxn ang="T57">
                    <a:pos x="T14" y="T15"/>
                  </a:cxn>
                  <a:cxn ang="T58">
                    <a:pos x="T16" y="T17"/>
                  </a:cxn>
                  <a:cxn ang="T59">
                    <a:pos x="T18" y="T19"/>
                  </a:cxn>
                  <a:cxn ang="T60">
                    <a:pos x="T20" y="T21"/>
                  </a:cxn>
                  <a:cxn ang="T61">
                    <a:pos x="T22" y="T23"/>
                  </a:cxn>
                  <a:cxn ang="T62">
                    <a:pos x="T24" y="T25"/>
                  </a:cxn>
                  <a:cxn ang="T63">
                    <a:pos x="T26" y="T27"/>
                  </a:cxn>
                  <a:cxn ang="T64">
                    <a:pos x="T28" y="T29"/>
                  </a:cxn>
                  <a:cxn ang="T65">
                    <a:pos x="T30" y="T31"/>
                  </a:cxn>
                  <a:cxn ang="T66">
                    <a:pos x="T32" y="T33"/>
                  </a:cxn>
                  <a:cxn ang="T67">
                    <a:pos x="T34" y="T35"/>
                  </a:cxn>
                  <a:cxn ang="T68">
                    <a:pos x="T36" y="T37"/>
                  </a:cxn>
                  <a:cxn ang="T69">
                    <a:pos x="T38" y="T39"/>
                  </a:cxn>
                  <a:cxn ang="T70">
                    <a:pos x="T40" y="T41"/>
                  </a:cxn>
                  <a:cxn ang="T71">
                    <a:pos x="T42" y="T43"/>
                  </a:cxn>
                  <a:cxn ang="T72">
                    <a:pos x="T44" y="T45"/>
                  </a:cxn>
                  <a:cxn ang="T73">
                    <a:pos x="T46" y="T47"/>
                  </a:cxn>
                  <a:cxn ang="T74">
                    <a:pos x="T48" y="T49"/>
                  </a:cxn>
                </a:cxnLst>
                <a:rect l="0" t="0" r="r" b="b"/>
                <a:pathLst>
                  <a:path w="121" h="130">
                    <a:moveTo>
                      <a:pt x="4" y="100"/>
                    </a:moveTo>
                    <a:lnTo>
                      <a:pt x="25" y="93"/>
                    </a:lnTo>
                    <a:lnTo>
                      <a:pt x="46" y="82"/>
                    </a:lnTo>
                    <a:lnTo>
                      <a:pt x="67" y="68"/>
                    </a:lnTo>
                    <a:lnTo>
                      <a:pt x="84" y="50"/>
                    </a:lnTo>
                    <a:lnTo>
                      <a:pt x="95" y="25"/>
                    </a:lnTo>
                    <a:lnTo>
                      <a:pt x="102" y="0"/>
                    </a:lnTo>
                    <a:lnTo>
                      <a:pt x="106" y="4"/>
                    </a:lnTo>
                    <a:lnTo>
                      <a:pt x="113" y="4"/>
                    </a:lnTo>
                    <a:lnTo>
                      <a:pt x="120" y="0"/>
                    </a:lnTo>
                    <a:lnTo>
                      <a:pt x="120" y="4"/>
                    </a:lnTo>
                    <a:lnTo>
                      <a:pt x="120" y="14"/>
                    </a:lnTo>
                    <a:lnTo>
                      <a:pt x="116" y="25"/>
                    </a:lnTo>
                    <a:lnTo>
                      <a:pt x="109" y="40"/>
                    </a:lnTo>
                    <a:lnTo>
                      <a:pt x="99" y="65"/>
                    </a:lnTo>
                    <a:lnTo>
                      <a:pt x="84" y="90"/>
                    </a:lnTo>
                    <a:lnTo>
                      <a:pt x="74" y="104"/>
                    </a:lnTo>
                    <a:lnTo>
                      <a:pt x="60" y="115"/>
                    </a:lnTo>
                    <a:lnTo>
                      <a:pt x="46" y="122"/>
                    </a:lnTo>
                    <a:lnTo>
                      <a:pt x="28" y="129"/>
                    </a:lnTo>
                    <a:lnTo>
                      <a:pt x="25" y="125"/>
                    </a:lnTo>
                    <a:lnTo>
                      <a:pt x="11" y="118"/>
                    </a:lnTo>
                    <a:lnTo>
                      <a:pt x="0" y="104"/>
                    </a:lnTo>
                    <a:lnTo>
                      <a:pt x="4" y="100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2" name="Freeform 255" descr="深色下对角线"/>
              <p:cNvSpPr>
                <a:spLocks/>
              </p:cNvSpPr>
              <p:nvPr/>
            </p:nvSpPr>
            <p:spPr bwMode="auto">
              <a:xfrm>
                <a:off x="3380" y="2709"/>
                <a:ext cx="75" cy="516"/>
              </a:xfrm>
              <a:custGeom>
                <a:avLst/>
                <a:gdLst>
                  <a:gd name="T0" fmla="*/ 63 w 75"/>
                  <a:gd name="T1" fmla="*/ 261 h 516"/>
                  <a:gd name="T2" fmla="*/ 60 w 75"/>
                  <a:gd name="T3" fmla="*/ 347 h 516"/>
                  <a:gd name="T4" fmla="*/ 63 w 75"/>
                  <a:gd name="T5" fmla="*/ 433 h 516"/>
                  <a:gd name="T6" fmla="*/ 67 w 75"/>
                  <a:gd name="T7" fmla="*/ 476 h 516"/>
                  <a:gd name="T8" fmla="*/ 74 w 75"/>
                  <a:gd name="T9" fmla="*/ 515 h 516"/>
                  <a:gd name="T10" fmla="*/ 32 w 75"/>
                  <a:gd name="T11" fmla="*/ 497 h 516"/>
                  <a:gd name="T12" fmla="*/ 28 w 75"/>
                  <a:gd name="T13" fmla="*/ 490 h 516"/>
                  <a:gd name="T14" fmla="*/ 14 w 75"/>
                  <a:gd name="T15" fmla="*/ 390 h 516"/>
                  <a:gd name="T16" fmla="*/ 0 w 75"/>
                  <a:gd name="T17" fmla="*/ 283 h 516"/>
                  <a:gd name="T18" fmla="*/ 7 w 75"/>
                  <a:gd name="T19" fmla="*/ 240 h 516"/>
                  <a:gd name="T20" fmla="*/ 18 w 75"/>
                  <a:gd name="T21" fmla="*/ 125 h 516"/>
                  <a:gd name="T22" fmla="*/ 21 w 75"/>
                  <a:gd name="T23" fmla="*/ 11 h 516"/>
                  <a:gd name="T24" fmla="*/ 32 w 75"/>
                  <a:gd name="T25" fmla="*/ 4 h 516"/>
                  <a:gd name="T26" fmla="*/ 42 w 75"/>
                  <a:gd name="T27" fmla="*/ 0 h 516"/>
                  <a:gd name="T28" fmla="*/ 60 w 75"/>
                  <a:gd name="T29" fmla="*/ 4 h 516"/>
                  <a:gd name="T30" fmla="*/ 63 w 75"/>
                  <a:gd name="T31" fmla="*/ 7 h 516"/>
                  <a:gd name="T32" fmla="*/ 49 w 75"/>
                  <a:gd name="T33" fmla="*/ 47 h 516"/>
                  <a:gd name="T34" fmla="*/ 53 w 75"/>
                  <a:gd name="T35" fmla="*/ 65 h 516"/>
                  <a:gd name="T36" fmla="*/ 63 w 75"/>
                  <a:gd name="T37" fmla="*/ 154 h 516"/>
                  <a:gd name="T38" fmla="*/ 67 w 75"/>
                  <a:gd name="T39" fmla="*/ 247 h 516"/>
                  <a:gd name="T40" fmla="*/ 63 w 75"/>
                  <a:gd name="T41" fmla="*/ 261 h 516"/>
                  <a:gd name="T42" fmla="*/ 63 w 75"/>
                  <a:gd name="T43" fmla="*/ 261 h 51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75" h="516">
                    <a:moveTo>
                      <a:pt x="63" y="261"/>
                    </a:moveTo>
                    <a:lnTo>
                      <a:pt x="60" y="347"/>
                    </a:lnTo>
                    <a:lnTo>
                      <a:pt x="63" y="433"/>
                    </a:lnTo>
                    <a:lnTo>
                      <a:pt x="67" y="476"/>
                    </a:lnTo>
                    <a:lnTo>
                      <a:pt x="74" y="515"/>
                    </a:lnTo>
                    <a:lnTo>
                      <a:pt x="32" y="497"/>
                    </a:lnTo>
                    <a:lnTo>
                      <a:pt x="28" y="490"/>
                    </a:lnTo>
                    <a:lnTo>
                      <a:pt x="14" y="390"/>
                    </a:lnTo>
                    <a:lnTo>
                      <a:pt x="0" y="283"/>
                    </a:lnTo>
                    <a:lnTo>
                      <a:pt x="7" y="240"/>
                    </a:lnTo>
                    <a:lnTo>
                      <a:pt x="18" y="125"/>
                    </a:lnTo>
                    <a:lnTo>
                      <a:pt x="21" y="11"/>
                    </a:lnTo>
                    <a:lnTo>
                      <a:pt x="32" y="4"/>
                    </a:lnTo>
                    <a:lnTo>
                      <a:pt x="42" y="0"/>
                    </a:lnTo>
                    <a:lnTo>
                      <a:pt x="60" y="4"/>
                    </a:lnTo>
                    <a:lnTo>
                      <a:pt x="63" y="7"/>
                    </a:lnTo>
                    <a:lnTo>
                      <a:pt x="49" y="47"/>
                    </a:lnTo>
                    <a:lnTo>
                      <a:pt x="53" y="65"/>
                    </a:lnTo>
                    <a:lnTo>
                      <a:pt x="63" y="154"/>
                    </a:lnTo>
                    <a:lnTo>
                      <a:pt x="67" y="247"/>
                    </a:lnTo>
                    <a:lnTo>
                      <a:pt x="63" y="261"/>
                    </a:lnTo>
                    <a:close/>
                  </a:path>
                </a:pathLst>
              </a:custGeom>
              <a:pattFill prst="dkDnDiag">
                <a:fgClr>
                  <a:srgbClr val="000000"/>
                </a:fgClr>
                <a:bgClr>
                  <a:schemeClr val="bg1"/>
                </a:bgClr>
              </a:patt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3" name="Freeform 256"/>
              <p:cNvSpPr>
                <a:spLocks/>
              </p:cNvSpPr>
              <p:nvPr/>
            </p:nvSpPr>
            <p:spPr bwMode="auto">
              <a:xfrm>
                <a:off x="3086" y="3103"/>
                <a:ext cx="29" cy="61"/>
              </a:xfrm>
              <a:custGeom>
                <a:avLst/>
                <a:gdLst>
                  <a:gd name="T0" fmla="*/ 0 w 29"/>
                  <a:gd name="T1" fmla="*/ 35 h 61"/>
                  <a:gd name="T2" fmla="*/ 21 w 29"/>
                  <a:gd name="T3" fmla="*/ 60 h 61"/>
                  <a:gd name="T4" fmla="*/ 28 w 29"/>
                  <a:gd name="T5" fmla="*/ 60 h 61"/>
                  <a:gd name="T6" fmla="*/ 24 w 29"/>
                  <a:gd name="T7" fmla="*/ 53 h 61"/>
                  <a:gd name="T8" fmla="*/ 7 w 29"/>
                  <a:gd name="T9" fmla="*/ 25 h 61"/>
                  <a:gd name="T10" fmla="*/ 17 w 29"/>
                  <a:gd name="T11" fmla="*/ 0 h 61"/>
                  <a:gd name="T12" fmla="*/ 0 w 29"/>
                  <a:gd name="T13" fmla="*/ 10 h 61"/>
                  <a:gd name="T14" fmla="*/ 0 w 29"/>
                  <a:gd name="T15" fmla="*/ 35 h 61"/>
                  <a:gd name="T16" fmla="*/ 0 w 29"/>
                  <a:gd name="T17" fmla="*/ 35 h 61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</a:gdLst>
                <a:ahLst/>
                <a:cxnLst>
                  <a:cxn ang="T18">
                    <a:pos x="T0" y="T1"/>
                  </a:cxn>
                  <a:cxn ang="T19">
                    <a:pos x="T2" y="T3"/>
                  </a:cxn>
                  <a:cxn ang="T20">
                    <a:pos x="T4" y="T5"/>
                  </a:cxn>
                  <a:cxn ang="T21">
                    <a:pos x="T6" y="T7"/>
                  </a:cxn>
                  <a:cxn ang="T22">
                    <a:pos x="T8" y="T9"/>
                  </a:cxn>
                  <a:cxn ang="T23">
                    <a:pos x="T10" y="T11"/>
                  </a:cxn>
                  <a:cxn ang="T24">
                    <a:pos x="T12" y="T13"/>
                  </a:cxn>
                  <a:cxn ang="T25">
                    <a:pos x="T14" y="T15"/>
                  </a:cxn>
                  <a:cxn ang="T26">
                    <a:pos x="T16" y="T17"/>
                  </a:cxn>
                </a:cxnLst>
                <a:rect l="0" t="0" r="r" b="b"/>
                <a:pathLst>
                  <a:path w="29" h="61">
                    <a:moveTo>
                      <a:pt x="0" y="35"/>
                    </a:moveTo>
                    <a:lnTo>
                      <a:pt x="21" y="60"/>
                    </a:lnTo>
                    <a:lnTo>
                      <a:pt x="28" y="60"/>
                    </a:lnTo>
                    <a:lnTo>
                      <a:pt x="24" y="53"/>
                    </a:lnTo>
                    <a:lnTo>
                      <a:pt x="7" y="25"/>
                    </a:lnTo>
                    <a:lnTo>
                      <a:pt x="17" y="0"/>
                    </a:lnTo>
                    <a:lnTo>
                      <a:pt x="0" y="10"/>
                    </a:lnTo>
                    <a:lnTo>
                      <a:pt x="0" y="35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4" name="Freeform 257"/>
              <p:cNvSpPr>
                <a:spLocks/>
              </p:cNvSpPr>
              <p:nvPr/>
            </p:nvSpPr>
            <p:spPr bwMode="auto">
              <a:xfrm>
                <a:off x="3086" y="3085"/>
                <a:ext cx="141" cy="72"/>
              </a:xfrm>
              <a:custGeom>
                <a:avLst/>
                <a:gdLst>
                  <a:gd name="T0" fmla="*/ 126 w 141"/>
                  <a:gd name="T1" fmla="*/ 64 h 72"/>
                  <a:gd name="T2" fmla="*/ 119 w 141"/>
                  <a:gd name="T3" fmla="*/ 61 h 72"/>
                  <a:gd name="T4" fmla="*/ 112 w 141"/>
                  <a:gd name="T5" fmla="*/ 57 h 72"/>
                  <a:gd name="T6" fmla="*/ 112 w 141"/>
                  <a:gd name="T7" fmla="*/ 57 h 72"/>
                  <a:gd name="T8" fmla="*/ 108 w 141"/>
                  <a:gd name="T9" fmla="*/ 46 h 72"/>
                  <a:gd name="T10" fmla="*/ 101 w 141"/>
                  <a:gd name="T11" fmla="*/ 32 h 72"/>
                  <a:gd name="T12" fmla="*/ 84 w 141"/>
                  <a:gd name="T13" fmla="*/ 21 h 72"/>
                  <a:gd name="T14" fmla="*/ 73 w 141"/>
                  <a:gd name="T15" fmla="*/ 18 h 72"/>
                  <a:gd name="T16" fmla="*/ 66 w 141"/>
                  <a:gd name="T17" fmla="*/ 14 h 72"/>
                  <a:gd name="T18" fmla="*/ 52 w 141"/>
                  <a:gd name="T19" fmla="*/ 18 h 72"/>
                  <a:gd name="T20" fmla="*/ 38 w 141"/>
                  <a:gd name="T21" fmla="*/ 25 h 72"/>
                  <a:gd name="T22" fmla="*/ 24 w 141"/>
                  <a:gd name="T23" fmla="*/ 46 h 72"/>
                  <a:gd name="T24" fmla="*/ 24 w 141"/>
                  <a:gd name="T25" fmla="*/ 71 h 72"/>
                  <a:gd name="T26" fmla="*/ 7 w 141"/>
                  <a:gd name="T27" fmla="*/ 43 h 72"/>
                  <a:gd name="T28" fmla="*/ 17 w 141"/>
                  <a:gd name="T29" fmla="*/ 18 h 72"/>
                  <a:gd name="T30" fmla="*/ 0 w 141"/>
                  <a:gd name="T31" fmla="*/ 28 h 72"/>
                  <a:gd name="T32" fmla="*/ 0 w 141"/>
                  <a:gd name="T33" fmla="*/ 21 h 72"/>
                  <a:gd name="T34" fmla="*/ 7 w 141"/>
                  <a:gd name="T35" fmla="*/ 14 h 72"/>
                  <a:gd name="T36" fmla="*/ 35 w 141"/>
                  <a:gd name="T37" fmla="*/ 3 h 72"/>
                  <a:gd name="T38" fmla="*/ 63 w 141"/>
                  <a:gd name="T39" fmla="*/ 0 h 72"/>
                  <a:gd name="T40" fmla="*/ 70 w 141"/>
                  <a:gd name="T41" fmla="*/ 0 h 72"/>
                  <a:gd name="T42" fmla="*/ 94 w 141"/>
                  <a:gd name="T43" fmla="*/ 3 h 72"/>
                  <a:gd name="T44" fmla="*/ 119 w 141"/>
                  <a:gd name="T45" fmla="*/ 14 h 72"/>
                  <a:gd name="T46" fmla="*/ 133 w 141"/>
                  <a:gd name="T47" fmla="*/ 32 h 72"/>
                  <a:gd name="T48" fmla="*/ 140 w 141"/>
                  <a:gd name="T49" fmla="*/ 57 h 72"/>
                  <a:gd name="T50" fmla="*/ 126 w 141"/>
                  <a:gd name="T51" fmla="*/ 64 h 72"/>
                  <a:gd name="T52" fmla="*/ 126 w 141"/>
                  <a:gd name="T53" fmla="*/ 64 h 72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</a:gdLst>
                <a:ahLst/>
                <a:cxnLst>
                  <a:cxn ang="T54">
                    <a:pos x="T0" y="T1"/>
                  </a:cxn>
                  <a:cxn ang="T55">
                    <a:pos x="T2" y="T3"/>
                  </a:cxn>
                  <a:cxn ang="T56">
                    <a:pos x="T4" y="T5"/>
                  </a:cxn>
                  <a:cxn ang="T57">
                    <a:pos x="T6" y="T7"/>
                  </a:cxn>
                  <a:cxn ang="T58">
                    <a:pos x="T8" y="T9"/>
                  </a:cxn>
                  <a:cxn ang="T59">
                    <a:pos x="T10" y="T11"/>
                  </a:cxn>
                  <a:cxn ang="T60">
                    <a:pos x="T12" y="T13"/>
                  </a:cxn>
                  <a:cxn ang="T61">
                    <a:pos x="T14" y="T15"/>
                  </a:cxn>
                  <a:cxn ang="T62">
                    <a:pos x="T16" y="T17"/>
                  </a:cxn>
                  <a:cxn ang="T63">
                    <a:pos x="T18" y="T19"/>
                  </a:cxn>
                  <a:cxn ang="T64">
                    <a:pos x="T20" y="T21"/>
                  </a:cxn>
                  <a:cxn ang="T65">
                    <a:pos x="T22" y="T23"/>
                  </a:cxn>
                  <a:cxn ang="T66">
                    <a:pos x="T24" y="T25"/>
                  </a:cxn>
                  <a:cxn ang="T67">
                    <a:pos x="T26" y="T27"/>
                  </a:cxn>
                  <a:cxn ang="T68">
                    <a:pos x="T28" y="T29"/>
                  </a:cxn>
                  <a:cxn ang="T69">
                    <a:pos x="T30" y="T31"/>
                  </a:cxn>
                  <a:cxn ang="T70">
                    <a:pos x="T32" y="T33"/>
                  </a:cxn>
                  <a:cxn ang="T71">
                    <a:pos x="T34" y="T35"/>
                  </a:cxn>
                  <a:cxn ang="T72">
                    <a:pos x="T36" y="T37"/>
                  </a:cxn>
                  <a:cxn ang="T73">
                    <a:pos x="T38" y="T39"/>
                  </a:cxn>
                  <a:cxn ang="T74">
                    <a:pos x="T40" y="T41"/>
                  </a:cxn>
                  <a:cxn ang="T75">
                    <a:pos x="T42" y="T43"/>
                  </a:cxn>
                  <a:cxn ang="T76">
                    <a:pos x="T44" y="T45"/>
                  </a:cxn>
                  <a:cxn ang="T77">
                    <a:pos x="T46" y="T47"/>
                  </a:cxn>
                  <a:cxn ang="T78">
                    <a:pos x="T48" y="T49"/>
                  </a:cxn>
                  <a:cxn ang="T79">
                    <a:pos x="T50" y="T51"/>
                  </a:cxn>
                  <a:cxn ang="T80">
                    <a:pos x="T52" y="T53"/>
                  </a:cxn>
                </a:cxnLst>
                <a:rect l="0" t="0" r="r" b="b"/>
                <a:pathLst>
                  <a:path w="141" h="72">
                    <a:moveTo>
                      <a:pt x="126" y="64"/>
                    </a:moveTo>
                    <a:lnTo>
                      <a:pt x="119" y="61"/>
                    </a:lnTo>
                    <a:lnTo>
                      <a:pt x="112" y="57"/>
                    </a:lnTo>
                    <a:lnTo>
                      <a:pt x="108" y="46"/>
                    </a:lnTo>
                    <a:lnTo>
                      <a:pt x="101" y="32"/>
                    </a:lnTo>
                    <a:lnTo>
                      <a:pt x="84" y="21"/>
                    </a:lnTo>
                    <a:lnTo>
                      <a:pt x="73" y="18"/>
                    </a:lnTo>
                    <a:lnTo>
                      <a:pt x="66" y="14"/>
                    </a:lnTo>
                    <a:lnTo>
                      <a:pt x="52" y="18"/>
                    </a:lnTo>
                    <a:lnTo>
                      <a:pt x="38" y="25"/>
                    </a:lnTo>
                    <a:lnTo>
                      <a:pt x="24" y="46"/>
                    </a:lnTo>
                    <a:lnTo>
                      <a:pt x="24" y="71"/>
                    </a:lnTo>
                    <a:lnTo>
                      <a:pt x="7" y="43"/>
                    </a:lnTo>
                    <a:lnTo>
                      <a:pt x="17" y="18"/>
                    </a:lnTo>
                    <a:lnTo>
                      <a:pt x="0" y="28"/>
                    </a:lnTo>
                    <a:lnTo>
                      <a:pt x="0" y="21"/>
                    </a:lnTo>
                    <a:lnTo>
                      <a:pt x="7" y="14"/>
                    </a:lnTo>
                    <a:lnTo>
                      <a:pt x="35" y="3"/>
                    </a:lnTo>
                    <a:lnTo>
                      <a:pt x="63" y="0"/>
                    </a:lnTo>
                    <a:lnTo>
                      <a:pt x="70" y="0"/>
                    </a:lnTo>
                    <a:lnTo>
                      <a:pt x="94" y="3"/>
                    </a:lnTo>
                    <a:lnTo>
                      <a:pt x="119" y="14"/>
                    </a:lnTo>
                    <a:lnTo>
                      <a:pt x="133" y="32"/>
                    </a:lnTo>
                    <a:lnTo>
                      <a:pt x="140" y="57"/>
                    </a:lnTo>
                    <a:lnTo>
                      <a:pt x="126" y="64"/>
                    </a:lnTo>
                    <a:close/>
                  </a:path>
                </a:pathLst>
              </a:custGeom>
              <a:solidFill>
                <a:srgbClr val="222222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5" name="Freeform 258"/>
              <p:cNvSpPr>
                <a:spLocks/>
              </p:cNvSpPr>
              <p:nvPr/>
            </p:nvSpPr>
            <p:spPr bwMode="auto">
              <a:xfrm>
                <a:off x="3225" y="2974"/>
                <a:ext cx="46" cy="44"/>
              </a:xfrm>
              <a:custGeom>
                <a:avLst/>
                <a:gdLst>
                  <a:gd name="T0" fmla="*/ 35 w 46"/>
                  <a:gd name="T1" fmla="*/ 43 h 44"/>
                  <a:gd name="T2" fmla="*/ 35 w 46"/>
                  <a:gd name="T3" fmla="*/ 32 h 44"/>
                  <a:gd name="T4" fmla="*/ 21 w 46"/>
                  <a:gd name="T5" fmla="*/ 11 h 44"/>
                  <a:gd name="T6" fmla="*/ 0 w 46"/>
                  <a:gd name="T7" fmla="*/ 0 h 44"/>
                  <a:gd name="T8" fmla="*/ 10 w 46"/>
                  <a:gd name="T9" fmla="*/ 3 h 44"/>
                  <a:gd name="T10" fmla="*/ 24 w 46"/>
                  <a:gd name="T11" fmla="*/ 7 h 44"/>
                  <a:gd name="T12" fmla="*/ 31 w 46"/>
                  <a:gd name="T13" fmla="*/ 14 h 44"/>
                  <a:gd name="T14" fmla="*/ 38 w 46"/>
                  <a:gd name="T15" fmla="*/ 18 h 44"/>
                  <a:gd name="T16" fmla="*/ 45 w 46"/>
                  <a:gd name="T17" fmla="*/ 25 h 44"/>
                  <a:gd name="T18" fmla="*/ 45 w 46"/>
                  <a:gd name="T19" fmla="*/ 36 h 44"/>
                  <a:gd name="T20" fmla="*/ 45 w 46"/>
                  <a:gd name="T21" fmla="*/ 39 h 44"/>
                  <a:gd name="T22" fmla="*/ 38 w 46"/>
                  <a:gd name="T23" fmla="*/ 43 h 44"/>
                  <a:gd name="T24" fmla="*/ 35 w 46"/>
                  <a:gd name="T25" fmla="*/ 43 h 44"/>
                  <a:gd name="T26" fmla="*/ 35 w 46"/>
                  <a:gd name="T27" fmla="*/ 43 h 44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46" h="44">
                    <a:moveTo>
                      <a:pt x="35" y="43"/>
                    </a:moveTo>
                    <a:lnTo>
                      <a:pt x="35" y="32"/>
                    </a:lnTo>
                    <a:lnTo>
                      <a:pt x="21" y="11"/>
                    </a:lnTo>
                    <a:lnTo>
                      <a:pt x="0" y="0"/>
                    </a:lnTo>
                    <a:lnTo>
                      <a:pt x="10" y="3"/>
                    </a:lnTo>
                    <a:lnTo>
                      <a:pt x="24" y="7"/>
                    </a:lnTo>
                    <a:lnTo>
                      <a:pt x="31" y="14"/>
                    </a:lnTo>
                    <a:lnTo>
                      <a:pt x="38" y="18"/>
                    </a:lnTo>
                    <a:lnTo>
                      <a:pt x="45" y="25"/>
                    </a:lnTo>
                    <a:lnTo>
                      <a:pt x="45" y="36"/>
                    </a:lnTo>
                    <a:lnTo>
                      <a:pt x="45" y="39"/>
                    </a:lnTo>
                    <a:lnTo>
                      <a:pt x="38" y="43"/>
                    </a:lnTo>
                    <a:lnTo>
                      <a:pt x="35" y="43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6" name="Freeform 259"/>
              <p:cNvSpPr>
                <a:spLocks/>
              </p:cNvSpPr>
              <p:nvPr/>
            </p:nvSpPr>
            <p:spPr bwMode="auto">
              <a:xfrm>
                <a:off x="3107" y="3167"/>
                <a:ext cx="53" cy="83"/>
              </a:xfrm>
              <a:custGeom>
                <a:avLst/>
                <a:gdLst>
                  <a:gd name="T0" fmla="*/ 52 w 53"/>
                  <a:gd name="T1" fmla="*/ 82 h 83"/>
                  <a:gd name="T2" fmla="*/ 49 w 53"/>
                  <a:gd name="T3" fmla="*/ 75 h 83"/>
                  <a:gd name="T4" fmla="*/ 14 w 53"/>
                  <a:gd name="T5" fmla="*/ 18 h 83"/>
                  <a:gd name="T6" fmla="*/ 7 w 53"/>
                  <a:gd name="T7" fmla="*/ 4 h 83"/>
                  <a:gd name="T8" fmla="*/ 10 w 53"/>
                  <a:gd name="T9" fmla="*/ 0 h 83"/>
                  <a:gd name="T10" fmla="*/ 7 w 53"/>
                  <a:gd name="T11" fmla="*/ 0 h 83"/>
                  <a:gd name="T12" fmla="*/ 0 w 53"/>
                  <a:gd name="T13" fmla="*/ 11 h 83"/>
                  <a:gd name="T14" fmla="*/ 0 w 53"/>
                  <a:gd name="T15" fmla="*/ 25 h 83"/>
                  <a:gd name="T16" fmla="*/ 0 w 53"/>
                  <a:gd name="T17" fmla="*/ 25 h 83"/>
                  <a:gd name="T18" fmla="*/ 0 w 53"/>
                  <a:gd name="T19" fmla="*/ 29 h 83"/>
                  <a:gd name="T20" fmla="*/ 7 w 53"/>
                  <a:gd name="T21" fmla="*/ 32 h 83"/>
                  <a:gd name="T22" fmla="*/ 10 w 53"/>
                  <a:gd name="T23" fmla="*/ 36 h 83"/>
                  <a:gd name="T24" fmla="*/ 45 w 53"/>
                  <a:gd name="T25" fmla="*/ 75 h 83"/>
                  <a:gd name="T26" fmla="*/ 52 w 53"/>
                  <a:gd name="T27" fmla="*/ 82 h 83"/>
                  <a:gd name="T28" fmla="*/ 52 w 53"/>
                  <a:gd name="T29" fmla="*/ 82 h 83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53" h="83">
                    <a:moveTo>
                      <a:pt x="52" y="82"/>
                    </a:moveTo>
                    <a:lnTo>
                      <a:pt x="49" y="75"/>
                    </a:lnTo>
                    <a:lnTo>
                      <a:pt x="14" y="18"/>
                    </a:lnTo>
                    <a:lnTo>
                      <a:pt x="7" y="4"/>
                    </a:lnTo>
                    <a:lnTo>
                      <a:pt x="10" y="0"/>
                    </a:lnTo>
                    <a:lnTo>
                      <a:pt x="7" y="0"/>
                    </a:lnTo>
                    <a:lnTo>
                      <a:pt x="0" y="11"/>
                    </a:lnTo>
                    <a:lnTo>
                      <a:pt x="0" y="25"/>
                    </a:lnTo>
                    <a:lnTo>
                      <a:pt x="0" y="29"/>
                    </a:lnTo>
                    <a:lnTo>
                      <a:pt x="7" y="32"/>
                    </a:lnTo>
                    <a:lnTo>
                      <a:pt x="10" y="36"/>
                    </a:lnTo>
                    <a:lnTo>
                      <a:pt x="45" y="75"/>
                    </a:lnTo>
                    <a:lnTo>
                      <a:pt x="52" y="82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7" name="Freeform 260"/>
              <p:cNvSpPr>
                <a:spLocks/>
              </p:cNvSpPr>
              <p:nvPr/>
            </p:nvSpPr>
            <p:spPr bwMode="auto">
              <a:xfrm>
                <a:off x="3096" y="3199"/>
                <a:ext cx="19" cy="48"/>
              </a:xfrm>
              <a:custGeom>
                <a:avLst/>
                <a:gdLst>
                  <a:gd name="T0" fmla="*/ 7 w 19"/>
                  <a:gd name="T1" fmla="*/ 7 h 48"/>
                  <a:gd name="T2" fmla="*/ 18 w 19"/>
                  <a:gd name="T3" fmla="*/ 25 h 48"/>
                  <a:gd name="T4" fmla="*/ 14 w 19"/>
                  <a:gd name="T5" fmla="*/ 32 h 48"/>
                  <a:gd name="T6" fmla="*/ 11 w 19"/>
                  <a:gd name="T7" fmla="*/ 40 h 48"/>
                  <a:gd name="T8" fmla="*/ 11 w 19"/>
                  <a:gd name="T9" fmla="*/ 47 h 48"/>
                  <a:gd name="T10" fmla="*/ 11 w 19"/>
                  <a:gd name="T11" fmla="*/ 47 h 48"/>
                  <a:gd name="T12" fmla="*/ 0 w 19"/>
                  <a:gd name="T13" fmla="*/ 32 h 48"/>
                  <a:gd name="T14" fmla="*/ 0 w 19"/>
                  <a:gd name="T15" fmla="*/ 7 h 48"/>
                  <a:gd name="T16" fmla="*/ 4 w 19"/>
                  <a:gd name="T17" fmla="*/ 4 h 48"/>
                  <a:gd name="T18" fmla="*/ 4 w 19"/>
                  <a:gd name="T19" fmla="*/ 0 h 48"/>
                  <a:gd name="T20" fmla="*/ 7 w 19"/>
                  <a:gd name="T21" fmla="*/ 7 h 48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19" h="48">
                    <a:moveTo>
                      <a:pt x="7" y="7"/>
                    </a:moveTo>
                    <a:lnTo>
                      <a:pt x="18" y="25"/>
                    </a:lnTo>
                    <a:lnTo>
                      <a:pt x="14" y="32"/>
                    </a:lnTo>
                    <a:lnTo>
                      <a:pt x="11" y="40"/>
                    </a:lnTo>
                    <a:lnTo>
                      <a:pt x="11" y="47"/>
                    </a:lnTo>
                    <a:lnTo>
                      <a:pt x="0" y="32"/>
                    </a:lnTo>
                    <a:lnTo>
                      <a:pt x="0" y="7"/>
                    </a:lnTo>
                    <a:lnTo>
                      <a:pt x="4" y="4"/>
                    </a:lnTo>
                    <a:lnTo>
                      <a:pt x="4" y="0"/>
                    </a:lnTo>
                    <a:lnTo>
                      <a:pt x="7" y="7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8" name="Freeform 261"/>
              <p:cNvSpPr>
                <a:spLocks/>
              </p:cNvSpPr>
              <p:nvPr/>
            </p:nvSpPr>
            <p:spPr bwMode="auto">
              <a:xfrm>
                <a:off x="3107" y="3224"/>
                <a:ext cx="43" cy="44"/>
              </a:xfrm>
              <a:custGeom>
                <a:avLst/>
                <a:gdLst>
                  <a:gd name="T0" fmla="*/ 42 w 43"/>
                  <a:gd name="T1" fmla="*/ 43 h 44"/>
                  <a:gd name="T2" fmla="*/ 24 w 43"/>
                  <a:gd name="T3" fmla="*/ 22 h 44"/>
                  <a:gd name="T4" fmla="*/ 7 w 43"/>
                  <a:gd name="T5" fmla="*/ 0 h 44"/>
                  <a:gd name="T6" fmla="*/ 3 w 43"/>
                  <a:gd name="T7" fmla="*/ 7 h 44"/>
                  <a:gd name="T8" fmla="*/ 0 w 43"/>
                  <a:gd name="T9" fmla="*/ 15 h 44"/>
                  <a:gd name="T10" fmla="*/ 0 w 43"/>
                  <a:gd name="T11" fmla="*/ 22 h 44"/>
                  <a:gd name="T12" fmla="*/ 35 w 43"/>
                  <a:gd name="T13" fmla="*/ 43 h 44"/>
                  <a:gd name="T14" fmla="*/ 42 w 43"/>
                  <a:gd name="T15" fmla="*/ 43 h 44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43" h="44">
                    <a:moveTo>
                      <a:pt x="42" y="43"/>
                    </a:moveTo>
                    <a:lnTo>
                      <a:pt x="24" y="22"/>
                    </a:lnTo>
                    <a:lnTo>
                      <a:pt x="7" y="0"/>
                    </a:lnTo>
                    <a:lnTo>
                      <a:pt x="3" y="7"/>
                    </a:lnTo>
                    <a:lnTo>
                      <a:pt x="0" y="15"/>
                    </a:lnTo>
                    <a:lnTo>
                      <a:pt x="0" y="22"/>
                    </a:lnTo>
                    <a:lnTo>
                      <a:pt x="35" y="43"/>
                    </a:lnTo>
                    <a:lnTo>
                      <a:pt x="42" y="43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09" name="Freeform 262"/>
              <p:cNvSpPr>
                <a:spLocks/>
              </p:cNvSpPr>
              <p:nvPr/>
            </p:nvSpPr>
            <p:spPr bwMode="auto">
              <a:xfrm>
                <a:off x="3100" y="3196"/>
                <a:ext cx="92" cy="72"/>
              </a:xfrm>
              <a:custGeom>
                <a:avLst/>
                <a:gdLst>
                  <a:gd name="T0" fmla="*/ 59 w 92"/>
                  <a:gd name="T1" fmla="*/ 53 h 72"/>
                  <a:gd name="T2" fmla="*/ 52 w 92"/>
                  <a:gd name="T3" fmla="*/ 46 h 72"/>
                  <a:gd name="T4" fmla="*/ 17 w 92"/>
                  <a:gd name="T5" fmla="*/ 7 h 72"/>
                  <a:gd name="T6" fmla="*/ 14 w 92"/>
                  <a:gd name="T7" fmla="*/ 3 h 72"/>
                  <a:gd name="T8" fmla="*/ 7 w 92"/>
                  <a:gd name="T9" fmla="*/ 0 h 72"/>
                  <a:gd name="T10" fmla="*/ 7 w 92"/>
                  <a:gd name="T11" fmla="*/ 0 h 72"/>
                  <a:gd name="T12" fmla="*/ 3 w 92"/>
                  <a:gd name="T13" fmla="*/ 0 h 72"/>
                  <a:gd name="T14" fmla="*/ 0 w 92"/>
                  <a:gd name="T15" fmla="*/ 3 h 72"/>
                  <a:gd name="T16" fmla="*/ 3 w 92"/>
                  <a:gd name="T17" fmla="*/ 10 h 72"/>
                  <a:gd name="T18" fmla="*/ 14 w 92"/>
                  <a:gd name="T19" fmla="*/ 28 h 72"/>
                  <a:gd name="T20" fmla="*/ 28 w 92"/>
                  <a:gd name="T21" fmla="*/ 50 h 72"/>
                  <a:gd name="T22" fmla="*/ 49 w 92"/>
                  <a:gd name="T23" fmla="*/ 71 h 72"/>
                  <a:gd name="T24" fmla="*/ 56 w 92"/>
                  <a:gd name="T25" fmla="*/ 68 h 72"/>
                  <a:gd name="T26" fmla="*/ 91 w 92"/>
                  <a:gd name="T27" fmla="*/ 61 h 72"/>
                  <a:gd name="T28" fmla="*/ 59 w 92"/>
                  <a:gd name="T29" fmla="*/ 53 h 72"/>
                  <a:gd name="T30" fmla="*/ 59 w 92"/>
                  <a:gd name="T31" fmla="*/ 53 h 72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92" h="72">
                    <a:moveTo>
                      <a:pt x="59" y="53"/>
                    </a:moveTo>
                    <a:lnTo>
                      <a:pt x="52" y="46"/>
                    </a:lnTo>
                    <a:lnTo>
                      <a:pt x="17" y="7"/>
                    </a:lnTo>
                    <a:lnTo>
                      <a:pt x="14" y="3"/>
                    </a:lnTo>
                    <a:lnTo>
                      <a:pt x="7" y="0"/>
                    </a:lnTo>
                    <a:lnTo>
                      <a:pt x="3" y="0"/>
                    </a:lnTo>
                    <a:lnTo>
                      <a:pt x="0" y="3"/>
                    </a:lnTo>
                    <a:lnTo>
                      <a:pt x="3" y="10"/>
                    </a:lnTo>
                    <a:lnTo>
                      <a:pt x="14" y="28"/>
                    </a:lnTo>
                    <a:lnTo>
                      <a:pt x="28" y="50"/>
                    </a:lnTo>
                    <a:lnTo>
                      <a:pt x="49" y="71"/>
                    </a:lnTo>
                    <a:lnTo>
                      <a:pt x="56" y="68"/>
                    </a:lnTo>
                    <a:lnTo>
                      <a:pt x="91" y="61"/>
                    </a:lnTo>
                    <a:lnTo>
                      <a:pt x="59" y="53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0" name="Freeform 263"/>
              <p:cNvSpPr>
                <a:spLocks/>
              </p:cNvSpPr>
              <p:nvPr/>
            </p:nvSpPr>
            <p:spPr bwMode="auto">
              <a:xfrm>
                <a:off x="3124" y="3149"/>
                <a:ext cx="19" cy="26"/>
              </a:xfrm>
              <a:custGeom>
                <a:avLst/>
                <a:gdLst>
                  <a:gd name="T0" fmla="*/ 0 w 19"/>
                  <a:gd name="T1" fmla="*/ 7 h 26"/>
                  <a:gd name="T2" fmla="*/ 4 w 19"/>
                  <a:gd name="T3" fmla="*/ 18 h 26"/>
                  <a:gd name="T4" fmla="*/ 11 w 19"/>
                  <a:gd name="T5" fmla="*/ 25 h 26"/>
                  <a:gd name="T6" fmla="*/ 18 w 19"/>
                  <a:gd name="T7" fmla="*/ 11 h 26"/>
                  <a:gd name="T8" fmla="*/ 11 w 19"/>
                  <a:gd name="T9" fmla="*/ 7 h 26"/>
                  <a:gd name="T10" fmla="*/ 7 w 19"/>
                  <a:gd name="T11" fmla="*/ 0 h 26"/>
                  <a:gd name="T12" fmla="*/ 0 w 19"/>
                  <a:gd name="T13" fmla="*/ 7 h 26"/>
                  <a:gd name="T14" fmla="*/ 0 w 19"/>
                  <a:gd name="T15" fmla="*/ 7 h 2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9" h="26">
                    <a:moveTo>
                      <a:pt x="0" y="7"/>
                    </a:moveTo>
                    <a:lnTo>
                      <a:pt x="4" y="18"/>
                    </a:lnTo>
                    <a:lnTo>
                      <a:pt x="11" y="25"/>
                    </a:lnTo>
                    <a:lnTo>
                      <a:pt x="18" y="11"/>
                    </a:lnTo>
                    <a:lnTo>
                      <a:pt x="11" y="7"/>
                    </a:lnTo>
                    <a:lnTo>
                      <a:pt x="7" y="0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1" name="Freeform 264"/>
              <p:cNvSpPr>
                <a:spLocks/>
              </p:cNvSpPr>
              <p:nvPr/>
            </p:nvSpPr>
            <p:spPr bwMode="auto">
              <a:xfrm>
                <a:off x="3177" y="3167"/>
                <a:ext cx="18" cy="48"/>
              </a:xfrm>
              <a:custGeom>
                <a:avLst/>
                <a:gdLst>
                  <a:gd name="T0" fmla="*/ 17 w 18"/>
                  <a:gd name="T1" fmla="*/ 47 h 48"/>
                  <a:gd name="T2" fmla="*/ 17 w 18"/>
                  <a:gd name="T3" fmla="*/ 39 h 48"/>
                  <a:gd name="T4" fmla="*/ 17 w 18"/>
                  <a:gd name="T5" fmla="*/ 29 h 48"/>
                  <a:gd name="T6" fmla="*/ 17 w 18"/>
                  <a:gd name="T7" fmla="*/ 18 h 48"/>
                  <a:gd name="T8" fmla="*/ 14 w 18"/>
                  <a:gd name="T9" fmla="*/ 4 h 48"/>
                  <a:gd name="T10" fmla="*/ 10 w 18"/>
                  <a:gd name="T11" fmla="*/ 0 h 48"/>
                  <a:gd name="T12" fmla="*/ 3 w 18"/>
                  <a:gd name="T13" fmla="*/ 0 h 48"/>
                  <a:gd name="T14" fmla="*/ 3 w 18"/>
                  <a:gd name="T15" fmla="*/ 0 h 48"/>
                  <a:gd name="T16" fmla="*/ 0 w 18"/>
                  <a:gd name="T17" fmla="*/ 4 h 48"/>
                  <a:gd name="T18" fmla="*/ 0 w 18"/>
                  <a:gd name="T19" fmla="*/ 11 h 48"/>
                  <a:gd name="T20" fmla="*/ 0 w 18"/>
                  <a:gd name="T21" fmla="*/ 14 h 48"/>
                  <a:gd name="T22" fmla="*/ 17 w 18"/>
                  <a:gd name="T23" fmla="*/ 47 h 48"/>
                  <a:gd name="T24" fmla="*/ 17 w 18"/>
                  <a:gd name="T25" fmla="*/ 47 h 48"/>
                  <a:gd name="T26" fmla="*/ 17 w 18"/>
                  <a:gd name="T27" fmla="*/ 47 h 48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8" h="48">
                    <a:moveTo>
                      <a:pt x="17" y="47"/>
                    </a:moveTo>
                    <a:lnTo>
                      <a:pt x="17" y="39"/>
                    </a:lnTo>
                    <a:lnTo>
                      <a:pt x="17" y="29"/>
                    </a:lnTo>
                    <a:lnTo>
                      <a:pt x="17" y="18"/>
                    </a:lnTo>
                    <a:lnTo>
                      <a:pt x="14" y="4"/>
                    </a:lnTo>
                    <a:lnTo>
                      <a:pt x="10" y="0"/>
                    </a:lnTo>
                    <a:lnTo>
                      <a:pt x="3" y="0"/>
                    </a:lnTo>
                    <a:lnTo>
                      <a:pt x="0" y="4"/>
                    </a:lnTo>
                    <a:lnTo>
                      <a:pt x="0" y="11"/>
                    </a:lnTo>
                    <a:lnTo>
                      <a:pt x="0" y="14"/>
                    </a:lnTo>
                    <a:lnTo>
                      <a:pt x="17" y="47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2" name="Freeform 265"/>
              <p:cNvSpPr>
                <a:spLocks/>
              </p:cNvSpPr>
              <p:nvPr/>
            </p:nvSpPr>
            <p:spPr bwMode="auto">
              <a:xfrm>
                <a:off x="3478" y="2945"/>
                <a:ext cx="240" cy="270"/>
              </a:xfrm>
              <a:custGeom>
                <a:avLst/>
                <a:gdLst>
                  <a:gd name="T0" fmla="*/ 165 w 240"/>
                  <a:gd name="T1" fmla="*/ 0 h 270"/>
                  <a:gd name="T2" fmla="*/ 165 w 240"/>
                  <a:gd name="T3" fmla="*/ 7 h 270"/>
                  <a:gd name="T4" fmla="*/ 127 w 240"/>
                  <a:gd name="T5" fmla="*/ 90 h 270"/>
                  <a:gd name="T6" fmla="*/ 46 w 240"/>
                  <a:gd name="T7" fmla="*/ 122 h 270"/>
                  <a:gd name="T8" fmla="*/ 60 w 240"/>
                  <a:gd name="T9" fmla="*/ 129 h 270"/>
                  <a:gd name="T10" fmla="*/ 74 w 240"/>
                  <a:gd name="T11" fmla="*/ 133 h 270"/>
                  <a:gd name="T12" fmla="*/ 81 w 240"/>
                  <a:gd name="T13" fmla="*/ 140 h 270"/>
                  <a:gd name="T14" fmla="*/ 85 w 240"/>
                  <a:gd name="T15" fmla="*/ 147 h 270"/>
                  <a:gd name="T16" fmla="*/ 78 w 240"/>
                  <a:gd name="T17" fmla="*/ 154 h 270"/>
                  <a:gd name="T18" fmla="*/ 39 w 240"/>
                  <a:gd name="T19" fmla="*/ 151 h 270"/>
                  <a:gd name="T20" fmla="*/ 7 w 240"/>
                  <a:gd name="T21" fmla="*/ 129 h 270"/>
                  <a:gd name="T22" fmla="*/ 0 w 240"/>
                  <a:gd name="T23" fmla="*/ 154 h 270"/>
                  <a:gd name="T24" fmla="*/ 53 w 240"/>
                  <a:gd name="T25" fmla="*/ 172 h 270"/>
                  <a:gd name="T26" fmla="*/ 85 w 240"/>
                  <a:gd name="T27" fmla="*/ 190 h 270"/>
                  <a:gd name="T28" fmla="*/ 123 w 240"/>
                  <a:gd name="T29" fmla="*/ 233 h 270"/>
                  <a:gd name="T30" fmla="*/ 116 w 240"/>
                  <a:gd name="T31" fmla="*/ 236 h 270"/>
                  <a:gd name="T32" fmla="*/ 109 w 240"/>
                  <a:gd name="T33" fmla="*/ 244 h 270"/>
                  <a:gd name="T34" fmla="*/ 109 w 240"/>
                  <a:gd name="T35" fmla="*/ 251 h 270"/>
                  <a:gd name="T36" fmla="*/ 109 w 240"/>
                  <a:gd name="T37" fmla="*/ 261 h 270"/>
                  <a:gd name="T38" fmla="*/ 109 w 240"/>
                  <a:gd name="T39" fmla="*/ 261 h 270"/>
                  <a:gd name="T40" fmla="*/ 116 w 240"/>
                  <a:gd name="T41" fmla="*/ 269 h 270"/>
                  <a:gd name="T42" fmla="*/ 127 w 240"/>
                  <a:gd name="T43" fmla="*/ 269 h 270"/>
                  <a:gd name="T44" fmla="*/ 130 w 240"/>
                  <a:gd name="T45" fmla="*/ 261 h 270"/>
                  <a:gd name="T46" fmla="*/ 162 w 240"/>
                  <a:gd name="T47" fmla="*/ 222 h 270"/>
                  <a:gd name="T48" fmla="*/ 193 w 240"/>
                  <a:gd name="T49" fmla="*/ 183 h 270"/>
                  <a:gd name="T50" fmla="*/ 214 w 240"/>
                  <a:gd name="T51" fmla="*/ 168 h 270"/>
                  <a:gd name="T52" fmla="*/ 239 w 240"/>
                  <a:gd name="T53" fmla="*/ 161 h 270"/>
                  <a:gd name="T54" fmla="*/ 225 w 240"/>
                  <a:gd name="T55" fmla="*/ 158 h 270"/>
                  <a:gd name="T56" fmla="*/ 214 w 240"/>
                  <a:gd name="T57" fmla="*/ 161 h 270"/>
                  <a:gd name="T58" fmla="*/ 200 w 240"/>
                  <a:gd name="T59" fmla="*/ 165 h 270"/>
                  <a:gd name="T60" fmla="*/ 186 w 240"/>
                  <a:gd name="T61" fmla="*/ 172 h 270"/>
                  <a:gd name="T62" fmla="*/ 186 w 240"/>
                  <a:gd name="T63" fmla="*/ 158 h 270"/>
                  <a:gd name="T64" fmla="*/ 193 w 240"/>
                  <a:gd name="T65" fmla="*/ 143 h 270"/>
                  <a:gd name="T66" fmla="*/ 204 w 240"/>
                  <a:gd name="T67" fmla="*/ 136 h 270"/>
                  <a:gd name="T68" fmla="*/ 214 w 240"/>
                  <a:gd name="T69" fmla="*/ 129 h 270"/>
                  <a:gd name="T70" fmla="*/ 235 w 240"/>
                  <a:gd name="T71" fmla="*/ 125 h 270"/>
                  <a:gd name="T72" fmla="*/ 232 w 240"/>
                  <a:gd name="T73" fmla="*/ 115 h 270"/>
                  <a:gd name="T74" fmla="*/ 214 w 240"/>
                  <a:gd name="T75" fmla="*/ 111 h 270"/>
                  <a:gd name="T76" fmla="*/ 193 w 240"/>
                  <a:gd name="T77" fmla="*/ 118 h 270"/>
                  <a:gd name="T78" fmla="*/ 183 w 240"/>
                  <a:gd name="T79" fmla="*/ 129 h 270"/>
                  <a:gd name="T80" fmla="*/ 179 w 240"/>
                  <a:gd name="T81" fmla="*/ 122 h 270"/>
                  <a:gd name="T82" fmla="*/ 179 w 240"/>
                  <a:gd name="T83" fmla="*/ 111 h 270"/>
                  <a:gd name="T84" fmla="*/ 186 w 240"/>
                  <a:gd name="T85" fmla="*/ 104 h 270"/>
                  <a:gd name="T86" fmla="*/ 190 w 240"/>
                  <a:gd name="T87" fmla="*/ 97 h 270"/>
                  <a:gd name="T88" fmla="*/ 193 w 240"/>
                  <a:gd name="T89" fmla="*/ 86 h 270"/>
                  <a:gd name="T90" fmla="*/ 193 w 240"/>
                  <a:gd name="T91" fmla="*/ 75 h 270"/>
                  <a:gd name="T92" fmla="*/ 183 w 240"/>
                  <a:gd name="T93" fmla="*/ 65 h 270"/>
                  <a:gd name="T94" fmla="*/ 172 w 240"/>
                  <a:gd name="T95" fmla="*/ 57 h 270"/>
                  <a:gd name="T96" fmla="*/ 169 w 240"/>
                  <a:gd name="T97" fmla="*/ 29 h 270"/>
                  <a:gd name="T98" fmla="*/ 165 w 240"/>
                  <a:gd name="T99" fmla="*/ 0 h 270"/>
                  <a:gd name="T100" fmla="*/ 165 w 240"/>
                  <a:gd name="T101" fmla="*/ 0 h 270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</a:gdLst>
                <a:ahLst/>
                <a:cxnLst>
                  <a:cxn ang="T102">
                    <a:pos x="T0" y="T1"/>
                  </a:cxn>
                  <a:cxn ang="T103">
                    <a:pos x="T2" y="T3"/>
                  </a:cxn>
                  <a:cxn ang="T104">
                    <a:pos x="T4" y="T5"/>
                  </a:cxn>
                  <a:cxn ang="T105">
                    <a:pos x="T6" y="T7"/>
                  </a:cxn>
                  <a:cxn ang="T106">
                    <a:pos x="T8" y="T9"/>
                  </a:cxn>
                  <a:cxn ang="T107">
                    <a:pos x="T10" y="T11"/>
                  </a:cxn>
                  <a:cxn ang="T108">
                    <a:pos x="T12" y="T13"/>
                  </a:cxn>
                  <a:cxn ang="T109">
                    <a:pos x="T14" y="T15"/>
                  </a:cxn>
                  <a:cxn ang="T110">
                    <a:pos x="T16" y="T17"/>
                  </a:cxn>
                  <a:cxn ang="T111">
                    <a:pos x="T18" y="T19"/>
                  </a:cxn>
                  <a:cxn ang="T112">
                    <a:pos x="T20" y="T21"/>
                  </a:cxn>
                  <a:cxn ang="T113">
                    <a:pos x="T22" y="T23"/>
                  </a:cxn>
                  <a:cxn ang="T114">
                    <a:pos x="T24" y="T25"/>
                  </a:cxn>
                  <a:cxn ang="T115">
                    <a:pos x="T26" y="T27"/>
                  </a:cxn>
                  <a:cxn ang="T116">
                    <a:pos x="T28" y="T29"/>
                  </a:cxn>
                  <a:cxn ang="T117">
                    <a:pos x="T30" y="T31"/>
                  </a:cxn>
                  <a:cxn ang="T118">
                    <a:pos x="T32" y="T33"/>
                  </a:cxn>
                  <a:cxn ang="T119">
                    <a:pos x="T34" y="T35"/>
                  </a:cxn>
                  <a:cxn ang="T120">
                    <a:pos x="T36" y="T37"/>
                  </a:cxn>
                  <a:cxn ang="T121">
                    <a:pos x="T38" y="T39"/>
                  </a:cxn>
                  <a:cxn ang="T122">
                    <a:pos x="T40" y="T41"/>
                  </a:cxn>
                  <a:cxn ang="T123">
                    <a:pos x="T42" y="T43"/>
                  </a:cxn>
                  <a:cxn ang="T124">
                    <a:pos x="T44" y="T45"/>
                  </a:cxn>
                  <a:cxn ang="T125">
                    <a:pos x="T46" y="T47"/>
                  </a:cxn>
                  <a:cxn ang="T126">
                    <a:pos x="T48" y="T49"/>
                  </a:cxn>
                  <a:cxn ang="T127">
                    <a:pos x="T50" y="T51"/>
                  </a:cxn>
                  <a:cxn ang="T128">
                    <a:pos x="T52" y="T53"/>
                  </a:cxn>
                  <a:cxn ang="T129">
                    <a:pos x="T54" y="T55"/>
                  </a:cxn>
                  <a:cxn ang="T130">
                    <a:pos x="T56" y="T57"/>
                  </a:cxn>
                  <a:cxn ang="T131">
                    <a:pos x="T58" y="T59"/>
                  </a:cxn>
                  <a:cxn ang="T132">
                    <a:pos x="T60" y="T61"/>
                  </a:cxn>
                  <a:cxn ang="T133">
                    <a:pos x="T62" y="T63"/>
                  </a:cxn>
                  <a:cxn ang="T134">
                    <a:pos x="T64" y="T65"/>
                  </a:cxn>
                  <a:cxn ang="T135">
                    <a:pos x="T66" y="T67"/>
                  </a:cxn>
                  <a:cxn ang="T136">
                    <a:pos x="T68" y="T69"/>
                  </a:cxn>
                  <a:cxn ang="T137">
                    <a:pos x="T70" y="T71"/>
                  </a:cxn>
                  <a:cxn ang="T138">
                    <a:pos x="T72" y="T73"/>
                  </a:cxn>
                  <a:cxn ang="T139">
                    <a:pos x="T74" y="T75"/>
                  </a:cxn>
                  <a:cxn ang="T140">
                    <a:pos x="T76" y="T77"/>
                  </a:cxn>
                  <a:cxn ang="T141">
                    <a:pos x="T78" y="T79"/>
                  </a:cxn>
                  <a:cxn ang="T142">
                    <a:pos x="T80" y="T81"/>
                  </a:cxn>
                  <a:cxn ang="T143">
                    <a:pos x="T82" y="T83"/>
                  </a:cxn>
                  <a:cxn ang="T144">
                    <a:pos x="T84" y="T85"/>
                  </a:cxn>
                  <a:cxn ang="T145">
                    <a:pos x="T86" y="T87"/>
                  </a:cxn>
                  <a:cxn ang="T146">
                    <a:pos x="T88" y="T89"/>
                  </a:cxn>
                  <a:cxn ang="T147">
                    <a:pos x="T90" y="T91"/>
                  </a:cxn>
                  <a:cxn ang="T148">
                    <a:pos x="T92" y="T93"/>
                  </a:cxn>
                  <a:cxn ang="T149">
                    <a:pos x="T94" y="T95"/>
                  </a:cxn>
                  <a:cxn ang="T150">
                    <a:pos x="T96" y="T97"/>
                  </a:cxn>
                  <a:cxn ang="T151">
                    <a:pos x="T98" y="T99"/>
                  </a:cxn>
                  <a:cxn ang="T152">
                    <a:pos x="T100" y="T101"/>
                  </a:cxn>
                </a:cxnLst>
                <a:rect l="0" t="0" r="r" b="b"/>
                <a:pathLst>
                  <a:path w="240" h="270">
                    <a:moveTo>
                      <a:pt x="165" y="0"/>
                    </a:moveTo>
                    <a:lnTo>
                      <a:pt x="165" y="7"/>
                    </a:lnTo>
                    <a:lnTo>
                      <a:pt x="127" y="90"/>
                    </a:lnTo>
                    <a:lnTo>
                      <a:pt x="46" y="122"/>
                    </a:lnTo>
                    <a:lnTo>
                      <a:pt x="60" y="129"/>
                    </a:lnTo>
                    <a:lnTo>
                      <a:pt x="74" y="133"/>
                    </a:lnTo>
                    <a:lnTo>
                      <a:pt x="81" y="140"/>
                    </a:lnTo>
                    <a:lnTo>
                      <a:pt x="85" y="147"/>
                    </a:lnTo>
                    <a:lnTo>
                      <a:pt x="78" y="154"/>
                    </a:lnTo>
                    <a:lnTo>
                      <a:pt x="39" y="151"/>
                    </a:lnTo>
                    <a:lnTo>
                      <a:pt x="7" y="129"/>
                    </a:lnTo>
                    <a:lnTo>
                      <a:pt x="0" y="154"/>
                    </a:lnTo>
                    <a:lnTo>
                      <a:pt x="53" y="172"/>
                    </a:lnTo>
                    <a:lnTo>
                      <a:pt x="85" y="190"/>
                    </a:lnTo>
                    <a:lnTo>
                      <a:pt x="123" y="233"/>
                    </a:lnTo>
                    <a:lnTo>
                      <a:pt x="116" y="236"/>
                    </a:lnTo>
                    <a:lnTo>
                      <a:pt x="109" y="244"/>
                    </a:lnTo>
                    <a:lnTo>
                      <a:pt x="109" y="251"/>
                    </a:lnTo>
                    <a:lnTo>
                      <a:pt x="109" y="261"/>
                    </a:lnTo>
                    <a:lnTo>
                      <a:pt x="116" y="269"/>
                    </a:lnTo>
                    <a:lnTo>
                      <a:pt x="127" y="269"/>
                    </a:lnTo>
                    <a:lnTo>
                      <a:pt x="130" y="261"/>
                    </a:lnTo>
                    <a:lnTo>
                      <a:pt x="162" y="222"/>
                    </a:lnTo>
                    <a:lnTo>
                      <a:pt x="193" y="183"/>
                    </a:lnTo>
                    <a:lnTo>
                      <a:pt x="214" y="168"/>
                    </a:lnTo>
                    <a:lnTo>
                      <a:pt x="239" y="161"/>
                    </a:lnTo>
                    <a:lnTo>
                      <a:pt x="225" y="158"/>
                    </a:lnTo>
                    <a:lnTo>
                      <a:pt x="214" y="161"/>
                    </a:lnTo>
                    <a:lnTo>
                      <a:pt x="200" y="165"/>
                    </a:lnTo>
                    <a:lnTo>
                      <a:pt x="186" y="172"/>
                    </a:lnTo>
                    <a:lnTo>
                      <a:pt x="186" y="158"/>
                    </a:lnTo>
                    <a:lnTo>
                      <a:pt x="193" y="143"/>
                    </a:lnTo>
                    <a:lnTo>
                      <a:pt x="204" y="136"/>
                    </a:lnTo>
                    <a:lnTo>
                      <a:pt x="214" y="129"/>
                    </a:lnTo>
                    <a:lnTo>
                      <a:pt x="235" y="125"/>
                    </a:lnTo>
                    <a:lnTo>
                      <a:pt x="232" y="115"/>
                    </a:lnTo>
                    <a:lnTo>
                      <a:pt x="214" y="111"/>
                    </a:lnTo>
                    <a:lnTo>
                      <a:pt x="193" y="118"/>
                    </a:lnTo>
                    <a:lnTo>
                      <a:pt x="183" y="129"/>
                    </a:lnTo>
                    <a:lnTo>
                      <a:pt x="179" y="122"/>
                    </a:lnTo>
                    <a:lnTo>
                      <a:pt x="179" y="111"/>
                    </a:lnTo>
                    <a:lnTo>
                      <a:pt x="186" y="104"/>
                    </a:lnTo>
                    <a:lnTo>
                      <a:pt x="190" y="97"/>
                    </a:lnTo>
                    <a:lnTo>
                      <a:pt x="193" y="86"/>
                    </a:lnTo>
                    <a:lnTo>
                      <a:pt x="193" y="75"/>
                    </a:lnTo>
                    <a:lnTo>
                      <a:pt x="183" y="65"/>
                    </a:lnTo>
                    <a:lnTo>
                      <a:pt x="172" y="57"/>
                    </a:lnTo>
                    <a:lnTo>
                      <a:pt x="169" y="29"/>
                    </a:lnTo>
                    <a:lnTo>
                      <a:pt x="165" y="0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3" name="Freeform 266"/>
              <p:cNvSpPr>
                <a:spLocks/>
              </p:cNvSpPr>
              <p:nvPr/>
            </p:nvSpPr>
            <p:spPr bwMode="auto">
              <a:xfrm>
                <a:off x="3254" y="3314"/>
                <a:ext cx="380" cy="130"/>
              </a:xfrm>
              <a:custGeom>
                <a:avLst/>
                <a:gdLst>
                  <a:gd name="T0" fmla="*/ 305 w 380"/>
                  <a:gd name="T1" fmla="*/ 36 h 130"/>
                  <a:gd name="T2" fmla="*/ 298 w 380"/>
                  <a:gd name="T3" fmla="*/ 46 h 130"/>
                  <a:gd name="T4" fmla="*/ 295 w 380"/>
                  <a:gd name="T5" fmla="*/ 57 h 130"/>
                  <a:gd name="T6" fmla="*/ 295 w 380"/>
                  <a:gd name="T7" fmla="*/ 61 h 130"/>
                  <a:gd name="T8" fmla="*/ 295 w 380"/>
                  <a:gd name="T9" fmla="*/ 64 h 130"/>
                  <a:gd name="T10" fmla="*/ 298 w 380"/>
                  <a:gd name="T11" fmla="*/ 64 h 130"/>
                  <a:gd name="T12" fmla="*/ 302 w 380"/>
                  <a:gd name="T13" fmla="*/ 64 h 130"/>
                  <a:gd name="T14" fmla="*/ 309 w 380"/>
                  <a:gd name="T15" fmla="*/ 64 h 130"/>
                  <a:gd name="T16" fmla="*/ 312 w 380"/>
                  <a:gd name="T17" fmla="*/ 61 h 130"/>
                  <a:gd name="T18" fmla="*/ 323 w 380"/>
                  <a:gd name="T19" fmla="*/ 50 h 130"/>
                  <a:gd name="T20" fmla="*/ 333 w 380"/>
                  <a:gd name="T21" fmla="*/ 36 h 130"/>
                  <a:gd name="T22" fmla="*/ 340 w 380"/>
                  <a:gd name="T23" fmla="*/ 21 h 130"/>
                  <a:gd name="T24" fmla="*/ 361 w 380"/>
                  <a:gd name="T25" fmla="*/ 46 h 130"/>
                  <a:gd name="T26" fmla="*/ 375 w 380"/>
                  <a:gd name="T27" fmla="*/ 64 h 130"/>
                  <a:gd name="T28" fmla="*/ 379 w 380"/>
                  <a:gd name="T29" fmla="*/ 68 h 130"/>
                  <a:gd name="T30" fmla="*/ 344 w 380"/>
                  <a:gd name="T31" fmla="*/ 86 h 130"/>
                  <a:gd name="T32" fmla="*/ 309 w 380"/>
                  <a:gd name="T33" fmla="*/ 100 h 130"/>
                  <a:gd name="T34" fmla="*/ 256 w 380"/>
                  <a:gd name="T35" fmla="*/ 121 h 130"/>
                  <a:gd name="T36" fmla="*/ 196 w 380"/>
                  <a:gd name="T37" fmla="*/ 129 h 130"/>
                  <a:gd name="T38" fmla="*/ 0 w 380"/>
                  <a:gd name="T39" fmla="*/ 129 h 130"/>
                  <a:gd name="T40" fmla="*/ 0 w 380"/>
                  <a:gd name="T41" fmla="*/ 18 h 130"/>
                  <a:gd name="T42" fmla="*/ 161 w 380"/>
                  <a:gd name="T43" fmla="*/ 18 h 130"/>
                  <a:gd name="T44" fmla="*/ 196 w 380"/>
                  <a:gd name="T45" fmla="*/ 18 h 130"/>
                  <a:gd name="T46" fmla="*/ 235 w 380"/>
                  <a:gd name="T47" fmla="*/ 18 h 130"/>
                  <a:gd name="T48" fmla="*/ 270 w 380"/>
                  <a:gd name="T49" fmla="*/ 10 h 130"/>
                  <a:gd name="T50" fmla="*/ 302 w 380"/>
                  <a:gd name="T51" fmla="*/ 0 h 130"/>
                  <a:gd name="T52" fmla="*/ 305 w 380"/>
                  <a:gd name="T53" fmla="*/ 36 h 130"/>
                  <a:gd name="T54" fmla="*/ 305 w 380"/>
                  <a:gd name="T55" fmla="*/ 36 h 130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380" h="130">
                    <a:moveTo>
                      <a:pt x="305" y="36"/>
                    </a:moveTo>
                    <a:lnTo>
                      <a:pt x="298" y="46"/>
                    </a:lnTo>
                    <a:lnTo>
                      <a:pt x="295" y="57"/>
                    </a:lnTo>
                    <a:lnTo>
                      <a:pt x="295" y="61"/>
                    </a:lnTo>
                    <a:lnTo>
                      <a:pt x="295" y="64"/>
                    </a:lnTo>
                    <a:lnTo>
                      <a:pt x="298" y="64"/>
                    </a:lnTo>
                    <a:lnTo>
                      <a:pt x="302" y="64"/>
                    </a:lnTo>
                    <a:lnTo>
                      <a:pt x="309" y="64"/>
                    </a:lnTo>
                    <a:lnTo>
                      <a:pt x="312" y="61"/>
                    </a:lnTo>
                    <a:lnTo>
                      <a:pt x="323" y="50"/>
                    </a:lnTo>
                    <a:lnTo>
                      <a:pt x="333" y="36"/>
                    </a:lnTo>
                    <a:lnTo>
                      <a:pt x="340" y="21"/>
                    </a:lnTo>
                    <a:lnTo>
                      <a:pt x="361" y="46"/>
                    </a:lnTo>
                    <a:lnTo>
                      <a:pt x="375" y="64"/>
                    </a:lnTo>
                    <a:lnTo>
                      <a:pt x="379" y="68"/>
                    </a:lnTo>
                    <a:lnTo>
                      <a:pt x="344" y="86"/>
                    </a:lnTo>
                    <a:lnTo>
                      <a:pt x="309" y="100"/>
                    </a:lnTo>
                    <a:lnTo>
                      <a:pt x="256" y="121"/>
                    </a:lnTo>
                    <a:lnTo>
                      <a:pt x="196" y="129"/>
                    </a:lnTo>
                    <a:lnTo>
                      <a:pt x="0" y="129"/>
                    </a:lnTo>
                    <a:lnTo>
                      <a:pt x="0" y="18"/>
                    </a:lnTo>
                    <a:lnTo>
                      <a:pt x="161" y="18"/>
                    </a:lnTo>
                    <a:lnTo>
                      <a:pt x="196" y="18"/>
                    </a:lnTo>
                    <a:lnTo>
                      <a:pt x="235" y="18"/>
                    </a:lnTo>
                    <a:lnTo>
                      <a:pt x="270" y="10"/>
                    </a:lnTo>
                    <a:lnTo>
                      <a:pt x="302" y="0"/>
                    </a:lnTo>
                    <a:lnTo>
                      <a:pt x="305" y="36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4" name="Freeform 267"/>
              <p:cNvSpPr>
                <a:spLocks/>
              </p:cNvSpPr>
              <p:nvPr/>
            </p:nvSpPr>
            <p:spPr bwMode="auto">
              <a:xfrm>
                <a:off x="3254" y="3382"/>
                <a:ext cx="387" cy="83"/>
              </a:xfrm>
              <a:custGeom>
                <a:avLst/>
                <a:gdLst>
                  <a:gd name="T0" fmla="*/ 0 w 387"/>
                  <a:gd name="T1" fmla="*/ 82 h 83"/>
                  <a:gd name="T2" fmla="*/ 0 w 387"/>
                  <a:gd name="T3" fmla="*/ 61 h 83"/>
                  <a:gd name="T4" fmla="*/ 196 w 387"/>
                  <a:gd name="T5" fmla="*/ 61 h 83"/>
                  <a:gd name="T6" fmla="*/ 291 w 387"/>
                  <a:gd name="T7" fmla="*/ 39 h 83"/>
                  <a:gd name="T8" fmla="*/ 379 w 387"/>
                  <a:gd name="T9" fmla="*/ 0 h 83"/>
                  <a:gd name="T10" fmla="*/ 382 w 387"/>
                  <a:gd name="T11" fmla="*/ 7 h 83"/>
                  <a:gd name="T12" fmla="*/ 386 w 387"/>
                  <a:gd name="T13" fmla="*/ 25 h 83"/>
                  <a:gd name="T14" fmla="*/ 372 w 387"/>
                  <a:gd name="T15" fmla="*/ 32 h 83"/>
                  <a:gd name="T16" fmla="*/ 295 w 387"/>
                  <a:gd name="T17" fmla="*/ 61 h 83"/>
                  <a:gd name="T18" fmla="*/ 217 w 387"/>
                  <a:gd name="T19" fmla="*/ 82 h 83"/>
                  <a:gd name="T20" fmla="*/ 0 w 387"/>
                  <a:gd name="T21" fmla="*/ 82 h 83"/>
                  <a:gd name="T22" fmla="*/ 0 w 387"/>
                  <a:gd name="T23" fmla="*/ 82 h 83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387" h="83">
                    <a:moveTo>
                      <a:pt x="0" y="82"/>
                    </a:moveTo>
                    <a:lnTo>
                      <a:pt x="0" y="61"/>
                    </a:lnTo>
                    <a:lnTo>
                      <a:pt x="196" y="61"/>
                    </a:lnTo>
                    <a:lnTo>
                      <a:pt x="291" y="39"/>
                    </a:lnTo>
                    <a:lnTo>
                      <a:pt x="379" y="0"/>
                    </a:lnTo>
                    <a:lnTo>
                      <a:pt x="382" y="7"/>
                    </a:lnTo>
                    <a:lnTo>
                      <a:pt x="386" y="25"/>
                    </a:lnTo>
                    <a:lnTo>
                      <a:pt x="372" y="32"/>
                    </a:lnTo>
                    <a:lnTo>
                      <a:pt x="295" y="61"/>
                    </a:lnTo>
                    <a:lnTo>
                      <a:pt x="217" y="82"/>
                    </a:lnTo>
                    <a:lnTo>
                      <a:pt x="0" y="82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5" name="Freeform 268"/>
              <p:cNvSpPr>
                <a:spLocks/>
              </p:cNvSpPr>
              <p:nvPr/>
            </p:nvSpPr>
            <p:spPr bwMode="auto">
              <a:xfrm>
                <a:off x="3514" y="2455"/>
                <a:ext cx="334" cy="527"/>
              </a:xfrm>
              <a:custGeom>
                <a:avLst/>
                <a:gdLst>
                  <a:gd name="T0" fmla="*/ 301 w 334"/>
                  <a:gd name="T1" fmla="*/ 526 h 527"/>
                  <a:gd name="T2" fmla="*/ 294 w 334"/>
                  <a:gd name="T3" fmla="*/ 465 h 527"/>
                  <a:gd name="T4" fmla="*/ 287 w 334"/>
                  <a:gd name="T5" fmla="*/ 422 h 527"/>
                  <a:gd name="T6" fmla="*/ 270 w 334"/>
                  <a:gd name="T7" fmla="*/ 333 h 527"/>
                  <a:gd name="T8" fmla="*/ 249 w 334"/>
                  <a:gd name="T9" fmla="*/ 276 h 527"/>
                  <a:gd name="T10" fmla="*/ 238 w 334"/>
                  <a:gd name="T11" fmla="*/ 251 h 527"/>
                  <a:gd name="T12" fmla="*/ 231 w 334"/>
                  <a:gd name="T13" fmla="*/ 247 h 527"/>
                  <a:gd name="T14" fmla="*/ 221 w 334"/>
                  <a:gd name="T15" fmla="*/ 236 h 527"/>
                  <a:gd name="T16" fmla="*/ 217 w 334"/>
                  <a:gd name="T17" fmla="*/ 236 h 527"/>
                  <a:gd name="T18" fmla="*/ 217 w 334"/>
                  <a:gd name="T19" fmla="*/ 236 h 527"/>
                  <a:gd name="T20" fmla="*/ 147 w 334"/>
                  <a:gd name="T21" fmla="*/ 193 h 527"/>
                  <a:gd name="T22" fmla="*/ 42 w 334"/>
                  <a:gd name="T23" fmla="*/ 147 h 527"/>
                  <a:gd name="T24" fmla="*/ 7 w 334"/>
                  <a:gd name="T25" fmla="*/ 136 h 527"/>
                  <a:gd name="T26" fmla="*/ 0 w 334"/>
                  <a:gd name="T27" fmla="*/ 132 h 527"/>
                  <a:gd name="T28" fmla="*/ 0 w 334"/>
                  <a:gd name="T29" fmla="*/ 118 h 527"/>
                  <a:gd name="T30" fmla="*/ 42 w 334"/>
                  <a:gd name="T31" fmla="*/ 68 h 527"/>
                  <a:gd name="T32" fmla="*/ 49 w 334"/>
                  <a:gd name="T33" fmla="*/ 0 h 527"/>
                  <a:gd name="T34" fmla="*/ 273 w 334"/>
                  <a:gd name="T35" fmla="*/ 11 h 527"/>
                  <a:gd name="T36" fmla="*/ 301 w 334"/>
                  <a:gd name="T37" fmla="*/ 47 h 527"/>
                  <a:gd name="T38" fmla="*/ 312 w 334"/>
                  <a:gd name="T39" fmla="*/ 90 h 527"/>
                  <a:gd name="T40" fmla="*/ 315 w 334"/>
                  <a:gd name="T41" fmla="*/ 136 h 527"/>
                  <a:gd name="T42" fmla="*/ 315 w 334"/>
                  <a:gd name="T43" fmla="*/ 179 h 527"/>
                  <a:gd name="T44" fmla="*/ 315 w 334"/>
                  <a:gd name="T45" fmla="*/ 197 h 527"/>
                  <a:gd name="T46" fmla="*/ 315 w 334"/>
                  <a:gd name="T47" fmla="*/ 243 h 527"/>
                  <a:gd name="T48" fmla="*/ 312 w 334"/>
                  <a:gd name="T49" fmla="*/ 290 h 527"/>
                  <a:gd name="T50" fmla="*/ 315 w 334"/>
                  <a:gd name="T51" fmla="*/ 290 h 527"/>
                  <a:gd name="T52" fmla="*/ 322 w 334"/>
                  <a:gd name="T53" fmla="*/ 297 h 527"/>
                  <a:gd name="T54" fmla="*/ 329 w 334"/>
                  <a:gd name="T55" fmla="*/ 304 h 527"/>
                  <a:gd name="T56" fmla="*/ 333 w 334"/>
                  <a:gd name="T57" fmla="*/ 322 h 527"/>
                  <a:gd name="T58" fmla="*/ 333 w 334"/>
                  <a:gd name="T59" fmla="*/ 344 h 527"/>
                  <a:gd name="T60" fmla="*/ 329 w 334"/>
                  <a:gd name="T61" fmla="*/ 361 h 527"/>
                  <a:gd name="T62" fmla="*/ 315 w 334"/>
                  <a:gd name="T63" fmla="*/ 497 h 527"/>
                  <a:gd name="T64" fmla="*/ 312 w 334"/>
                  <a:gd name="T65" fmla="*/ 505 h 527"/>
                  <a:gd name="T66" fmla="*/ 308 w 334"/>
                  <a:gd name="T67" fmla="*/ 508 h 527"/>
                  <a:gd name="T68" fmla="*/ 301 w 334"/>
                  <a:gd name="T69" fmla="*/ 526 h 527"/>
                  <a:gd name="T70" fmla="*/ 301 w 334"/>
                  <a:gd name="T71" fmla="*/ 526 h 527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334" h="527">
                    <a:moveTo>
                      <a:pt x="301" y="526"/>
                    </a:moveTo>
                    <a:lnTo>
                      <a:pt x="294" y="465"/>
                    </a:lnTo>
                    <a:lnTo>
                      <a:pt x="287" y="422"/>
                    </a:lnTo>
                    <a:lnTo>
                      <a:pt x="270" y="333"/>
                    </a:lnTo>
                    <a:lnTo>
                      <a:pt x="249" y="276"/>
                    </a:lnTo>
                    <a:lnTo>
                      <a:pt x="238" y="251"/>
                    </a:lnTo>
                    <a:lnTo>
                      <a:pt x="231" y="247"/>
                    </a:lnTo>
                    <a:lnTo>
                      <a:pt x="221" y="236"/>
                    </a:lnTo>
                    <a:lnTo>
                      <a:pt x="217" y="236"/>
                    </a:lnTo>
                    <a:lnTo>
                      <a:pt x="147" y="193"/>
                    </a:lnTo>
                    <a:lnTo>
                      <a:pt x="42" y="147"/>
                    </a:lnTo>
                    <a:lnTo>
                      <a:pt x="7" y="136"/>
                    </a:lnTo>
                    <a:lnTo>
                      <a:pt x="0" y="132"/>
                    </a:lnTo>
                    <a:lnTo>
                      <a:pt x="0" y="118"/>
                    </a:lnTo>
                    <a:lnTo>
                      <a:pt x="42" y="68"/>
                    </a:lnTo>
                    <a:lnTo>
                      <a:pt x="49" y="0"/>
                    </a:lnTo>
                    <a:lnTo>
                      <a:pt x="273" y="11"/>
                    </a:lnTo>
                    <a:lnTo>
                      <a:pt x="301" y="47"/>
                    </a:lnTo>
                    <a:lnTo>
                      <a:pt x="312" y="90"/>
                    </a:lnTo>
                    <a:lnTo>
                      <a:pt x="315" y="136"/>
                    </a:lnTo>
                    <a:lnTo>
                      <a:pt x="315" y="179"/>
                    </a:lnTo>
                    <a:lnTo>
                      <a:pt x="315" y="197"/>
                    </a:lnTo>
                    <a:lnTo>
                      <a:pt x="315" y="243"/>
                    </a:lnTo>
                    <a:lnTo>
                      <a:pt x="312" y="290"/>
                    </a:lnTo>
                    <a:lnTo>
                      <a:pt x="315" y="290"/>
                    </a:lnTo>
                    <a:lnTo>
                      <a:pt x="322" y="297"/>
                    </a:lnTo>
                    <a:lnTo>
                      <a:pt x="329" y="304"/>
                    </a:lnTo>
                    <a:lnTo>
                      <a:pt x="333" y="322"/>
                    </a:lnTo>
                    <a:lnTo>
                      <a:pt x="333" y="344"/>
                    </a:lnTo>
                    <a:lnTo>
                      <a:pt x="329" y="361"/>
                    </a:lnTo>
                    <a:lnTo>
                      <a:pt x="315" y="497"/>
                    </a:lnTo>
                    <a:lnTo>
                      <a:pt x="312" y="505"/>
                    </a:lnTo>
                    <a:lnTo>
                      <a:pt x="308" y="508"/>
                    </a:lnTo>
                    <a:lnTo>
                      <a:pt x="301" y="526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6" name="Freeform 269"/>
              <p:cNvSpPr>
                <a:spLocks/>
              </p:cNvSpPr>
              <p:nvPr/>
            </p:nvSpPr>
            <p:spPr bwMode="auto">
              <a:xfrm>
                <a:off x="3661" y="2584"/>
                <a:ext cx="22" cy="22"/>
              </a:xfrm>
              <a:custGeom>
                <a:avLst/>
                <a:gdLst>
                  <a:gd name="T0" fmla="*/ 21 w 22"/>
                  <a:gd name="T1" fmla="*/ 11 h 22"/>
                  <a:gd name="T2" fmla="*/ 17 w 22"/>
                  <a:gd name="T3" fmla="*/ 7 h 22"/>
                  <a:gd name="T4" fmla="*/ 14 w 22"/>
                  <a:gd name="T5" fmla="*/ 3 h 22"/>
                  <a:gd name="T6" fmla="*/ 10 w 22"/>
                  <a:gd name="T7" fmla="*/ 3 h 22"/>
                  <a:gd name="T8" fmla="*/ 7 w 22"/>
                  <a:gd name="T9" fmla="*/ 0 h 22"/>
                  <a:gd name="T10" fmla="*/ 0 w 22"/>
                  <a:gd name="T11" fmla="*/ 7 h 22"/>
                  <a:gd name="T12" fmla="*/ 0 w 22"/>
                  <a:gd name="T13" fmla="*/ 14 h 22"/>
                  <a:gd name="T14" fmla="*/ 3 w 22"/>
                  <a:gd name="T15" fmla="*/ 18 h 22"/>
                  <a:gd name="T16" fmla="*/ 7 w 22"/>
                  <a:gd name="T17" fmla="*/ 21 h 22"/>
                  <a:gd name="T18" fmla="*/ 14 w 22"/>
                  <a:gd name="T19" fmla="*/ 21 h 22"/>
                  <a:gd name="T20" fmla="*/ 21 w 22"/>
                  <a:gd name="T21" fmla="*/ 14 h 22"/>
                  <a:gd name="T22" fmla="*/ 21 w 22"/>
                  <a:gd name="T23" fmla="*/ 11 h 22"/>
                  <a:gd name="T24" fmla="*/ 21 w 22"/>
                  <a:gd name="T25" fmla="*/ 11 h 22"/>
                  <a:gd name="T26" fmla="*/ 21 w 22"/>
                  <a:gd name="T27" fmla="*/ 11 h 22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22" h="22">
                    <a:moveTo>
                      <a:pt x="21" y="11"/>
                    </a:moveTo>
                    <a:lnTo>
                      <a:pt x="17" y="7"/>
                    </a:lnTo>
                    <a:lnTo>
                      <a:pt x="14" y="3"/>
                    </a:lnTo>
                    <a:lnTo>
                      <a:pt x="10" y="3"/>
                    </a:lnTo>
                    <a:lnTo>
                      <a:pt x="7" y="0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8"/>
                    </a:lnTo>
                    <a:lnTo>
                      <a:pt x="7" y="21"/>
                    </a:lnTo>
                    <a:lnTo>
                      <a:pt x="14" y="21"/>
                    </a:lnTo>
                    <a:lnTo>
                      <a:pt x="21" y="14"/>
                    </a:lnTo>
                    <a:lnTo>
                      <a:pt x="21" y="11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7" name="Freeform 270"/>
              <p:cNvSpPr>
                <a:spLocks/>
              </p:cNvSpPr>
              <p:nvPr/>
            </p:nvSpPr>
            <p:spPr bwMode="auto">
              <a:xfrm>
                <a:off x="3794" y="2945"/>
                <a:ext cx="89" cy="216"/>
              </a:xfrm>
              <a:custGeom>
                <a:avLst/>
                <a:gdLst>
                  <a:gd name="T0" fmla="*/ 0 w 89"/>
                  <a:gd name="T1" fmla="*/ 211 h 216"/>
                  <a:gd name="T2" fmla="*/ 7 w 89"/>
                  <a:gd name="T3" fmla="*/ 215 h 216"/>
                  <a:gd name="T4" fmla="*/ 39 w 89"/>
                  <a:gd name="T5" fmla="*/ 215 h 216"/>
                  <a:gd name="T6" fmla="*/ 56 w 89"/>
                  <a:gd name="T7" fmla="*/ 215 h 216"/>
                  <a:gd name="T8" fmla="*/ 67 w 89"/>
                  <a:gd name="T9" fmla="*/ 208 h 216"/>
                  <a:gd name="T10" fmla="*/ 88 w 89"/>
                  <a:gd name="T11" fmla="*/ 18 h 216"/>
                  <a:gd name="T12" fmla="*/ 88 w 89"/>
                  <a:gd name="T13" fmla="*/ 15 h 216"/>
                  <a:gd name="T14" fmla="*/ 84 w 89"/>
                  <a:gd name="T15" fmla="*/ 7 h 216"/>
                  <a:gd name="T16" fmla="*/ 70 w 89"/>
                  <a:gd name="T17" fmla="*/ 0 h 216"/>
                  <a:gd name="T18" fmla="*/ 56 w 89"/>
                  <a:gd name="T19" fmla="*/ 0 h 216"/>
                  <a:gd name="T20" fmla="*/ 53 w 89"/>
                  <a:gd name="T21" fmla="*/ 0 h 216"/>
                  <a:gd name="T22" fmla="*/ 46 w 89"/>
                  <a:gd name="T23" fmla="*/ 4 h 216"/>
                  <a:gd name="T24" fmla="*/ 42 w 89"/>
                  <a:gd name="T25" fmla="*/ 4 h 216"/>
                  <a:gd name="T26" fmla="*/ 35 w 89"/>
                  <a:gd name="T27" fmla="*/ 7 h 216"/>
                  <a:gd name="T28" fmla="*/ 32 w 89"/>
                  <a:gd name="T29" fmla="*/ 15 h 216"/>
                  <a:gd name="T30" fmla="*/ 21 w 89"/>
                  <a:gd name="T31" fmla="*/ 36 h 216"/>
                  <a:gd name="T32" fmla="*/ 28 w 89"/>
                  <a:gd name="T33" fmla="*/ 158 h 216"/>
                  <a:gd name="T34" fmla="*/ 0 w 89"/>
                  <a:gd name="T35" fmla="*/ 211 h 216"/>
                  <a:gd name="T36" fmla="*/ 0 w 89"/>
                  <a:gd name="T37" fmla="*/ 211 h 21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89" h="216">
                    <a:moveTo>
                      <a:pt x="0" y="211"/>
                    </a:moveTo>
                    <a:lnTo>
                      <a:pt x="7" y="215"/>
                    </a:lnTo>
                    <a:lnTo>
                      <a:pt x="39" y="215"/>
                    </a:lnTo>
                    <a:lnTo>
                      <a:pt x="56" y="215"/>
                    </a:lnTo>
                    <a:lnTo>
                      <a:pt x="67" y="208"/>
                    </a:lnTo>
                    <a:lnTo>
                      <a:pt x="88" y="18"/>
                    </a:lnTo>
                    <a:lnTo>
                      <a:pt x="88" y="15"/>
                    </a:lnTo>
                    <a:lnTo>
                      <a:pt x="84" y="7"/>
                    </a:lnTo>
                    <a:lnTo>
                      <a:pt x="70" y="0"/>
                    </a:lnTo>
                    <a:lnTo>
                      <a:pt x="56" y="0"/>
                    </a:lnTo>
                    <a:lnTo>
                      <a:pt x="53" y="0"/>
                    </a:lnTo>
                    <a:lnTo>
                      <a:pt x="46" y="4"/>
                    </a:lnTo>
                    <a:lnTo>
                      <a:pt x="42" y="4"/>
                    </a:lnTo>
                    <a:lnTo>
                      <a:pt x="35" y="7"/>
                    </a:lnTo>
                    <a:lnTo>
                      <a:pt x="32" y="15"/>
                    </a:lnTo>
                    <a:lnTo>
                      <a:pt x="21" y="36"/>
                    </a:lnTo>
                    <a:lnTo>
                      <a:pt x="28" y="158"/>
                    </a:lnTo>
                    <a:lnTo>
                      <a:pt x="0" y="211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8" name="Freeform 271"/>
              <p:cNvSpPr>
                <a:spLocks/>
              </p:cNvSpPr>
              <p:nvPr/>
            </p:nvSpPr>
            <p:spPr bwMode="auto">
              <a:xfrm>
                <a:off x="3784" y="3156"/>
                <a:ext cx="18" cy="116"/>
              </a:xfrm>
              <a:custGeom>
                <a:avLst/>
                <a:gdLst>
                  <a:gd name="T0" fmla="*/ 10 w 18"/>
                  <a:gd name="T1" fmla="*/ 0 h 116"/>
                  <a:gd name="T2" fmla="*/ 17 w 18"/>
                  <a:gd name="T3" fmla="*/ 4 h 116"/>
                  <a:gd name="T4" fmla="*/ 7 w 18"/>
                  <a:gd name="T5" fmla="*/ 115 h 116"/>
                  <a:gd name="T6" fmla="*/ 0 w 18"/>
                  <a:gd name="T7" fmla="*/ 18 h 116"/>
                  <a:gd name="T8" fmla="*/ 10 w 18"/>
                  <a:gd name="T9" fmla="*/ 0 h 116"/>
                  <a:gd name="T10" fmla="*/ 10 w 18"/>
                  <a:gd name="T11" fmla="*/ 0 h 11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" h="116">
                    <a:moveTo>
                      <a:pt x="10" y="0"/>
                    </a:moveTo>
                    <a:lnTo>
                      <a:pt x="17" y="4"/>
                    </a:lnTo>
                    <a:lnTo>
                      <a:pt x="7" y="115"/>
                    </a:lnTo>
                    <a:lnTo>
                      <a:pt x="0" y="18"/>
                    </a:lnTo>
                    <a:lnTo>
                      <a:pt x="10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19" name="Freeform 272"/>
              <p:cNvSpPr>
                <a:spLocks/>
              </p:cNvSpPr>
              <p:nvPr/>
            </p:nvSpPr>
            <p:spPr bwMode="auto">
              <a:xfrm>
                <a:off x="3791" y="3160"/>
                <a:ext cx="43" cy="219"/>
              </a:xfrm>
              <a:custGeom>
                <a:avLst/>
                <a:gdLst>
                  <a:gd name="T0" fmla="*/ 0 w 43"/>
                  <a:gd name="T1" fmla="*/ 111 h 219"/>
                  <a:gd name="T2" fmla="*/ 10 w 43"/>
                  <a:gd name="T3" fmla="*/ 0 h 219"/>
                  <a:gd name="T4" fmla="*/ 42 w 43"/>
                  <a:gd name="T5" fmla="*/ 0 h 219"/>
                  <a:gd name="T6" fmla="*/ 38 w 43"/>
                  <a:gd name="T7" fmla="*/ 46 h 219"/>
                  <a:gd name="T8" fmla="*/ 14 w 43"/>
                  <a:gd name="T9" fmla="*/ 46 h 219"/>
                  <a:gd name="T10" fmla="*/ 7 w 43"/>
                  <a:gd name="T11" fmla="*/ 97 h 219"/>
                  <a:gd name="T12" fmla="*/ 35 w 43"/>
                  <a:gd name="T13" fmla="*/ 97 h 219"/>
                  <a:gd name="T14" fmla="*/ 31 w 43"/>
                  <a:gd name="T15" fmla="*/ 218 h 219"/>
                  <a:gd name="T16" fmla="*/ 3 w 43"/>
                  <a:gd name="T17" fmla="*/ 207 h 219"/>
                  <a:gd name="T18" fmla="*/ 0 w 43"/>
                  <a:gd name="T19" fmla="*/ 157 h 219"/>
                  <a:gd name="T20" fmla="*/ 0 w 43"/>
                  <a:gd name="T21" fmla="*/ 111 h 219"/>
                  <a:gd name="T22" fmla="*/ 0 w 43"/>
                  <a:gd name="T23" fmla="*/ 111 h 219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3" h="219">
                    <a:moveTo>
                      <a:pt x="0" y="111"/>
                    </a:moveTo>
                    <a:lnTo>
                      <a:pt x="10" y="0"/>
                    </a:lnTo>
                    <a:lnTo>
                      <a:pt x="42" y="0"/>
                    </a:lnTo>
                    <a:lnTo>
                      <a:pt x="38" y="46"/>
                    </a:lnTo>
                    <a:lnTo>
                      <a:pt x="14" y="46"/>
                    </a:lnTo>
                    <a:lnTo>
                      <a:pt x="7" y="97"/>
                    </a:lnTo>
                    <a:lnTo>
                      <a:pt x="35" y="97"/>
                    </a:lnTo>
                    <a:lnTo>
                      <a:pt x="31" y="218"/>
                    </a:lnTo>
                    <a:lnTo>
                      <a:pt x="3" y="207"/>
                    </a:lnTo>
                    <a:lnTo>
                      <a:pt x="0" y="157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0" name="Freeform 273"/>
              <p:cNvSpPr>
                <a:spLocks/>
              </p:cNvSpPr>
              <p:nvPr/>
            </p:nvSpPr>
            <p:spPr bwMode="auto">
              <a:xfrm>
                <a:off x="3791" y="3160"/>
                <a:ext cx="43" cy="219"/>
              </a:xfrm>
              <a:custGeom>
                <a:avLst/>
                <a:gdLst>
                  <a:gd name="T0" fmla="*/ 0 w 43"/>
                  <a:gd name="T1" fmla="*/ 111 h 219"/>
                  <a:gd name="T2" fmla="*/ 10 w 43"/>
                  <a:gd name="T3" fmla="*/ 0 h 219"/>
                  <a:gd name="T4" fmla="*/ 42 w 43"/>
                  <a:gd name="T5" fmla="*/ 0 h 219"/>
                  <a:gd name="T6" fmla="*/ 38 w 43"/>
                  <a:gd name="T7" fmla="*/ 46 h 219"/>
                  <a:gd name="T8" fmla="*/ 14 w 43"/>
                  <a:gd name="T9" fmla="*/ 46 h 219"/>
                  <a:gd name="T10" fmla="*/ 7 w 43"/>
                  <a:gd name="T11" fmla="*/ 97 h 219"/>
                  <a:gd name="T12" fmla="*/ 35 w 43"/>
                  <a:gd name="T13" fmla="*/ 97 h 219"/>
                  <a:gd name="T14" fmla="*/ 31 w 43"/>
                  <a:gd name="T15" fmla="*/ 218 h 219"/>
                  <a:gd name="T16" fmla="*/ 3 w 43"/>
                  <a:gd name="T17" fmla="*/ 207 h 219"/>
                  <a:gd name="T18" fmla="*/ 0 w 43"/>
                  <a:gd name="T19" fmla="*/ 157 h 219"/>
                  <a:gd name="T20" fmla="*/ 0 w 43"/>
                  <a:gd name="T21" fmla="*/ 111 h 219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" h="219">
                    <a:moveTo>
                      <a:pt x="0" y="111"/>
                    </a:moveTo>
                    <a:lnTo>
                      <a:pt x="10" y="0"/>
                    </a:lnTo>
                    <a:lnTo>
                      <a:pt x="42" y="0"/>
                    </a:lnTo>
                    <a:lnTo>
                      <a:pt x="38" y="46"/>
                    </a:lnTo>
                    <a:lnTo>
                      <a:pt x="14" y="46"/>
                    </a:lnTo>
                    <a:lnTo>
                      <a:pt x="7" y="97"/>
                    </a:lnTo>
                    <a:lnTo>
                      <a:pt x="35" y="97"/>
                    </a:lnTo>
                    <a:lnTo>
                      <a:pt x="31" y="218"/>
                    </a:lnTo>
                    <a:lnTo>
                      <a:pt x="3" y="207"/>
                    </a:lnTo>
                    <a:lnTo>
                      <a:pt x="0" y="157"/>
                    </a:lnTo>
                    <a:lnTo>
                      <a:pt x="0" y="111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1" name="Freeform 274"/>
              <p:cNvSpPr>
                <a:spLocks/>
              </p:cNvSpPr>
              <p:nvPr/>
            </p:nvSpPr>
            <p:spPr bwMode="auto">
              <a:xfrm>
                <a:off x="3791" y="3160"/>
                <a:ext cx="57" cy="223"/>
              </a:xfrm>
              <a:custGeom>
                <a:avLst/>
                <a:gdLst>
                  <a:gd name="T0" fmla="*/ 31 w 57"/>
                  <a:gd name="T1" fmla="*/ 218 h 223"/>
                  <a:gd name="T2" fmla="*/ 35 w 57"/>
                  <a:gd name="T3" fmla="*/ 97 h 223"/>
                  <a:gd name="T4" fmla="*/ 0 w 57"/>
                  <a:gd name="T5" fmla="*/ 97 h 223"/>
                  <a:gd name="T6" fmla="*/ 7 w 57"/>
                  <a:gd name="T7" fmla="*/ 46 h 223"/>
                  <a:gd name="T8" fmla="*/ 38 w 57"/>
                  <a:gd name="T9" fmla="*/ 46 h 223"/>
                  <a:gd name="T10" fmla="*/ 42 w 57"/>
                  <a:gd name="T11" fmla="*/ 0 h 223"/>
                  <a:gd name="T12" fmla="*/ 56 w 57"/>
                  <a:gd name="T13" fmla="*/ 0 h 223"/>
                  <a:gd name="T14" fmla="*/ 42 w 57"/>
                  <a:gd name="T15" fmla="*/ 222 h 223"/>
                  <a:gd name="T16" fmla="*/ 31 w 57"/>
                  <a:gd name="T17" fmla="*/ 218 h 223"/>
                  <a:gd name="T18" fmla="*/ 31 w 57"/>
                  <a:gd name="T19" fmla="*/ 218 h 22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7" h="223">
                    <a:moveTo>
                      <a:pt x="31" y="218"/>
                    </a:moveTo>
                    <a:lnTo>
                      <a:pt x="35" y="97"/>
                    </a:lnTo>
                    <a:lnTo>
                      <a:pt x="0" y="97"/>
                    </a:lnTo>
                    <a:lnTo>
                      <a:pt x="7" y="46"/>
                    </a:lnTo>
                    <a:lnTo>
                      <a:pt x="38" y="46"/>
                    </a:lnTo>
                    <a:lnTo>
                      <a:pt x="42" y="0"/>
                    </a:lnTo>
                    <a:lnTo>
                      <a:pt x="56" y="0"/>
                    </a:lnTo>
                    <a:lnTo>
                      <a:pt x="42" y="222"/>
                    </a:lnTo>
                    <a:lnTo>
                      <a:pt x="31" y="218"/>
                    </a:lnTo>
                    <a:close/>
                  </a:path>
                </a:pathLst>
              </a:custGeom>
              <a:solidFill>
                <a:srgbClr val="444444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2" name="Freeform 275"/>
              <p:cNvSpPr>
                <a:spLocks/>
              </p:cNvSpPr>
              <p:nvPr/>
            </p:nvSpPr>
            <p:spPr bwMode="auto">
              <a:xfrm>
                <a:off x="3272" y="2312"/>
                <a:ext cx="292" cy="262"/>
              </a:xfrm>
              <a:custGeom>
                <a:avLst/>
                <a:gdLst>
                  <a:gd name="T0" fmla="*/ 87 w 292"/>
                  <a:gd name="T1" fmla="*/ 97 h 262"/>
                  <a:gd name="T2" fmla="*/ 94 w 292"/>
                  <a:gd name="T3" fmla="*/ 86 h 262"/>
                  <a:gd name="T4" fmla="*/ 129 w 292"/>
                  <a:gd name="T5" fmla="*/ 97 h 262"/>
                  <a:gd name="T6" fmla="*/ 161 w 292"/>
                  <a:gd name="T7" fmla="*/ 89 h 262"/>
                  <a:gd name="T8" fmla="*/ 157 w 292"/>
                  <a:gd name="T9" fmla="*/ 68 h 262"/>
                  <a:gd name="T10" fmla="*/ 147 w 292"/>
                  <a:gd name="T11" fmla="*/ 61 h 262"/>
                  <a:gd name="T12" fmla="*/ 164 w 292"/>
                  <a:gd name="T13" fmla="*/ 61 h 262"/>
                  <a:gd name="T14" fmla="*/ 182 w 292"/>
                  <a:gd name="T15" fmla="*/ 75 h 262"/>
                  <a:gd name="T16" fmla="*/ 178 w 292"/>
                  <a:gd name="T17" fmla="*/ 82 h 262"/>
                  <a:gd name="T18" fmla="*/ 178 w 292"/>
                  <a:gd name="T19" fmla="*/ 97 h 262"/>
                  <a:gd name="T20" fmla="*/ 185 w 292"/>
                  <a:gd name="T21" fmla="*/ 100 h 262"/>
                  <a:gd name="T22" fmla="*/ 199 w 292"/>
                  <a:gd name="T23" fmla="*/ 114 h 262"/>
                  <a:gd name="T24" fmla="*/ 196 w 292"/>
                  <a:gd name="T25" fmla="*/ 132 h 262"/>
                  <a:gd name="T26" fmla="*/ 196 w 292"/>
                  <a:gd name="T27" fmla="*/ 168 h 262"/>
                  <a:gd name="T28" fmla="*/ 210 w 292"/>
                  <a:gd name="T29" fmla="*/ 204 h 262"/>
                  <a:gd name="T30" fmla="*/ 213 w 292"/>
                  <a:gd name="T31" fmla="*/ 208 h 262"/>
                  <a:gd name="T32" fmla="*/ 228 w 292"/>
                  <a:gd name="T33" fmla="*/ 193 h 262"/>
                  <a:gd name="T34" fmla="*/ 245 w 292"/>
                  <a:gd name="T35" fmla="*/ 168 h 262"/>
                  <a:gd name="T36" fmla="*/ 266 w 292"/>
                  <a:gd name="T37" fmla="*/ 168 h 262"/>
                  <a:gd name="T38" fmla="*/ 270 w 292"/>
                  <a:gd name="T39" fmla="*/ 200 h 262"/>
                  <a:gd name="T40" fmla="*/ 256 w 292"/>
                  <a:gd name="T41" fmla="*/ 240 h 262"/>
                  <a:gd name="T42" fmla="*/ 242 w 292"/>
                  <a:gd name="T43" fmla="*/ 261 h 262"/>
                  <a:gd name="T44" fmla="*/ 266 w 292"/>
                  <a:gd name="T45" fmla="*/ 243 h 262"/>
                  <a:gd name="T46" fmla="*/ 291 w 292"/>
                  <a:gd name="T47" fmla="*/ 118 h 262"/>
                  <a:gd name="T48" fmla="*/ 256 w 292"/>
                  <a:gd name="T49" fmla="*/ 36 h 262"/>
                  <a:gd name="T50" fmla="*/ 175 w 292"/>
                  <a:gd name="T51" fmla="*/ 14 h 262"/>
                  <a:gd name="T52" fmla="*/ 143 w 292"/>
                  <a:gd name="T53" fmla="*/ 0 h 262"/>
                  <a:gd name="T54" fmla="*/ 101 w 292"/>
                  <a:gd name="T55" fmla="*/ 4 h 262"/>
                  <a:gd name="T56" fmla="*/ 0 w 292"/>
                  <a:gd name="T57" fmla="*/ 82 h 262"/>
                  <a:gd name="T58" fmla="*/ 3 w 292"/>
                  <a:gd name="T59" fmla="*/ 118 h 262"/>
                  <a:gd name="T60" fmla="*/ 24 w 292"/>
                  <a:gd name="T61" fmla="*/ 154 h 262"/>
                  <a:gd name="T62" fmla="*/ 31 w 292"/>
                  <a:gd name="T63" fmla="*/ 111 h 262"/>
                  <a:gd name="T64" fmla="*/ 63 w 292"/>
                  <a:gd name="T65" fmla="*/ 107 h 262"/>
                  <a:gd name="T66" fmla="*/ 80 w 292"/>
                  <a:gd name="T67" fmla="*/ 104 h 262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</a:gdLst>
                <a:ahLst/>
                <a:cxnLst>
                  <a:cxn ang="T68">
                    <a:pos x="T0" y="T1"/>
                  </a:cxn>
                  <a:cxn ang="T69">
                    <a:pos x="T2" y="T3"/>
                  </a:cxn>
                  <a:cxn ang="T70">
                    <a:pos x="T4" y="T5"/>
                  </a:cxn>
                  <a:cxn ang="T71">
                    <a:pos x="T6" y="T7"/>
                  </a:cxn>
                  <a:cxn ang="T72">
                    <a:pos x="T8" y="T9"/>
                  </a:cxn>
                  <a:cxn ang="T73">
                    <a:pos x="T10" y="T11"/>
                  </a:cxn>
                  <a:cxn ang="T74">
                    <a:pos x="T12" y="T13"/>
                  </a:cxn>
                  <a:cxn ang="T75">
                    <a:pos x="T14" y="T15"/>
                  </a:cxn>
                  <a:cxn ang="T76">
                    <a:pos x="T16" y="T17"/>
                  </a:cxn>
                  <a:cxn ang="T77">
                    <a:pos x="T18" y="T19"/>
                  </a:cxn>
                  <a:cxn ang="T78">
                    <a:pos x="T20" y="T21"/>
                  </a:cxn>
                  <a:cxn ang="T79">
                    <a:pos x="T22" y="T23"/>
                  </a:cxn>
                  <a:cxn ang="T80">
                    <a:pos x="T24" y="T25"/>
                  </a:cxn>
                  <a:cxn ang="T81">
                    <a:pos x="T26" y="T27"/>
                  </a:cxn>
                  <a:cxn ang="T82">
                    <a:pos x="T28" y="T29"/>
                  </a:cxn>
                  <a:cxn ang="T83">
                    <a:pos x="T30" y="T31"/>
                  </a:cxn>
                  <a:cxn ang="T84">
                    <a:pos x="T32" y="T33"/>
                  </a:cxn>
                  <a:cxn ang="T85">
                    <a:pos x="T34" y="T35"/>
                  </a:cxn>
                  <a:cxn ang="T86">
                    <a:pos x="T36" y="T37"/>
                  </a:cxn>
                  <a:cxn ang="T87">
                    <a:pos x="T38" y="T39"/>
                  </a:cxn>
                  <a:cxn ang="T88">
                    <a:pos x="T40" y="T41"/>
                  </a:cxn>
                  <a:cxn ang="T89">
                    <a:pos x="T42" y="T43"/>
                  </a:cxn>
                  <a:cxn ang="T90">
                    <a:pos x="T44" y="T45"/>
                  </a:cxn>
                  <a:cxn ang="T91">
                    <a:pos x="T46" y="T47"/>
                  </a:cxn>
                  <a:cxn ang="T92">
                    <a:pos x="T48" y="T49"/>
                  </a:cxn>
                  <a:cxn ang="T93">
                    <a:pos x="T50" y="T51"/>
                  </a:cxn>
                  <a:cxn ang="T94">
                    <a:pos x="T52" y="T53"/>
                  </a:cxn>
                  <a:cxn ang="T95">
                    <a:pos x="T54" y="T55"/>
                  </a:cxn>
                  <a:cxn ang="T96">
                    <a:pos x="T56" y="T57"/>
                  </a:cxn>
                  <a:cxn ang="T97">
                    <a:pos x="T58" y="T59"/>
                  </a:cxn>
                  <a:cxn ang="T98">
                    <a:pos x="T60" y="T61"/>
                  </a:cxn>
                  <a:cxn ang="T99">
                    <a:pos x="T62" y="T63"/>
                  </a:cxn>
                  <a:cxn ang="T100">
                    <a:pos x="T64" y="T65"/>
                  </a:cxn>
                  <a:cxn ang="T101">
                    <a:pos x="T66" y="T67"/>
                  </a:cxn>
                </a:cxnLst>
                <a:rect l="0" t="0" r="r" b="b"/>
                <a:pathLst>
                  <a:path w="292" h="262">
                    <a:moveTo>
                      <a:pt x="80" y="104"/>
                    </a:moveTo>
                    <a:lnTo>
                      <a:pt x="87" y="97"/>
                    </a:lnTo>
                    <a:lnTo>
                      <a:pt x="94" y="86"/>
                    </a:lnTo>
                    <a:lnTo>
                      <a:pt x="105" y="93"/>
                    </a:lnTo>
                    <a:lnTo>
                      <a:pt x="129" y="97"/>
                    </a:lnTo>
                    <a:lnTo>
                      <a:pt x="154" y="86"/>
                    </a:lnTo>
                    <a:lnTo>
                      <a:pt x="161" y="89"/>
                    </a:lnTo>
                    <a:lnTo>
                      <a:pt x="161" y="79"/>
                    </a:lnTo>
                    <a:lnTo>
                      <a:pt x="157" y="68"/>
                    </a:lnTo>
                    <a:lnTo>
                      <a:pt x="150" y="64"/>
                    </a:lnTo>
                    <a:lnTo>
                      <a:pt x="147" y="61"/>
                    </a:lnTo>
                    <a:lnTo>
                      <a:pt x="157" y="61"/>
                    </a:lnTo>
                    <a:lnTo>
                      <a:pt x="164" y="61"/>
                    </a:lnTo>
                    <a:lnTo>
                      <a:pt x="175" y="64"/>
                    </a:lnTo>
                    <a:lnTo>
                      <a:pt x="182" y="75"/>
                    </a:lnTo>
                    <a:lnTo>
                      <a:pt x="182" y="79"/>
                    </a:lnTo>
                    <a:lnTo>
                      <a:pt x="178" y="82"/>
                    </a:lnTo>
                    <a:lnTo>
                      <a:pt x="175" y="89"/>
                    </a:lnTo>
                    <a:lnTo>
                      <a:pt x="178" y="97"/>
                    </a:lnTo>
                    <a:lnTo>
                      <a:pt x="182" y="100"/>
                    </a:lnTo>
                    <a:lnTo>
                      <a:pt x="185" y="100"/>
                    </a:lnTo>
                    <a:lnTo>
                      <a:pt x="192" y="107"/>
                    </a:lnTo>
                    <a:lnTo>
                      <a:pt x="199" y="114"/>
                    </a:lnTo>
                    <a:lnTo>
                      <a:pt x="203" y="114"/>
                    </a:lnTo>
                    <a:lnTo>
                      <a:pt x="196" y="132"/>
                    </a:lnTo>
                    <a:lnTo>
                      <a:pt x="196" y="150"/>
                    </a:lnTo>
                    <a:lnTo>
                      <a:pt x="196" y="168"/>
                    </a:lnTo>
                    <a:lnTo>
                      <a:pt x="199" y="186"/>
                    </a:lnTo>
                    <a:lnTo>
                      <a:pt x="210" y="204"/>
                    </a:lnTo>
                    <a:lnTo>
                      <a:pt x="210" y="208"/>
                    </a:lnTo>
                    <a:lnTo>
                      <a:pt x="213" y="208"/>
                    </a:lnTo>
                    <a:lnTo>
                      <a:pt x="224" y="204"/>
                    </a:lnTo>
                    <a:lnTo>
                      <a:pt x="228" y="193"/>
                    </a:lnTo>
                    <a:lnTo>
                      <a:pt x="235" y="179"/>
                    </a:lnTo>
                    <a:lnTo>
                      <a:pt x="245" y="168"/>
                    </a:lnTo>
                    <a:lnTo>
                      <a:pt x="259" y="165"/>
                    </a:lnTo>
                    <a:lnTo>
                      <a:pt x="266" y="168"/>
                    </a:lnTo>
                    <a:lnTo>
                      <a:pt x="270" y="182"/>
                    </a:lnTo>
                    <a:lnTo>
                      <a:pt x="270" y="200"/>
                    </a:lnTo>
                    <a:lnTo>
                      <a:pt x="263" y="222"/>
                    </a:lnTo>
                    <a:lnTo>
                      <a:pt x="256" y="240"/>
                    </a:lnTo>
                    <a:lnTo>
                      <a:pt x="249" y="254"/>
                    </a:lnTo>
                    <a:lnTo>
                      <a:pt x="242" y="261"/>
                    </a:lnTo>
                    <a:lnTo>
                      <a:pt x="256" y="254"/>
                    </a:lnTo>
                    <a:lnTo>
                      <a:pt x="266" y="243"/>
                    </a:lnTo>
                    <a:lnTo>
                      <a:pt x="291" y="208"/>
                    </a:lnTo>
                    <a:lnTo>
                      <a:pt x="291" y="118"/>
                    </a:lnTo>
                    <a:lnTo>
                      <a:pt x="280" y="75"/>
                    </a:lnTo>
                    <a:lnTo>
                      <a:pt x="256" y="36"/>
                    </a:lnTo>
                    <a:lnTo>
                      <a:pt x="221" y="14"/>
                    </a:lnTo>
                    <a:lnTo>
                      <a:pt x="175" y="14"/>
                    </a:lnTo>
                    <a:lnTo>
                      <a:pt x="157" y="4"/>
                    </a:lnTo>
                    <a:lnTo>
                      <a:pt x="143" y="0"/>
                    </a:lnTo>
                    <a:lnTo>
                      <a:pt x="122" y="0"/>
                    </a:lnTo>
                    <a:lnTo>
                      <a:pt x="101" y="4"/>
                    </a:lnTo>
                    <a:lnTo>
                      <a:pt x="49" y="43"/>
                    </a:lnTo>
                    <a:lnTo>
                      <a:pt x="0" y="82"/>
                    </a:lnTo>
                    <a:lnTo>
                      <a:pt x="0" y="100"/>
                    </a:lnTo>
                    <a:lnTo>
                      <a:pt x="3" y="118"/>
                    </a:lnTo>
                    <a:lnTo>
                      <a:pt x="14" y="136"/>
                    </a:lnTo>
                    <a:lnTo>
                      <a:pt x="24" y="154"/>
                    </a:lnTo>
                    <a:lnTo>
                      <a:pt x="24" y="132"/>
                    </a:lnTo>
                    <a:lnTo>
                      <a:pt x="31" y="111"/>
                    </a:lnTo>
                    <a:lnTo>
                      <a:pt x="49" y="111"/>
                    </a:lnTo>
                    <a:lnTo>
                      <a:pt x="63" y="107"/>
                    </a:lnTo>
                    <a:lnTo>
                      <a:pt x="70" y="107"/>
                    </a:lnTo>
                    <a:lnTo>
                      <a:pt x="80" y="104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3" name="Freeform 276"/>
              <p:cNvSpPr>
                <a:spLocks/>
              </p:cNvSpPr>
              <p:nvPr/>
            </p:nvSpPr>
            <p:spPr bwMode="auto">
              <a:xfrm>
                <a:off x="3296" y="2373"/>
                <a:ext cx="247" cy="312"/>
              </a:xfrm>
              <a:custGeom>
                <a:avLst/>
                <a:gdLst>
                  <a:gd name="T0" fmla="*/ 4 w 247"/>
                  <a:gd name="T1" fmla="*/ 129 h 312"/>
                  <a:gd name="T2" fmla="*/ 0 w 247"/>
                  <a:gd name="T3" fmla="*/ 93 h 312"/>
                  <a:gd name="T4" fmla="*/ 7 w 247"/>
                  <a:gd name="T5" fmla="*/ 50 h 312"/>
                  <a:gd name="T6" fmla="*/ 39 w 247"/>
                  <a:gd name="T7" fmla="*/ 46 h 312"/>
                  <a:gd name="T8" fmla="*/ 70 w 247"/>
                  <a:gd name="T9" fmla="*/ 25 h 312"/>
                  <a:gd name="T10" fmla="*/ 81 w 247"/>
                  <a:gd name="T11" fmla="*/ 32 h 312"/>
                  <a:gd name="T12" fmla="*/ 130 w 247"/>
                  <a:gd name="T13" fmla="*/ 25 h 312"/>
                  <a:gd name="T14" fmla="*/ 137 w 247"/>
                  <a:gd name="T15" fmla="*/ 18 h 312"/>
                  <a:gd name="T16" fmla="*/ 126 w 247"/>
                  <a:gd name="T17" fmla="*/ 3 h 312"/>
                  <a:gd name="T18" fmla="*/ 133 w 247"/>
                  <a:gd name="T19" fmla="*/ 0 h 312"/>
                  <a:gd name="T20" fmla="*/ 151 w 247"/>
                  <a:gd name="T21" fmla="*/ 3 h 312"/>
                  <a:gd name="T22" fmla="*/ 158 w 247"/>
                  <a:gd name="T23" fmla="*/ 18 h 312"/>
                  <a:gd name="T24" fmla="*/ 151 w 247"/>
                  <a:gd name="T25" fmla="*/ 28 h 312"/>
                  <a:gd name="T26" fmla="*/ 158 w 247"/>
                  <a:gd name="T27" fmla="*/ 39 h 312"/>
                  <a:gd name="T28" fmla="*/ 168 w 247"/>
                  <a:gd name="T29" fmla="*/ 46 h 312"/>
                  <a:gd name="T30" fmla="*/ 179 w 247"/>
                  <a:gd name="T31" fmla="*/ 53 h 312"/>
                  <a:gd name="T32" fmla="*/ 172 w 247"/>
                  <a:gd name="T33" fmla="*/ 89 h 312"/>
                  <a:gd name="T34" fmla="*/ 175 w 247"/>
                  <a:gd name="T35" fmla="*/ 125 h 312"/>
                  <a:gd name="T36" fmla="*/ 186 w 247"/>
                  <a:gd name="T37" fmla="*/ 147 h 312"/>
                  <a:gd name="T38" fmla="*/ 200 w 247"/>
                  <a:gd name="T39" fmla="*/ 143 h 312"/>
                  <a:gd name="T40" fmla="*/ 211 w 247"/>
                  <a:gd name="T41" fmla="*/ 118 h 312"/>
                  <a:gd name="T42" fmla="*/ 235 w 247"/>
                  <a:gd name="T43" fmla="*/ 104 h 312"/>
                  <a:gd name="T44" fmla="*/ 246 w 247"/>
                  <a:gd name="T45" fmla="*/ 121 h 312"/>
                  <a:gd name="T46" fmla="*/ 239 w 247"/>
                  <a:gd name="T47" fmla="*/ 161 h 312"/>
                  <a:gd name="T48" fmla="*/ 225 w 247"/>
                  <a:gd name="T49" fmla="*/ 193 h 312"/>
                  <a:gd name="T50" fmla="*/ 204 w 247"/>
                  <a:gd name="T51" fmla="*/ 204 h 312"/>
                  <a:gd name="T52" fmla="*/ 197 w 247"/>
                  <a:gd name="T53" fmla="*/ 197 h 312"/>
                  <a:gd name="T54" fmla="*/ 193 w 247"/>
                  <a:gd name="T55" fmla="*/ 207 h 312"/>
                  <a:gd name="T56" fmla="*/ 158 w 247"/>
                  <a:gd name="T57" fmla="*/ 265 h 312"/>
                  <a:gd name="T58" fmla="*/ 105 w 247"/>
                  <a:gd name="T59" fmla="*/ 300 h 312"/>
                  <a:gd name="T60" fmla="*/ 70 w 247"/>
                  <a:gd name="T61" fmla="*/ 311 h 312"/>
                  <a:gd name="T62" fmla="*/ 56 w 247"/>
                  <a:gd name="T63" fmla="*/ 293 h 312"/>
                  <a:gd name="T64" fmla="*/ 28 w 247"/>
                  <a:gd name="T65" fmla="*/ 247 h 312"/>
                  <a:gd name="T66" fmla="*/ 18 w 247"/>
                  <a:gd name="T67" fmla="*/ 204 h 312"/>
                  <a:gd name="T68" fmla="*/ 4 w 247"/>
                  <a:gd name="T69" fmla="*/ 143 h 312"/>
                  <a:gd name="T70" fmla="*/ 4 w 247"/>
                  <a:gd name="T71" fmla="*/ 136 h 312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47" h="312">
                    <a:moveTo>
                      <a:pt x="4" y="136"/>
                    </a:moveTo>
                    <a:lnTo>
                      <a:pt x="4" y="129"/>
                    </a:lnTo>
                    <a:lnTo>
                      <a:pt x="0" y="114"/>
                    </a:lnTo>
                    <a:lnTo>
                      <a:pt x="0" y="93"/>
                    </a:lnTo>
                    <a:lnTo>
                      <a:pt x="0" y="71"/>
                    </a:lnTo>
                    <a:lnTo>
                      <a:pt x="7" y="50"/>
                    </a:lnTo>
                    <a:lnTo>
                      <a:pt x="25" y="50"/>
                    </a:lnTo>
                    <a:lnTo>
                      <a:pt x="39" y="46"/>
                    </a:lnTo>
                    <a:lnTo>
                      <a:pt x="56" y="43"/>
                    </a:lnTo>
                    <a:lnTo>
                      <a:pt x="70" y="25"/>
                    </a:lnTo>
                    <a:lnTo>
                      <a:pt x="81" y="32"/>
                    </a:lnTo>
                    <a:lnTo>
                      <a:pt x="105" y="36"/>
                    </a:lnTo>
                    <a:lnTo>
                      <a:pt x="130" y="25"/>
                    </a:lnTo>
                    <a:lnTo>
                      <a:pt x="137" y="28"/>
                    </a:lnTo>
                    <a:lnTo>
                      <a:pt x="137" y="18"/>
                    </a:lnTo>
                    <a:lnTo>
                      <a:pt x="133" y="7"/>
                    </a:lnTo>
                    <a:lnTo>
                      <a:pt x="126" y="3"/>
                    </a:lnTo>
                    <a:lnTo>
                      <a:pt x="123" y="0"/>
                    </a:lnTo>
                    <a:lnTo>
                      <a:pt x="133" y="0"/>
                    </a:lnTo>
                    <a:lnTo>
                      <a:pt x="140" y="0"/>
                    </a:lnTo>
                    <a:lnTo>
                      <a:pt x="151" y="3"/>
                    </a:lnTo>
                    <a:lnTo>
                      <a:pt x="158" y="14"/>
                    </a:lnTo>
                    <a:lnTo>
                      <a:pt x="158" y="18"/>
                    </a:lnTo>
                    <a:lnTo>
                      <a:pt x="154" y="21"/>
                    </a:lnTo>
                    <a:lnTo>
                      <a:pt x="151" y="28"/>
                    </a:lnTo>
                    <a:lnTo>
                      <a:pt x="154" y="36"/>
                    </a:lnTo>
                    <a:lnTo>
                      <a:pt x="158" y="39"/>
                    </a:lnTo>
                    <a:lnTo>
                      <a:pt x="161" y="39"/>
                    </a:lnTo>
                    <a:lnTo>
                      <a:pt x="168" y="46"/>
                    </a:lnTo>
                    <a:lnTo>
                      <a:pt x="175" y="53"/>
                    </a:lnTo>
                    <a:lnTo>
                      <a:pt x="179" y="53"/>
                    </a:lnTo>
                    <a:lnTo>
                      <a:pt x="172" y="71"/>
                    </a:lnTo>
                    <a:lnTo>
                      <a:pt x="172" y="89"/>
                    </a:lnTo>
                    <a:lnTo>
                      <a:pt x="172" y="107"/>
                    </a:lnTo>
                    <a:lnTo>
                      <a:pt x="175" y="125"/>
                    </a:lnTo>
                    <a:lnTo>
                      <a:pt x="186" y="143"/>
                    </a:lnTo>
                    <a:lnTo>
                      <a:pt x="186" y="147"/>
                    </a:lnTo>
                    <a:lnTo>
                      <a:pt x="189" y="147"/>
                    </a:lnTo>
                    <a:lnTo>
                      <a:pt x="200" y="143"/>
                    </a:lnTo>
                    <a:lnTo>
                      <a:pt x="204" y="132"/>
                    </a:lnTo>
                    <a:lnTo>
                      <a:pt x="211" y="118"/>
                    </a:lnTo>
                    <a:lnTo>
                      <a:pt x="221" y="107"/>
                    </a:lnTo>
                    <a:lnTo>
                      <a:pt x="235" y="104"/>
                    </a:lnTo>
                    <a:lnTo>
                      <a:pt x="242" y="107"/>
                    </a:lnTo>
                    <a:lnTo>
                      <a:pt x="246" y="121"/>
                    </a:lnTo>
                    <a:lnTo>
                      <a:pt x="246" y="139"/>
                    </a:lnTo>
                    <a:lnTo>
                      <a:pt x="239" y="161"/>
                    </a:lnTo>
                    <a:lnTo>
                      <a:pt x="232" y="179"/>
                    </a:lnTo>
                    <a:lnTo>
                      <a:pt x="225" y="193"/>
                    </a:lnTo>
                    <a:lnTo>
                      <a:pt x="211" y="204"/>
                    </a:lnTo>
                    <a:lnTo>
                      <a:pt x="204" y="204"/>
                    </a:lnTo>
                    <a:lnTo>
                      <a:pt x="200" y="200"/>
                    </a:lnTo>
                    <a:lnTo>
                      <a:pt x="197" y="197"/>
                    </a:lnTo>
                    <a:lnTo>
                      <a:pt x="193" y="193"/>
                    </a:lnTo>
                    <a:lnTo>
                      <a:pt x="193" y="207"/>
                    </a:lnTo>
                    <a:lnTo>
                      <a:pt x="179" y="240"/>
                    </a:lnTo>
                    <a:lnTo>
                      <a:pt x="158" y="265"/>
                    </a:lnTo>
                    <a:lnTo>
                      <a:pt x="130" y="282"/>
                    </a:lnTo>
                    <a:lnTo>
                      <a:pt x="105" y="300"/>
                    </a:lnTo>
                    <a:lnTo>
                      <a:pt x="91" y="307"/>
                    </a:lnTo>
                    <a:lnTo>
                      <a:pt x="70" y="311"/>
                    </a:lnTo>
                    <a:lnTo>
                      <a:pt x="63" y="307"/>
                    </a:lnTo>
                    <a:lnTo>
                      <a:pt x="56" y="293"/>
                    </a:lnTo>
                    <a:lnTo>
                      <a:pt x="39" y="268"/>
                    </a:lnTo>
                    <a:lnTo>
                      <a:pt x="28" y="247"/>
                    </a:lnTo>
                    <a:lnTo>
                      <a:pt x="25" y="236"/>
                    </a:lnTo>
                    <a:lnTo>
                      <a:pt x="18" y="204"/>
                    </a:lnTo>
                    <a:lnTo>
                      <a:pt x="11" y="172"/>
                    </a:lnTo>
                    <a:lnTo>
                      <a:pt x="4" y="143"/>
                    </a:lnTo>
                    <a:lnTo>
                      <a:pt x="4" y="136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4" name="Freeform 277"/>
              <p:cNvSpPr>
                <a:spLocks/>
              </p:cNvSpPr>
              <p:nvPr/>
            </p:nvSpPr>
            <p:spPr bwMode="auto">
              <a:xfrm>
                <a:off x="3507" y="2520"/>
                <a:ext cx="11" cy="26"/>
              </a:xfrm>
              <a:custGeom>
                <a:avLst/>
                <a:gdLst>
                  <a:gd name="T0" fmla="*/ 3 w 11"/>
                  <a:gd name="T1" fmla="*/ 17 h 26"/>
                  <a:gd name="T2" fmla="*/ 3 w 11"/>
                  <a:gd name="T3" fmla="*/ 10 h 26"/>
                  <a:gd name="T4" fmla="*/ 3 w 11"/>
                  <a:gd name="T5" fmla="*/ 7 h 26"/>
                  <a:gd name="T6" fmla="*/ 3 w 11"/>
                  <a:gd name="T7" fmla="*/ 3 h 26"/>
                  <a:gd name="T8" fmla="*/ 0 w 11"/>
                  <a:gd name="T9" fmla="*/ 0 h 26"/>
                  <a:gd name="T10" fmla="*/ 0 w 11"/>
                  <a:gd name="T11" fmla="*/ 0 h 26"/>
                  <a:gd name="T12" fmla="*/ 3 w 11"/>
                  <a:gd name="T13" fmla="*/ 0 h 26"/>
                  <a:gd name="T14" fmla="*/ 7 w 11"/>
                  <a:gd name="T15" fmla="*/ 3 h 26"/>
                  <a:gd name="T16" fmla="*/ 10 w 11"/>
                  <a:gd name="T17" fmla="*/ 7 h 26"/>
                  <a:gd name="T18" fmla="*/ 7 w 11"/>
                  <a:gd name="T19" fmla="*/ 14 h 26"/>
                  <a:gd name="T20" fmla="*/ 7 w 11"/>
                  <a:gd name="T21" fmla="*/ 21 h 26"/>
                  <a:gd name="T22" fmla="*/ 0 w 11"/>
                  <a:gd name="T23" fmla="*/ 25 h 26"/>
                  <a:gd name="T24" fmla="*/ 3 w 11"/>
                  <a:gd name="T25" fmla="*/ 17 h 26"/>
                  <a:gd name="T26" fmla="*/ 3 w 11"/>
                  <a:gd name="T27" fmla="*/ 17 h 2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1" h="26">
                    <a:moveTo>
                      <a:pt x="3" y="17"/>
                    </a:moveTo>
                    <a:lnTo>
                      <a:pt x="3" y="10"/>
                    </a:lnTo>
                    <a:lnTo>
                      <a:pt x="3" y="7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7" y="3"/>
                    </a:lnTo>
                    <a:lnTo>
                      <a:pt x="10" y="7"/>
                    </a:lnTo>
                    <a:lnTo>
                      <a:pt x="7" y="14"/>
                    </a:lnTo>
                    <a:lnTo>
                      <a:pt x="7" y="21"/>
                    </a:lnTo>
                    <a:lnTo>
                      <a:pt x="0" y="25"/>
                    </a:lnTo>
                    <a:lnTo>
                      <a:pt x="3" y="17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5" name="Freeform 278"/>
              <p:cNvSpPr>
                <a:spLocks/>
              </p:cNvSpPr>
              <p:nvPr/>
            </p:nvSpPr>
            <p:spPr bwMode="auto">
              <a:xfrm>
                <a:off x="3507" y="2520"/>
                <a:ext cx="11" cy="26"/>
              </a:xfrm>
              <a:custGeom>
                <a:avLst/>
                <a:gdLst>
                  <a:gd name="T0" fmla="*/ 3 w 11"/>
                  <a:gd name="T1" fmla="*/ 17 h 26"/>
                  <a:gd name="T2" fmla="*/ 3 w 11"/>
                  <a:gd name="T3" fmla="*/ 10 h 26"/>
                  <a:gd name="T4" fmla="*/ 3 w 11"/>
                  <a:gd name="T5" fmla="*/ 7 h 26"/>
                  <a:gd name="T6" fmla="*/ 3 w 11"/>
                  <a:gd name="T7" fmla="*/ 3 h 26"/>
                  <a:gd name="T8" fmla="*/ 0 w 11"/>
                  <a:gd name="T9" fmla="*/ 0 h 26"/>
                  <a:gd name="T10" fmla="*/ 3 w 11"/>
                  <a:gd name="T11" fmla="*/ 0 h 26"/>
                  <a:gd name="T12" fmla="*/ 7 w 11"/>
                  <a:gd name="T13" fmla="*/ 3 h 26"/>
                  <a:gd name="T14" fmla="*/ 10 w 11"/>
                  <a:gd name="T15" fmla="*/ 7 h 26"/>
                  <a:gd name="T16" fmla="*/ 7 w 11"/>
                  <a:gd name="T17" fmla="*/ 14 h 26"/>
                  <a:gd name="T18" fmla="*/ 7 w 11"/>
                  <a:gd name="T19" fmla="*/ 21 h 26"/>
                  <a:gd name="T20" fmla="*/ 0 w 11"/>
                  <a:gd name="T21" fmla="*/ 25 h 26"/>
                  <a:gd name="T22" fmla="*/ 3 w 11"/>
                  <a:gd name="T23" fmla="*/ 17 h 2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1" h="26">
                    <a:moveTo>
                      <a:pt x="3" y="17"/>
                    </a:moveTo>
                    <a:lnTo>
                      <a:pt x="3" y="10"/>
                    </a:lnTo>
                    <a:lnTo>
                      <a:pt x="3" y="7"/>
                    </a:lnTo>
                    <a:lnTo>
                      <a:pt x="3" y="3"/>
                    </a:lnTo>
                    <a:lnTo>
                      <a:pt x="0" y="0"/>
                    </a:lnTo>
                    <a:lnTo>
                      <a:pt x="3" y="0"/>
                    </a:lnTo>
                    <a:lnTo>
                      <a:pt x="7" y="3"/>
                    </a:lnTo>
                    <a:lnTo>
                      <a:pt x="10" y="7"/>
                    </a:lnTo>
                    <a:lnTo>
                      <a:pt x="7" y="14"/>
                    </a:lnTo>
                    <a:lnTo>
                      <a:pt x="7" y="21"/>
                    </a:lnTo>
                    <a:lnTo>
                      <a:pt x="0" y="25"/>
                    </a:lnTo>
                    <a:lnTo>
                      <a:pt x="3" y="17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6" name="Freeform 279"/>
              <p:cNvSpPr>
                <a:spLocks/>
              </p:cNvSpPr>
              <p:nvPr/>
            </p:nvSpPr>
            <p:spPr bwMode="auto">
              <a:xfrm>
                <a:off x="3300" y="2498"/>
                <a:ext cx="43" cy="12"/>
              </a:xfrm>
              <a:custGeom>
                <a:avLst/>
                <a:gdLst>
                  <a:gd name="T0" fmla="*/ 0 w 43"/>
                  <a:gd name="T1" fmla="*/ 4 h 12"/>
                  <a:gd name="T2" fmla="*/ 3 w 43"/>
                  <a:gd name="T3" fmla="*/ 0 h 12"/>
                  <a:gd name="T4" fmla="*/ 21 w 43"/>
                  <a:gd name="T5" fmla="*/ 0 h 12"/>
                  <a:gd name="T6" fmla="*/ 42 w 43"/>
                  <a:gd name="T7" fmla="*/ 7 h 12"/>
                  <a:gd name="T8" fmla="*/ 38 w 43"/>
                  <a:gd name="T9" fmla="*/ 11 h 12"/>
                  <a:gd name="T10" fmla="*/ 28 w 43"/>
                  <a:gd name="T11" fmla="*/ 7 h 12"/>
                  <a:gd name="T12" fmla="*/ 17 w 43"/>
                  <a:gd name="T13" fmla="*/ 4 h 12"/>
                  <a:gd name="T14" fmla="*/ 10 w 43"/>
                  <a:gd name="T15" fmla="*/ 4 h 12"/>
                  <a:gd name="T16" fmla="*/ 3 w 43"/>
                  <a:gd name="T17" fmla="*/ 7 h 12"/>
                  <a:gd name="T18" fmla="*/ 0 w 43"/>
                  <a:gd name="T19" fmla="*/ 7 h 12"/>
                  <a:gd name="T20" fmla="*/ 0 w 43"/>
                  <a:gd name="T21" fmla="*/ 4 h 12"/>
                  <a:gd name="T22" fmla="*/ 0 w 43"/>
                  <a:gd name="T23" fmla="*/ 4 h 12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43" h="12">
                    <a:moveTo>
                      <a:pt x="0" y="4"/>
                    </a:moveTo>
                    <a:lnTo>
                      <a:pt x="3" y="0"/>
                    </a:lnTo>
                    <a:lnTo>
                      <a:pt x="21" y="0"/>
                    </a:lnTo>
                    <a:lnTo>
                      <a:pt x="42" y="7"/>
                    </a:lnTo>
                    <a:lnTo>
                      <a:pt x="38" y="11"/>
                    </a:lnTo>
                    <a:lnTo>
                      <a:pt x="28" y="7"/>
                    </a:lnTo>
                    <a:lnTo>
                      <a:pt x="17" y="4"/>
                    </a:lnTo>
                    <a:lnTo>
                      <a:pt x="10" y="4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7" name="Freeform 280"/>
              <p:cNvSpPr>
                <a:spLocks/>
              </p:cNvSpPr>
              <p:nvPr/>
            </p:nvSpPr>
            <p:spPr bwMode="auto">
              <a:xfrm>
                <a:off x="3300" y="2498"/>
                <a:ext cx="43" cy="12"/>
              </a:xfrm>
              <a:custGeom>
                <a:avLst/>
                <a:gdLst>
                  <a:gd name="T0" fmla="*/ 0 w 43"/>
                  <a:gd name="T1" fmla="*/ 4 h 12"/>
                  <a:gd name="T2" fmla="*/ 3 w 43"/>
                  <a:gd name="T3" fmla="*/ 0 h 12"/>
                  <a:gd name="T4" fmla="*/ 21 w 43"/>
                  <a:gd name="T5" fmla="*/ 0 h 12"/>
                  <a:gd name="T6" fmla="*/ 42 w 43"/>
                  <a:gd name="T7" fmla="*/ 7 h 12"/>
                  <a:gd name="T8" fmla="*/ 38 w 43"/>
                  <a:gd name="T9" fmla="*/ 11 h 12"/>
                  <a:gd name="T10" fmla="*/ 28 w 43"/>
                  <a:gd name="T11" fmla="*/ 7 h 12"/>
                  <a:gd name="T12" fmla="*/ 17 w 43"/>
                  <a:gd name="T13" fmla="*/ 4 h 12"/>
                  <a:gd name="T14" fmla="*/ 10 w 43"/>
                  <a:gd name="T15" fmla="*/ 4 h 12"/>
                  <a:gd name="T16" fmla="*/ 3 w 43"/>
                  <a:gd name="T17" fmla="*/ 7 h 12"/>
                  <a:gd name="T18" fmla="*/ 0 w 43"/>
                  <a:gd name="T19" fmla="*/ 7 h 12"/>
                  <a:gd name="T20" fmla="*/ 0 w 43"/>
                  <a:gd name="T21" fmla="*/ 4 h 12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43" h="12">
                    <a:moveTo>
                      <a:pt x="0" y="4"/>
                    </a:moveTo>
                    <a:lnTo>
                      <a:pt x="3" y="0"/>
                    </a:lnTo>
                    <a:lnTo>
                      <a:pt x="21" y="0"/>
                    </a:lnTo>
                    <a:lnTo>
                      <a:pt x="42" y="7"/>
                    </a:lnTo>
                    <a:lnTo>
                      <a:pt x="38" y="11"/>
                    </a:lnTo>
                    <a:lnTo>
                      <a:pt x="28" y="7"/>
                    </a:lnTo>
                    <a:lnTo>
                      <a:pt x="17" y="4"/>
                    </a:lnTo>
                    <a:lnTo>
                      <a:pt x="10" y="4"/>
                    </a:lnTo>
                    <a:lnTo>
                      <a:pt x="3" y="7"/>
                    </a:lnTo>
                    <a:lnTo>
                      <a:pt x="0" y="7"/>
                    </a:lnTo>
                    <a:lnTo>
                      <a:pt x="0" y="4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8" name="Freeform 281"/>
              <p:cNvSpPr>
                <a:spLocks/>
              </p:cNvSpPr>
              <p:nvPr/>
            </p:nvSpPr>
            <p:spPr bwMode="auto">
              <a:xfrm>
                <a:off x="3370" y="2498"/>
                <a:ext cx="60" cy="15"/>
              </a:xfrm>
              <a:custGeom>
                <a:avLst/>
                <a:gdLst>
                  <a:gd name="T0" fmla="*/ 0 w 60"/>
                  <a:gd name="T1" fmla="*/ 7 h 15"/>
                  <a:gd name="T2" fmla="*/ 7 w 60"/>
                  <a:gd name="T3" fmla="*/ 4 h 15"/>
                  <a:gd name="T4" fmla="*/ 14 w 60"/>
                  <a:gd name="T5" fmla="*/ 0 h 15"/>
                  <a:gd name="T6" fmla="*/ 31 w 60"/>
                  <a:gd name="T7" fmla="*/ 4 h 15"/>
                  <a:gd name="T8" fmla="*/ 49 w 60"/>
                  <a:gd name="T9" fmla="*/ 7 h 15"/>
                  <a:gd name="T10" fmla="*/ 52 w 60"/>
                  <a:gd name="T11" fmla="*/ 11 h 15"/>
                  <a:gd name="T12" fmla="*/ 59 w 60"/>
                  <a:gd name="T13" fmla="*/ 14 h 15"/>
                  <a:gd name="T14" fmla="*/ 52 w 60"/>
                  <a:gd name="T15" fmla="*/ 14 h 15"/>
                  <a:gd name="T16" fmla="*/ 42 w 60"/>
                  <a:gd name="T17" fmla="*/ 11 h 15"/>
                  <a:gd name="T18" fmla="*/ 21 w 60"/>
                  <a:gd name="T19" fmla="*/ 7 h 15"/>
                  <a:gd name="T20" fmla="*/ 14 w 60"/>
                  <a:gd name="T21" fmla="*/ 7 h 15"/>
                  <a:gd name="T22" fmla="*/ 3 w 60"/>
                  <a:gd name="T23" fmla="*/ 11 h 15"/>
                  <a:gd name="T24" fmla="*/ 0 w 60"/>
                  <a:gd name="T25" fmla="*/ 7 h 15"/>
                  <a:gd name="T26" fmla="*/ 0 w 60"/>
                  <a:gd name="T27" fmla="*/ 7 h 1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60" h="15">
                    <a:moveTo>
                      <a:pt x="0" y="7"/>
                    </a:moveTo>
                    <a:lnTo>
                      <a:pt x="7" y="4"/>
                    </a:lnTo>
                    <a:lnTo>
                      <a:pt x="14" y="0"/>
                    </a:lnTo>
                    <a:lnTo>
                      <a:pt x="31" y="4"/>
                    </a:lnTo>
                    <a:lnTo>
                      <a:pt x="49" y="7"/>
                    </a:lnTo>
                    <a:lnTo>
                      <a:pt x="52" y="11"/>
                    </a:lnTo>
                    <a:lnTo>
                      <a:pt x="59" y="14"/>
                    </a:lnTo>
                    <a:lnTo>
                      <a:pt x="52" y="14"/>
                    </a:lnTo>
                    <a:lnTo>
                      <a:pt x="42" y="11"/>
                    </a:lnTo>
                    <a:lnTo>
                      <a:pt x="21" y="7"/>
                    </a:lnTo>
                    <a:lnTo>
                      <a:pt x="14" y="7"/>
                    </a:lnTo>
                    <a:lnTo>
                      <a:pt x="3" y="11"/>
                    </a:lnTo>
                    <a:lnTo>
                      <a:pt x="0" y="7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29" name="Freeform 282"/>
              <p:cNvSpPr>
                <a:spLocks/>
              </p:cNvSpPr>
              <p:nvPr/>
            </p:nvSpPr>
            <p:spPr bwMode="auto">
              <a:xfrm>
                <a:off x="3310" y="2516"/>
                <a:ext cx="15" cy="15"/>
              </a:xfrm>
              <a:custGeom>
                <a:avLst/>
                <a:gdLst>
                  <a:gd name="T0" fmla="*/ 4 w 15"/>
                  <a:gd name="T1" fmla="*/ 11 h 15"/>
                  <a:gd name="T2" fmla="*/ 0 w 15"/>
                  <a:gd name="T3" fmla="*/ 7 h 15"/>
                  <a:gd name="T4" fmla="*/ 11 w 15"/>
                  <a:gd name="T5" fmla="*/ 0 h 15"/>
                  <a:gd name="T6" fmla="*/ 14 w 15"/>
                  <a:gd name="T7" fmla="*/ 0 h 15"/>
                  <a:gd name="T8" fmla="*/ 11 w 15"/>
                  <a:gd name="T9" fmla="*/ 0 h 15"/>
                  <a:gd name="T10" fmla="*/ 7 w 15"/>
                  <a:gd name="T11" fmla="*/ 4 h 15"/>
                  <a:gd name="T12" fmla="*/ 7 w 15"/>
                  <a:gd name="T13" fmla="*/ 4 h 15"/>
                  <a:gd name="T14" fmla="*/ 7 w 15"/>
                  <a:gd name="T15" fmla="*/ 4 h 15"/>
                  <a:gd name="T16" fmla="*/ 7 w 15"/>
                  <a:gd name="T17" fmla="*/ 4 h 15"/>
                  <a:gd name="T18" fmla="*/ 7 w 15"/>
                  <a:gd name="T19" fmla="*/ 7 h 15"/>
                  <a:gd name="T20" fmla="*/ 11 w 15"/>
                  <a:gd name="T21" fmla="*/ 14 h 15"/>
                  <a:gd name="T22" fmla="*/ 4 w 15"/>
                  <a:gd name="T23" fmla="*/ 11 h 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5">
                    <a:moveTo>
                      <a:pt x="4" y="11"/>
                    </a:moveTo>
                    <a:lnTo>
                      <a:pt x="0" y="7"/>
                    </a:lnTo>
                    <a:lnTo>
                      <a:pt x="11" y="0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7" y="4"/>
                    </a:lnTo>
                    <a:lnTo>
                      <a:pt x="7" y="7"/>
                    </a:lnTo>
                    <a:lnTo>
                      <a:pt x="11" y="14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0" name="Freeform 283"/>
              <p:cNvSpPr>
                <a:spLocks/>
              </p:cNvSpPr>
              <p:nvPr/>
            </p:nvSpPr>
            <p:spPr bwMode="auto">
              <a:xfrm>
                <a:off x="3324" y="2516"/>
                <a:ext cx="15" cy="15"/>
              </a:xfrm>
              <a:custGeom>
                <a:avLst/>
                <a:gdLst>
                  <a:gd name="T0" fmla="*/ 4 w 15"/>
                  <a:gd name="T1" fmla="*/ 11 h 15"/>
                  <a:gd name="T2" fmla="*/ 0 w 15"/>
                  <a:gd name="T3" fmla="*/ 14 h 15"/>
                  <a:gd name="T4" fmla="*/ 11 w 15"/>
                  <a:gd name="T5" fmla="*/ 11 h 15"/>
                  <a:gd name="T6" fmla="*/ 14 w 15"/>
                  <a:gd name="T7" fmla="*/ 7 h 15"/>
                  <a:gd name="T8" fmla="*/ 11 w 15"/>
                  <a:gd name="T9" fmla="*/ 4 h 15"/>
                  <a:gd name="T10" fmla="*/ 0 w 15"/>
                  <a:gd name="T11" fmla="*/ 0 h 15"/>
                  <a:gd name="T12" fmla="*/ 0 w 15"/>
                  <a:gd name="T13" fmla="*/ 0 h 15"/>
                  <a:gd name="T14" fmla="*/ 0 w 15"/>
                  <a:gd name="T15" fmla="*/ 4 h 15"/>
                  <a:gd name="T16" fmla="*/ 4 w 15"/>
                  <a:gd name="T17" fmla="*/ 4 h 15"/>
                  <a:gd name="T18" fmla="*/ 4 w 15"/>
                  <a:gd name="T19" fmla="*/ 4 h 15"/>
                  <a:gd name="T20" fmla="*/ 4 w 15"/>
                  <a:gd name="T21" fmla="*/ 4 h 15"/>
                  <a:gd name="T22" fmla="*/ 4 w 15"/>
                  <a:gd name="T23" fmla="*/ 7 h 15"/>
                  <a:gd name="T24" fmla="*/ 4 w 15"/>
                  <a:gd name="T25" fmla="*/ 11 h 15"/>
                  <a:gd name="T26" fmla="*/ 4 w 15"/>
                  <a:gd name="T27" fmla="*/ 11 h 15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</a:gdLst>
                <a:ahLst/>
                <a:cxnLst>
                  <a:cxn ang="T28">
                    <a:pos x="T0" y="T1"/>
                  </a:cxn>
                  <a:cxn ang="T29">
                    <a:pos x="T2" y="T3"/>
                  </a:cxn>
                  <a:cxn ang="T30">
                    <a:pos x="T4" y="T5"/>
                  </a:cxn>
                  <a:cxn ang="T31">
                    <a:pos x="T6" y="T7"/>
                  </a:cxn>
                  <a:cxn ang="T32">
                    <a:pos x="T8" y="T9"/>
                  </a:cxn>
                  <a:cxn ang="T33">
                    <a:pos x="T10" y="T11"/>
                  </a:cxn>
                  <a:cxn ang="T34">
                    <a:pos x="T12" y="T13"/>
                  </a:cxn>
                  <a:cxn ang="T35">
                    <a:pos x="T14" y="T15"/>
                  </a:cxn>
                  <a:cxn ang="T36">
                    <a:pos x="T16" y="T17"/>
                  </a:cxn>
                  <a:cxn ang="T37">
                    <a:pos x="T18" y="T19"/>
                  </a:cxn>
                  <a:cxn ang="T38">
                    <a:pos x="T20" y="T21"/>
                  </a:cxn>
                  <a:cxn ang="T39">
                    <a:pos x="T22" y="T23"/>
                  </a:cxn>
                  <a:cxn ang="T40">
                    <a:pos x="T24" y="T25"/>
                  </a:cxn>
                  <a:cxn ang="T41">
                    <a:pos x="T26" y="T27"/>
                  </a:cxn>
                </a:cxnLst>
                <a:rect l="0" t="0" r="r" b="b"/>
                <a:pathLst>
                  <a:path w="15" h="15">
                    <a:moveTo>
                      <a:pt x="4" y="11"/>
                    </a:moveTo>
                    <a:lnTo>
                      <a:pt x="0" y="14"/>
                    </a:lnTo>
                    <a:lnTo>
                      <a:pt x="11" y="11"/>
                    </a:lnTo>
                    <a:lnTo>
                      <a:pt x="14" y="7"/>
                    </a:lnTo>
                    <a:lnTo>
                      <a:pt x="11" y="4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1" name="Freeform 284"/>
              <p:cNvSpPr>
                <a:spLocks/>
              </p:cNvSpPr>
              <p:nvPr/>
            </p:nvSpPr>
            <p:spPr bwMode="auto">
              <a:xfrm>
                <a:off x="3324" y="2516"/>
                <a:ext cx="15" cy="15"/>
              </a:xfrm>
              <a:custGeom>
                <a:avLst/>
                <a:gdLst>
                  <a:gd name="T0" fmla="*/ 4 w 15"/>
                  <a:gd name="T1" fmla="*/ 11 h 15"/>
                  <a:gd name="T2" fmla="*/ 0 w 15"/>
                  <a:gd name="T3" fmla="*/ 14 h 15"/>
                  <a:gd name="T4" fmla="*/ 11 w 15"/>
                  <a:gd name="T5" fmla="*/ 11 h 15"/>
                  <a:gd name="T6" fmla="*/ 14 w 15"/>
                  <a:gd name="T7" fmla="*/ 7 h 15"/>
                  <a:gd name="T8" fmla="*/ 11 w 15"/>
                  <a:gd name="T9" fmla="*/ 4 h 15"/>
                  <a:gd name="T10" fmla="*/ 0 w 15"/>
                  <a:gd name="T11" fmla="*/ 0 h 15"/>
                  <a:gd name="T12" fmla="*/ 0 w 15"/>
                  <a:gd name="T13" fmla="*/ 4 h 15"/>
                  <a:gd name="T14" fmla="*/ 4 w 15"/>
                  <a:gd name="T15" fmla="*/ 4 h 15"/>
                  <a:gd name="T16" fmla="*/ 4 w 15"/>
                  <a:gd name="T17" fmla="*/ 7 h 15"/>
                  <a:gd name="T18" fmla="*/ 4 w 15"/>
                  <a:gd name="T19" fmla="*/ 11 h 1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4" y="11"/>
                    </a:moveTo>
                    <a:lnTo>
                      <a:pt x="0" y="14"/>
                    </a:lnTo>
                    <a:lnTo>
                      <a:pt x="11" y="11"/>
                    </a:lnTo>
                    <a:lnTo>
                      <a:pt x="14" y="7"/>
                    </a:lnTo>
                    <a:lnTo>
                      <a:pt x="11" y="4"/>
                    </a:lnTo>
                    <a:lnTo>
                      <a:pt x="0" y="0"/>
                    </a:lnTo>
                    <a:lnTo>
                      <a:pt x="0" y="4"/>
                    </a:lnTo>
                    <a:lnTo>
                      <a:pt x="4" y="4"/>
                    </a:lnTo>
                    <a:lnTo>
                      <a:pt x="4" y="7"/>
                    </a:lnTo>
                    <a:lnTo>
                      <a:pt x="4" y="11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2" name="Freeform 285"/>
              <p:cNvSpPr>
                <a:spLocks/>
              </p:cNvSpPr>
              <p:nvPr/>
            </p:nvSpPr>
            <p:spPr bwMode="auto">
              <a:xfrm>
                <a:off x="3317" y="2516"/>
                <a:ext cx="15" cy="15"/>
              </a:xfrm>
              <a:custGeom>
                <a:avLst/>
                <a:gdLst>
                  <a:gd name="T0" fmla="*/ 11 w 15"/>
                  <a:gd name="T1" fmla="*/ 4 h 15"/>
                  <a:gd name="T2" fmla="*/ 11 w 15"/>
                  <a:gd name="T3" fmla="*/ 4 h 15"/>
                  <a:gd name="T4" fmla="*/ 7 w 15"/>
                  <a:gd name="T5" fmla="*/ 0 h 15"/>
                  <a:gd name="T6" fmla="*/ 4 w 15"/>
                  <a:gd name="T7" fmla="*/ 0 h 15"/>
                  <a:gd name="T8" fmla="*/ 0 w 15"/>
                  <a:gd name="T9" fmla="*/ 4 h 15"/>
                  <a:gd name="T10" fmla="*/ 0 w 15"/>
                  <a:gd name="T11" fmla="*/ 7 h 15"/>
                  <a:gd name="T12" fmla="*/ 4 w 15"/>
                  <a:gd name="T13" fmla="*/ 14 h 15"/>
                  <a:gd name="T14" fmla="*/ 7 w 15"/>
                  <a:gd name="T15" fmla="*/ 14 h 15"/>
                  <a:gd name="T16" fmla="*/ 7 w 15"/>
                  <a:gd name="T17" fmla="*/ 14 h 15"/>
                  <a:gd name="T18" fmla="*/ 14 w 15"/>
                  <a:gd name="T19" fmla="*/ 11 h 15"/>
                  <a:gd name="T20" fmla="*/ 14 w 15"/>
                  <a:gd name="T21" fmla="*/ 7 h 15"/>
                  <a:gd name="T22" fmla="*/ 11 w 15"/>
                  <a:gd name="T23" fmla="*/ 4 h 15"/>
                  <a:gd name="T24" fmla="*/ 11 w 15"/>
                  <a:gd name="T25" fmla="*/ 4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5" h="15">
                    <a:moveTo>
                      <a:pt x="11" y="4"/>
                    </a:moveTo>
                    <a:lnTo>
                      <a:pt x="11" y="4"/>
                    </a:lnTo>
                    <a:lnTo>
                      <a:pt x="7" y="0"/>
                    </a:lnTo>
                    <a:lnTo>
                      <a:pt x="4" y="0"/>
                    </a:lnTo>
                    <a:lnTo>
                      <a:pt x="0" y="4"/>
                    </a:lnTo>
                    <a:lnTo>
                      <a:pt x="0" y="7"/>
                    </a:lnTo>
                    <a:lnTo>
                      <a:pt x="4" y="14"/>
                    </a:lnTo>
                    <a:lnTo>
                      <a:pt x="7" y="14"/>
                    </a:lnTo>
                    <a:lnTo>
                      <a:pt x="14" y="11"/>
                    </a:lnTo>
                    <a:lnTo>
                      <a:pt x="14" y="7"/>
                    </a:lnTo>
                    <a:lnTo>
                      <a:pt x="11" y="4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3" name="Freeform 286"/>
              <p:cNvSpPr>
                <a:spLocks/>
              </p:cNvSpPr>
              <p:nvPr/>
            </p:nvSpPr>
            <p:spPr bwMode="auto">
              <a:xfrm>
                <a:off x="3398" y="2520"/>
                <a:ext cx="18" cy="15"/>
              </a:xfrm>
              <a:custGeom>
                <a:avLst/>
                <a:gdLst>
                  <a:gd name="T0" fmla="*/ 0 w 18"/>
                  <a:gd name="T1" fmla="*/ 0 h 15"/>
                  <a:gd name="T2" fmla="*/ 3 w 18"/>
                  <a:gd name="T3" fmla="*/ 0 h 15"/>
                  <a:gd name="T4" fmla="*/ 7 w 18"/>
                  <a:gd name="T5" fmla="*/ 7 h 15"/>
                  <a:gd name="T6" fmla="*/ 7 w 18"/>
                  <a:gd name="T7" fmla="*/ 10 h 15"/>
                  <a:gd name="T8" fmla="*/ 3 w 18"/>
                  <a:gd name="T9" fmla="*/ 14 h 15"/>
                  <a:gd name="T10" fmla="*/ 3 w 18"/>
                  <a:gd name="T11" fmla="*/ 14 h 15"/>
                  <a:gd name="T12" fmla="*/ 10 w 18"/>
                  <a:gd name="T13" fmla="*/ 10 h 15"/>
                  <a:gd name="T14" fmla="*/ 17 w 18"/>
                  <a:gd name="T15" fmla="*/ 7 h 15"/>
                  <a:gd name="T16" fmla="*/ 10 w 18"/>
                  <a:gd name="T17" fmla="*/ 3 h 15"/>
                  <a:gd name="T18" fmla="*/ 3 w 18"/>
                  <a:gd name="T19" fmla="*/ 0 h 15"/>
                  <a:gd name="T20" fmla="*/ 0 w 18"/>
                  <a:gd name="T21" fmla="*/ 0 h 15"/>
                  <a:gd name="T22" fmla="*/ 0 w 18"/>
                  <a:gd name="T23" fmla="*/ 0 h 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8" h="15">
                    <a:moveTo>
                      <a:pt x="0" y="0"/>
                    </a:moveTo>
                    <a:lnTo>
                      <a:pt x="3" y="0"/>
                    </a:lnTo>
                    <a:lnTo>
                      <a:pt x="7" y="7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10" y="10"/>
                    </a:lnTo>
                    <a:lnTo>
                      <a:pt x="17" y="7"/>
                    </a:lnTo>
                    <a:lnTo>
                      <a:pt x="10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4" name="Freeform 287"/>
              <p:cNvSpPr>
                <a:spLocks/>
              </p:cNvSpPr>
              <p:nvPr/>
            </p:nvSpPr>
            <p:spPr bwMode="auto">
              <a:xfrm>
                <a:off x="3398" y="2520"/>
                <a:ext cx="18" cy="15"/>
              </a:xfrm>
              <a:custGeom>
                <a:avLst/>
                <a:gdLst>
                  <a:gd name="T0" fmla="*/ 0 w 18"/>
                  <a:gd name="T1" fmla="*/ 0 h 15"/>
                  <a:gd name="T2" fmla="*/ 3 w 18"/>
                  <a:gd name="T3" fmla="*/ 0 h 15"/>
                  <a:gd name="T4" fmla="*/ 7 w 18"/>
                  <a:gd name="T5" fmla="*/ 7 h 15"/>
                  <a:gd name="T6" fmla="*/ 7 w 18"/>
                  <a:gd name="T7" fmla="*/ 10 h 15"/>
                  <a:gd name="T8" fmla="*/ 3 w 18"/>
                  <a:gd name="T9" fmla="*/ 14 h 15"/>
                  <a:gd name="T10" fmla="*/ 10 w 18"/>
                  <a:gd name="T11" fmla="*/ 10 h 15"/>
                  <a:gd name="T12" fmla="*/ 17 w 18"/>
                  <a:gd name="T13" fmla="*/ 7 h 15"/>
                  <a:gd name="T14" fmla="*/ 10 w 18"/>
                  <a:gd name="T15" fmla="*/ 3 h 15"/>
                  <a:gd name="T16" fmla="*/ 3 w 18"/>
                  <a:gd name="T17" fmla="*/ 0 h 15"/>
                  <a:gd name="T18" fmla="*/ 0 w 18"/>
                  <a:gd name="T19" fmla="*/ 0 h 1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8" h="15">
                    <a:moveTo>
                      <a:pt x="0" y="0"/>
                    </a:moveTo>
                    <a:lnTo>
                      <a:pt x="3" y="0"/>
                    </a:lnTo>
                    <a:lnTo>
                      <a:pt x="7" y="7"/>
                    </a:lnTo>
                    <a:lnTo>
                      <a:pt x="7" y="10"/>
                    </a:lnTo>
                    <a:lnTo>
                      <a:pt x="3" y="14"/>
                    </a:lnTo>
                    <a:lnTo>
                      <a:pt x="10" y="10"/>
                    </a:lnTo>
                    <a:lnTo>
                      <a:pt x="17" y="7"/>
                    </a:lnTo>
                    <a:lnTo>
                      <a:pt x="10" y="3"/>
                    </a:lnTo>
                    <a:lnTo>
                      <a:pt x="3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5" name="Freeform 288"/>
              <p:cNvSpPr>
                <a:spLocks/>
              </p:cNvSpPr>
              <p:nvPr/>
            </p:nvSpPr>
            <p:spPr bwMode="auto">
              <a:xfrm>
                <a:off x="3380" y="2520"/>
                <a:ext cx="15" cy="15"/>
              </a:xfrm>
              <a:custGeom>
                <a:avLst/>
                <a:gdLst>
                  <a:gd name="T0" fmla="*/ 14 w 15"/>
                  <a:gd name="T1" fmla="*/ 0 h 15"/>
                  <a:gd name="T2" fmla="*/ 11 w 15"/>
                  <a:gd name="T3" fmla="*/ 0 h 15"/>
                  <a:gd name="T4" fmla="*/ 11 w 15"/>
                  <a:gd name="T5" fmla="*/ 10 h 15"/>
                  <a:gd name="T6" fmla="*/ 14 w 15"/>
                  <a:gd name="T7" fmla="*/ 14 h 15"/>
                  <a:gd name="T8" fmla="*/ 14 w 15"/>
                  <a:gd name="T9" fmla="*/ 14 h 15"/>
                  <a:gd name="T10" fmla="*/ 11 w 15"/>
                  <a:gd name="T11" fmla="*/ 14 h 15"/>
                  <a:gd name="T12" fmla="*/ 7 w 15"/>
                  <a:gd name="T13" fmla="*/ 14 h 15"/>
                  <a:gd name="T14" fmla="*/ 0 w 15"/>
                  <a:gd name="T15" fmla="*/ 10 h 15"/>
                  <a:gd name="T16" fmla="*/ 4 w 15"/>
                  <a:gd name="T17" fmla="*/ 3 h 15"/>
                  <a:gd name="T18" fmla="*/ 7 w 15"/>
                  <a:gd name="T19" fmla="*/ 0 h 15"/>
                  <a:gd name="T20" fmla="*/ 14 w 15"/>
                  <a:gd name="T21" fmla="*/ 0 h 15"/>
                  <a:gd name="T22" fmla="*/ 14 w 15"/>
                  <a:gd name="T23" fmla="*/ 0 h 15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5" h="15">
                    <a:moveTo>
                      <a:pt x="14" y="0"/>
                    </a:moveTo>
                    <a:lnTo>
                      <a:pt x="11" y="0"/>
                    </a:lnTo>
                    <a:lnTo>
                      <a:pt x="11" y="10"/>
                    </a:lnTo>
                    <a:lnTo>
                      <a:pt x="14" y="14"/>
                    </a:lnTo>
                    <a:lnTo>
                      <a:pt x="11" y="14"/>
                    </a:lnTo>
                    <a:lnTo>
                      <a:pt x="7" y="14"/>
                    </a:lnTo>
                    <a:lnTo>
                      <a:pt x="0" y="10"/>
                    </a:lnTo>
                    <a:lnTo>
                      <a:pt x="4" y="3"/>
                    </a:lnTo>
                    <a:lnTo>
                      <a:pt x="7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6" name="Freeform 289"/>
              <p:cNvSpPr>
                <a:spLocks/>
              </p:cNvSpPr>
              <p:nvPr/>
            </p:nvSpPr>
            <p:spPr bwMode="auto">
              <a:xfrm>
                <a:off x="3380" y="2520"/>
                <a:ext cx="15" cy="15"/>
              </a:xfrm>
              <a:custGeom>
                <a:avLst/>
                <a:gdLst>
                  <a:gd name="T0" fmla="*/ 14 w 15"/>
                  <a:gd name="T1" fmla="*/ 0 h 15"/>
                  <a:gd name="T2" fmla="*/ 11 w 15"/>
                  <a:gd name="T3" fmla="*/ 0 h 15"/>
                  <a:gd name="T4" fmla="*/ 11 w 15"/>
                  <a:gd name="T5" fmla="*/ 10 h 15"/>
                  <a:gd name="T6" fmla="*/ 14 w 15"/>
                  <a:gd name="T7" fmla="*/ 14 h 15"/>
                  <a:gd name="T8" fmla="*/ 11 w 15"/>
                  <a:gd name="T9" fmla="*/ 14 h 15"/>
                  <a:gd name="T10" fmla="*/ 7 w 15"/>
                  <a:gd name="T11" fmla="*/ 14 h 15"/>
                  <a:gd name="T12" fmla="*/ 0 w 15"/>
                  <a:gd name="T13" fmla="*/ 10 h 15"/>
                  <a:gd name="T14" fmla="*/ 4 w 15"/>
                  <a:gd name="T15" fmla="*/ 3 h 15"/>
                  <a:gd name="T16" fmla="*/ 7 w 15"/>
                  <a:gd name="T17" fmla="*/ 0 h 15"/>
                  <a:gd name="T18" fmla="*/ 14 w 15"/>
                  <a:gd name="T19" fmla="*/ 0 h 1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5" h="15">
                    <a:moveTo>
                      <a:pt x="14" y="0"/>
                    </a:moveTo>
                    <a:lnTo>
                      <a:pt x="11" y="0"/>
                    </a:lnTo>
                    <a:lnTo>
                      <a:pt x="11" y="10"/>
                    </a:lnTo>
                    <a:lnTo>
                      <a:pt x="14" y="14"/>
                    </a:lnTo>
                    <a:lnTo>
                      <a:pt x="11" y="14"/>
                    </a:lnTo>
                    <a:lnTo>
                      <a:pt x="7" y="14"/>
                    </a:lnTo>
                    <a:lnTo>
                      <a:pt x="0" y="10"/>
                    </a:lnTo>
                    <a:lnTo>
                      <a:pt x="4" y="3"/>
                    </a:lnTo>
                    <a:lnTo>
                      <a:pt x="7" y="0"/>
                    </a:lnTo>
                    <a:lnTo>
                      <a:pt x="14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7" name="Freeform 290"/>
              <p:cNvSpPr>
                <a:spLocks/>
              </p:cNvSpPr>
              <p:nvPr/>
            </p:nvSpPr>
            <p:spPr bwMode="auto">
              <a:xfrm>
                <a:off x="3338" y="2620"/>
                <a:ext cx="75" cy="15"/>
              </a:xfrm>
              <a:custGeom>
                <a:avLst/>
                <a:gdLst>
                  <a:gd name="T0" fmla="*/ 74 w 75"/>
                  <a:gd name="T1" fmla="*/ 0 h 15"/>
                  <a:gd name="T2" fmla="*/ 42 w 75"/>
                  <a:gd name="T3" fmla="*/ 7 h 15"/>
                  <a:gd name="T4" fmla="*/ 11 w 75"/>
                  <a:gd name="T5" fmla="*/ 7 h 15"/>
                  <a:gd name="T6" fmla="*/ 0 w 75"/>
                  <a:gd name="T7" fmla="*/ 3 h 15"/>
                  <a:gd name="T8" fmla="*/ 11 w 75"/>
                  <a:gd name="T9" fmla="*/ 10 h 15"/>
                  <a:gd name="T10" fmla="*/ 25 w 75"/>
                  <a:gd name="T11" fmla="*/ 14 h 15"/>
                  <a:gd name="T12" fmla="*/ 46 w 75"/>
                  <a:gd name="T13" fmla="*/ 14 h 15"/>
                  <a:gd name="T14" fmla="*/ 63 w 75"/>
                  <a:gd name="T15" fmla="*/ 7 h 15"/>
                  <a:gd name="T16" fmla="*/ 70 w 75"/>
                  <a:gd name="T17" fmla="*/ 3 h 15"/>
                  <a:gd name="T18" fmla="*/ 74 w 75"/>
                  <a:gd name="T19" fmla="*/ 0 h 15"/>
                  <a:gd name="T20" fmla="*/ 74 w 75"/>
                  <a:gd name="T21" fmla="*/ 0 h 15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0" t="0" r="r" b="b"/>
                <a:pathLst>
                  <a:path w="75" h="15">
                    <a:moveTo>
                      <a:pt x="74" y="0"/>
                    </a:moveTo>
                    <a:lnTo>
                      <a:pt x="42" y="7"/>
                    </a:lnTo>
                    <a:lnTo>
                      <a:pt x="11" y="7"/>
                    </a:lnTo>
                    <a:lnTo>
                      <a:pt x="0" y="3"/>
                    </a:lnTo>
                    <a:lnTo>
                      <a:pt x="11" y="10"/>
                    </a:lnTo>
                    <a:lnTo>
                      <a:pt x="25" y="14"/>
                    </a:lnTo>
                    <a:lnTo>
                      <a:pt x="46" y="14"/>
                    </a:lnTo>
                    <a:lnTo>
                      <a:pt x="63" y="7"/>
                    </a:lnTo>
                    <a:lnTo>
                      <a:pt x="70" y="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8" name="Freeform 291"/>
              <p:cNvSpPr>
                <a:spLocks/>
              </p:cNvSpPr>
              <p:nvPr/>
            </p:nvSpPr>
            <p:spPr bwMode="auto">
              <a:xfrm>
                <a:off x="3338" y="2620"/>
                <a:ext cx="75" cy="15"/>
              </a:xfrm>
              <a:custGeom>
                <a:avLst/>
                <a:gdLst>
                  <a:gd name="T0" fmla="*/ 74 w 75"/>
                  <a:gd name="T1" fmla="*/ 0 h 15"/>
                  <a:gd name="T2" fmla="*/ 42 w 75"/>
                  <a:gd name="T3" fmla="*/ 7 h 15"/>
                  <a:gd name="T4" fmla="*/ 11 w 75"/>
                  <a:gd name="T5" fmla="*/ 7 h 15"/>
                  <a:gd name="T6" fmla="*/ 0 w 75"/>
                  <a:gd name="T7" fmla="*/ 3 h 15"/>
                  <a:gd name="T8" fmla="*/ 11 w 75"/>
                  <a:gd name="T9" fmla="*/ 10 h 15"/>
                  <a:gd name="T10" fmla="*/ 25 w 75"/>
                  <a:gd name="T11" fmla="*/ 14 h 15"/>
                  <a:gd name="T12" fmla="*/ 46 w 75"/>
                  <a:gd name="T13" fmla="*/ 14 h 15"/>
                  <a:gd name="T14" fmla="*/ 63 w 75"/>
                  <a:gd name="T15" fmla="*/ 7 h 15"/>
                  <a:gd name="T16" fmla="*/ 70 w 75"/>
                  <a:gd name="T17" fmla="*/ 3 h 15"/>
                  <a:gd name="T18" fmla="*/ 74 w 75"/>
                  <a:gd name="T19" fmla="*/ 0 h 1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75" h="15">
                    <a:moveTo>
                      <a:pt x="74" y="0"/>
                    </a:moveTo>
                    <a:lnTo>
                      <a:pt x="42" y="7"/>
                    </a:lnTo>
                    <a:lnTo>
                      <a:pt x="11" y="7"/>
                    </a:lnTo>
                    <a:lnTo>
                      <a:pt x="0" y="3"/>
                    </a:lnTo>
                    <a:lnTo>
                      <a:pt x="11" y="10"/>
                    </a:lnTo>
                    <a:lnTo>
                      <a:pt x="25" y="14"/>
                    </a:lnTo>
                    <a:lnTo>
                      <a:pt x="46" y="14"/>
                    </a:lnTo>
                    <a:lnTo>
                      <a:pt x="63" y="7"/>
                    </a:lnTo>
                    <a:lnTo>
                      <a:pt x="70" y="3"/>
                    </a:lnTo>
                    <a:lnTo>
                      <a:pt x="74" y="0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39" name="Freeform 292" descr="深色下对角线"/>
              <p:cNvSpPr>
                <a:spLocks/>
              </p:cNvSpPr>
              <p:nvPr/>
            </p:nvSpPr>
            <p:spPr bwMode="auto">
              <a:xfrm>
                <a:off x="3226" y="2745"/>
                <a:ext cx="124" cy="348"/>
              </a:xfrm>
              <a:custGeom>
                <a:avLst/>
                <a:gdLst>
                  <a:gd name="T0" fmla="*/ 0 w 124"/>
                  <a:gd name="T1" fmla="*/ 0 h 348"/>
                  <a:gd name="T2" fmla="*/ 7 w 124"/>
                  <a:gd name="T3" fmla="*/ 54 h 348"/>
                  <a:gd name="T4" fmla="*/ 17 w 124"/>
                  <a:gd name="T5" fmla="*/ 107 h 348"/>
                  <a:gd name="T6" fmla="*/ 35 w 124"/>
                  <a:gd name="T7" fmla="*/ 161 h 348"/>
                  <a:gd name="T8" fmla="*/ 53 w 124"/>
                  <a:gd name="T9" fmla="*/ 211 h 348"/>
                  <a:gd name="T10" fmla="*/ 77 w 124"/>
                  <a:gd name="T11" fmla="*/ 261 h 348"/>
                  <a:gd name="T12" fmla="*/ 102 w 124"/>
                  <a:gd name="T13" fmla="*/ 308 h 348"/>
                  <a:gd name="T14" fmla="*/ 123 w 124"/>
                  <a:gd name="T15" fmla="*/ 347 h 348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60000 65536"/>
                  <a:gd name="T22" fmla="*/ 0 60000 65536"/>
                  <a:gd name="T23" fmla="*/ 0 60000 65536"/>
                </a:gdLst>
                <a:ahLst/>
                <a:cxnLst>
                  <a:cxn ang="T16">
                    <a:pos x="T0" y="T1"/>
                  </a:cxn>
                  <a:cxn ang="T17">
                    <a:pos x="T2" y="T3"/>
                  </a:cxn>
                  <a:cxn ang="T18">
                    <a:pos x="T4" y="T5"/>
                  </a:cxn>
                  <a:cxn ang="T19">
                    <a:pos x="T6" y="T7"/>
                  </a:cxn>
                  <a:cxn ang="T20">
                    <a:pos x="T8" y="T9"/>
                  </a:cxn>
                  <a:cxn ang="T21">
                    <a:pos x="T10" y="T11"/>
                  </a:cxn>
                  <a:cxn ang="T22">
                    <a:pos x="T12" y="T13"/>
                  </a:cxn>
                  <a:cxn ang="T23">
                    <a:pos x="T14" y="T15"/>
                  </a:cxn>
                </a:cxnLst>
                <a:rect l="0" t="0" r="r" b="b"/>
                <a:pathLst>
                  <a:path w="124" h="348">
                    <a:moveTo>
                      <a:pt x="0" y="0"/>
                    </a:moveTo>
                    <a:lnTo>
                      <a:pt x="7" y="54"/>
                    </a:lnTo>
                    <a:lnTo>
                      <a:pt x="17" y="107"/>
                    </a:lnTo>
                    <a:lnTo>
                      <a:pt x="35" y="161"/>
                    </a:lnTo>
                    <a:lnTo>
                      <a:pt x="53" y="211"/>
                    </a:lnTo>
                    <a:lnTo>
                      <a:pt x="77" y="261"/>
                    </a:lnTo>
                    <a:lnTo>
                      <a:pt x="102" y="308"/>
                    </a:lnTo>
                    <a:lnTo>
                      <a:pt x="123" y="347"/>
                    </a:lnTo>
                  </a:path>
                </a:pathLst>
              </a:custGeom>
              <a:noFill/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0" name="Freeform 293"/>
              <p:cNvSpPr>
                <a:spLocks/>
              </p:cNvSpPr>
              <p:nvPr/>
            </p:nvSpPr>
            <p:spPr bwMode="auto">
              <a:xfrm>
                <a:off x="3363" y="3121"/>
                <a:ext cx="15" cy="18"/>
              </a:xfrm>
              <a:custGeom>
                <a:avLst/>
                <a:gdLst>
                  <a:gd name="T0" fmla="*/ 0 w 15"/>
                  <a:gd name="T1" fmla="*/ 0 h 18"/>
                  <a:gd name="T2" fmla="*/ 14 w 15"/>
                  <a:gd name="T3" fmla="*/ 17 h 18"/>
                  <a:gd name="T4" fmla="*/ 0 60000 65536"/>
                  <a:gd name="T5" fmla="*/ 0 60000 65536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0" t="0" r="r" b="b"/>
                <a:pathLst>
                  <a:path w="15" h="18">
                    <a:moveTo>
                      <a:pt x="0" y="0"/>
                    </a:moveTo>
                    <a:lnTo>
                      <a:pt x="14" y="17"/>
                    </a:lnTo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1" name="Freeform 294" descr="深色下对角线"/>
              <p:cNvSpPr>
                <a:spLocks/>
              </p:cNvSpPr>
              <p:nvPr/>
            </p:nvSpPr>
            <p:spPr bwMode="auto">
              <a:xfrm>
                <a:off x="3279" y="2652"/>
                <a:ext cx="71" cy="398"/>
              </a:xfrm>
              <a:custGeom>
                <a:avLst/>
                <a:gdLst>
                  <a:gd name="T0" fmla="*/ 63 w 71"/>
                  <a:gd name="T1" fmla="*/ 0 h 398"/>
                  <a:gd name="T2" fmla="*/ 38 w 71"/>
                  <a:gd name="T3" fmla="*/ 32 h 398"/>
                  <a:gd name="T4" fmla="*/ 17 w 71"/>
                  <a:gd name="T5" fmla="*/ 71 h 398"/>
                  <a:gd name="T6" fmla="*/ 35 w 71"/>
                  <a:gd name="T7" fmla="*/ 96 h 398"/>
                  <a:gd name="T8" fmla="*/ 35 w 71"/>
                  <a:gd name="T9" fmla="*/ 104 h 398"/>
                  <a:gd name="T10" fmla="*/ 0 w 71"/>
                  <a:gd name="T11" fmla="*/ 118 h 398"/>
                  <a:gd name="T12" fmla="*/ 70 w 71"/>
                  <a:gd name="T13" fmla="*/ 397 h 398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71" h="398">
                    <a:moveTo>
                      <a:pt x="63" y="0"/>
                    </a:moveTo>
                    <a:lnTo>
                      <a:pt x="38" y="32"/>
                    </a:lnTo>
                    <a:lnTo>
                      <a:pt x="17" y="71"/>
                    </a:lnTo>
                    <a:lnTo>
                      <a:pt x="35" y="96"/>
                    </a:lnTo>
                    <a:lnTo>
                      <a:pt x="35" y="104"/>
                    </a:lnTo>
                    <a:lnTo>
                      <a:pt x="0" y="118"/>
                    </a:lnTo>
                    <a:lnTo>
                      <a:pt x="70" y="397"/>
                    </a:lnTo>
                  </a:path>
                </a:pathLst>
              </a:custGeom>
              <a:noFill/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2" name="Freeform 295"/>
              <p:cNvSpPr>
                <a:spLocks/>
              </p:cNvSpPr>
              <p:nvPr/>
            </p:nvSpPr>
            <p:spPr bwMode="auto">
              <a:xfrm>
                <a:off x="3331" y="2523"/>
                <a:ext cx="50" cy="73"/>
              </a:xfrm>
              <a:custGeom>
                <a:avLst/>
                <a:gdLst>
                  <a:gd name="T0" fmla="*/ 14 w 50"/>
                  <a:gd name="T1" fmla="*/ 0 h 73"/>
                  <a:gd name="T2" fmla="*/ 0 w 50"/>
                  <a:gd name="T3" fmla="*/ 54 h 73"/>
                  <a:gd name="T4" fmla="*/ 0 w 50"/>
                  <a:gd name="T5" fmla="*/ 61 h 73"/>
                  <a:gd name="T6" fmla="*/ 0 w 50"/>
                  <a:gd name="T7" fmla="*/ 68 h 73"/>
                  <a:gd name="T8" fmla="*/ 4 w 50"/>
                  <a:gd name="T9" fmla="*/ 72 h 73"/>
                  <a:gd name="T10" fmla="*/ 11 w 50"/>
                  <a:gd name="T11" fmla="*/ 72 h 73"/>
                  <a:gd name="T12" fmla="*/ 21 w 50"/>
                  <a:gd name="T13" fmla="*/ 72 h 73"/>
                  <a:gd name="T14" fmla="*/ 35 w 50"/>
                  <a:gd name="T15" fmla="*/ 68 h 73"/>
                  <a:gd name="T16" fmla="*/ 42 w 50"/>
                  <a:gd name="T17" fmla="*/ 68 h 73"/>
                  <a:gd name="T18" fmla="*/ 49 w 50"/>
                  <a:gd name="T19" fmla="*/ 72 h 73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50" h="73">
                    <a:moveTo>
                      <a:pt x="14" y="0"/>
                    </a:moveTo>
                    <a:lnTo>
                      <a:pt x="0" y="54"/>
                    </a:lnTo>
                    <a:lnTo>
                      <a:pt x="0" y="61"/>
                    </a:lnTo>
                    <a:lnTo>
                      <a:pt x="0" y="68"/>
                    </a:lnTo>
                    <a:lnTo>
                      <a:pt x="4" y="72"/>
                    </a:lnTo>
                    <a:lnTo>
                      <a:pt x="11" y="72"/>
                    </a:lnTo>
                    <a:lnTo>
                      <a:pt x="21" y="72"/>
                    </a:lnTo>
                    <a:lnTo>
                      <a:pt x="35" y="68"/>
                    </a:lnTo>
                    <a:lnTo>
                      <a:pt x="42" y="68"/>
                    </a:lnTo>
                    <a:lnTo>
                      <a:pt x="49" y="72"/>
                    </a:lnTo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3" name="Freeform 296"/>
              <p:cNvSpPr>
                <a:spLocks/>
              </p:cNvSpPr>
              <p:nvPr/>
            </p:nvSpPr>
            <p:spPr bwMode="auto">
              <a:xfrm>
                <a:off x="3370" y="2520"/>
                <a:ext cx="18" cy="22"/>
              </a:xfrm>
              <a:custGeom>
                <a:avLst/>
                <a:gdLst>
                  <a:gd name="T0" fmla="*/ 17 w 18"/>
                  <a:gd name="T1" fmla="*/ 0 h 22"/>
                  <a:gd name="T2" fmla="*/ 10 w 18"/>
                  <a:gd name="T3" fmla="*/ 0 h 22"/>
                  <a:gd name="T4" fmla="*/ 3 w 18"/>
                  <a:gd name="T5" fmla="*/ 3 h 22"/>
                  <a:gd name="T6" fmla="*/ 0 w 18"/>
                  <a:gd name="T7" fmla="*/ 7 h 22"/>
                  <a:gd name="T8" fmla="*/ 0 w 18"/>
                  <a:gd name="T9" fmla="*/ 14 h 22"/>
                  <a:gd name="T10" fmla="*/ 3 w 18"/>
                  <a:gd name="T11" fmla="*/ 17 h 22"/>
                  <a:gd name="T12" fmla="*/ 7 w 18"/>
                  <a:gd name="T13" fmla="*/ 21 h 22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8" h="22">
                    <a:moveTo>
                      <a:pt x="17" y="0"/>
                    </a:moveTo>
                    <a:lnTo>
                      <a:pt x="10" y="0"/>
                    </a:lnTo>
                    <a:lnTo>
                      <a:pt x="3" y="3"/>
                    </a:lnTo>
                    <a:lnTo>
                      <a:pt x="0" y="7"/>
                    </a:lnTo>
                    <a:lnTo>
                      <a:pt x="0" y="14"/>
                    </a:lnTo>
                    <a:lnTo>
                      <a:pt x="3" y="17"/>
                    </a:lnTo>
                    <a:lnTo>
                      <a:pt x="7" y="21"/>
                    </a:lnTo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4" name="Freeform 297"/>
              <p:cNvSpPr>
                <a:spLocks/>
              </p:cNvSpPr>
              <p:nvPr/>
            </p:nvSpPr>
            <p:spPr bwMode="auto">
              <a:xfrm>
                <a:off x="3517" y="2494"/>
                <a:ext cx="15" cy="52"/>
              </a:xfrm>
              <a:custGeom>
                <a:avLst/>
                <a:gdLst>
                  <a:gd name="T0" fmla="*/ 4 w 15"/>
                  <a:gd name="T1" fmla="*/ 51 h 52"/>
                  <a:gd name="T2" fmla="*/ 11 w 15"/>
                  <a:gd name="T3" fmla="*/ 40 h 52"/>
                  <a:gd name="T4" fmla="*/ 14 w 15"/>
                  <a:gd name="T5" fmla="*/ 29 h 52"/>
                  <a:gd name="T6" fmla="*/ 14 w 15"/>
                  <a:gd name="T7" fmla="*/ 22 h 52"/>
                  <a:gd name="T8" fmla="*/ 14 w 15"/>
                  <a:gd name="T9" fmla="*/ 11 h 52"/>
                  <a:gd name="T10" fmla="*/ 14 w 15"/>
                  <a:gd name="T11" fmla="*/ 0 h 52"/>
                  <a:gd name="T12" fmla="*/ 11 w 15"/>
                  <a:gd name="T13" fmla="*/ 0 h 52"/>
                  <a:gd name="T14" fmla="*/ 7 w 15"/>
                  <a:gd name="T15" fmla="*/ 0 h 52"/>
                  <a:gd name="T16" fmla="*/ 4 w 15"/>
                  <a:gd name="T17" fmla="*/ 4 h 52"/>
                  <a:gd name="T18" fmla="*/ 0 w 15"/>
                  <a:gd name="T19" fmla="*/ 11 h 5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15" h="52">
                    <a:moveTo>
                      <a:pt x="4" y="51"/>
                    </a:moveTo>
                    <a:lnTo>
                      <a:pt x="11" y="40"/>
                    </a:lnTo>
                    <a:lnTo>
                      <a:pt x="14" y="29"/>
                    </a:lnTo>
                    <a:lnTo>
                      <a:pt x="14" y="22"/>
                    </a:lnTo>
                    <a:lnTo>
                      <a:pt x="14" y="11"/>
                    </a:lnTo>
                    <a:lnTo>
                      <a:pt x="14" y="0"/>
                    </a:lnTo>
                    <a:lnTo>
                      <a:pt x="11" y="0"/>
                    </a:lnTo>
                    <a:lnTo>
                      <a:pt x="7" y="0"/>
                    </a:lnTo>
                    <a:lnTo>
                      <a:pt x="4" y="4"/>
                    </a:lnTo>
                    <a:lnTo>
                      <a:pt x="0" y="11"/>
                    </a:lnTo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5" name="Freeform 298"/>
              <p:cNvSpPr>
                <a:spLocks/>
              </p:cNvSpPr>
              <p:nvPr/>
            </p:nvSpPr>
            <p:spPr bwMode="auto">
              <a:xfrm>
                <a:off x="3387" y="2520"/>
                <a:ext cx="19" cy="15"/>
              </a:xfrm>
              <a:custGeom>
                <a:avLst/>
                <a:gdLst>
                  <a:gd name="T0" fmla="*/ 11 w 19"/>
                  <a:gd name="T1" fmla="*/ 0 h 15"/>
                  <a:gd name="T2" fmla="*/ 14 w 19"/>
                  <a:gd name="T3" fmla="*/ 0 h 15"/>
                  <a:gd name="T4" fmla="*/ 18 w 19"/>
                  <a:gd name="T5" fmla="*/ 7 h 15"/>
                  <a:gd name="T6" fmla="*/ 18 w 19"/>
                  <a:gd name="T7" fmla="*/ 10 h 15"/>
                  <a:gd name="T8" fmla="*/ 14 w 19"/>
                  <a:gd name="T9" fmla="*/ 14 h 15"/>
                  <a:gd name="T10" fmla="*/ 14 w 19"/>
                  <a:gd name="T11" fmla="*/ 14 h 15"/>
                  <a:gd name="T12" fmla="*/ 7 w 19"/>
                  <a:gd name="T13" fmla="*/ 14 h 15"/>
                  <a:gd name="T14" fmla="*/ 7 w 19"/>
                  <a:gd name="T15" fmla="*/ 14 h 15"/>
                  <a:gd name="T16" fmla="*/ 4 w 19"/>
                  <a:gd name="T17" fmla="*/ 14 h 15"/>
                  <a:gd name="T18" fmla="*/ 0 w 19"/>
                  <a:gd name="T19" fmla="*/ 3 h 15"/>
                  <a:gd name="T20" fmla="*/ 4 w 19"/>
                  <a:gd name="T21" fmla="*/ 0 h 15"/>
                  <a:gd name="T22" fmla="*/ 11 w 19"/>
                  <a:gd name="T23" fmla="*/ 0 h 15"/>
                  <a:gd name="T24" fmla="*/ 11 w 19"/>
                  <a:gd name="T25" fmla="*/ 0 h 15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0" t="0" r="r" b="b"/>
                <a:pathLst>
                  <a:path w="19" h="15">
                    <a:moveTo>
                      <a:pt x="11" y="0"/>
                    </a:moveTo>
                    <a:lnTo>
                      <a:pt x="14" y="0"/>
                    </a:lnTo>
                    <a:lnTo>
                      <a:pt x="18" y="7"/>
                    </a:lnTo>
                    <a:lnTo>
                      <a:pt x="18" y="10"/>
                    </a:lnTo>
                    <a:lnTo>
                      <a:pt x="14" y="14"/>
                    </a:lnTo>
                    <a:lnTo>
                      <a:pt x="7" y="14"/>
                    </a:lnTo>
                    <a:lnTo>
                      <a:pt x="4" y="14"/>
                    </a:lnTo>
                    <a:lnTo>
                      <a:pt x="0" y="3"/>
                    </a:lnTo>
                    <a:lnTo>
                      <a:pt x="4" y="0"/>
                    </a:lnTo>
                    <a:lnTo>
                      <a:pt x="11" y="0"/>
                    </a:lnTo>
                    <a:close/>
                  </a:path>
                </a:pathLst>
              </a:custGeom>
              <a:solidFill>
                <a:srgbClr val="888888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6" name="Freeform 299"/>
              <p:cNvSpPr>
                <a:spLocks/>
              </p:cNvSpPr>
              <p:nvPr/>
            </p:nvSpPr>
            <p:spPr bwMode="auto">
              <a:xfrm>
                <a:off x="3106" y="3097"/>
                <a:ext cx="99" cy="70"/>
              </a:xfrm>
              <a:custGeom>
                <a:avLst/>
                <a:gdLst>
                  <a:gd name="T0" fmla="*/ 11 w 99"/>
                  <a:gd name="T1" fmla="*/ 69 h 70"/>
                  <a:gd name="T2" fmla="*/ 4 w 99"/>
                  <a:gd name="T3" fmla="*/ 58 h 70"/>
                  <a:gd name="T4" fmla="*/ 0 w 99"/>
                  <a:gd name="T5" fmla="*/ 41 h 70"/>
                  <a:gd name="T6" fmla="*/ 2 w 99"/>
                  <a:gd name="T7" fmla="*/ 29 h 70"/>
                  <a:gd name="T8" fmla="*/ 11 w 99"/>
                  <a:gd name="T9" fmla="*/ 19 h 70"/>
                  <a:gd name="T10" fmla="*/ 25 w 99"/>
                  <a:gd name="T11" fmla="*/ 5 h 70"/>
                  <a:gd name="T12" fmla="*/ 35 w 99"/>
                  <a:gd name="T13" fmla="*/ 0 h 70"/>
                  <a:gd name="T14" fmla="*/ 51 w 99"/>
                  <a:gd name="T15" fmla="*/ 3 h 70"/>
                  <a:gd name="T16" fmla="*/ 72 w 99"/>
                  <a:gd name="T17" fmla="*/ 15 h 70"/>
                  <a:gd name="T18" fmla="*/ 81 w 99"/>
                  <a:gd name="T19" fmla="*/ 19 h 70"/>
                  <a:gd name="T20" fmla="*/ 93 w 99"/>
                  <a:gd name="T21" fmla="*/ 34 h 70"/>
                  <a:gd name="T22" fmla="*/ 98 w 99"/>
                  <a:gd name="T23" fmla="*/ 43 h 70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99" h="70">
                    <a:moveTo>
                      <a:pt x="11" y="69"/>
                    </a:moveTo>
                    <a:lnTo>
                      <a:pt x="4" y="58"/>
                    </a:lnTo>
                    <a:lnTo>
                      <a:pt x="0" y="41"/>
                    </a:lnTo>
                    <a:lnTo>
                      <a:pt x="2" y="29"/>
                    </a:lnTo>
                    <a:lnTo>
                      <a:pt x="11" y="19"/>
                    </a:lnTo>
                    <a:lnTo>
                      <a:pt x="25" y="5"/>
                    </a:lnTo>
                    <a:lnTo>
                      <a:pt x="35" y="0"/>
                    </a:lnTo>
                    <a:lnTo>
                      <a:pt x="51" y="3"/>
                    </a:lnTo>
                    <a:lnTo>
                      <a:pt x="72" y="15"/>
                    </a:lnTo>
                    <a:lnTo>
                      <a:pt x="81" y="19"/>
                    </a:lnTo>
                    <a:lnTo>
                      <a:pt x="93" y="34"/>
                    </a:lnTo>
                    <a:lnTo>
                      <a:pt x="98" y="43"/>
                    </a:lnTo>
                  </a:path>
                </a:pathLst>
              </a:custGeom>
              <a:solidFill>
                <a:srgbClr val="FFFFFF"/>
              </a:solidFill>
              <a:ln w="6350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7" name="Freeform 300"/>
              <p:cNvSpPr>
                <a:spLocks/>
              </p:cNvSpPr>
              <p:nvPr/>
            </p:nvSpPr>
            <p:spPr bwMode="auto">
              <a:xfrm>
                <a:off x="3114" y="3135"/>
                <a:ext cx="109" cy="133"/>
              </a:xfrm>
              <a:custGeom>
                <a:avLst/>
                <a:gdLst>
                  <a:gd name="T0" fmla="*/ 87 w 109"/>
                  <a:gd name="T1" fmla="*/ 93 h 133"/>
                  <a:gd name="T2" fmla="*/ 80 w 109"/>
                  <a:gd name="T3" fmla="*/ 79 h 133"/>
                  <a:gd name="T4" fmla="*/ 80 w 109"/>
                  <a:gd name="T5" fmla="*/ 61 h 133"/>
                  <a:gd name="T6" fmla="*/ 80 w 109"/>
                  <a:gd name="T7" fmla="*/ 50 h 133"/>
                  <a:gd name="T8" fmla="*/ 77 w 109"/>
                  <a:gd name="T9" fmla="*/ 36 h 133"/>
                  <a:gd name="T10" fmla="*/ 73 w 109"/>
                  <a:gd name="T11" fmla="*/ 32 h 133"/>
                  <a:gd name="T12" fmla="*/ 66 w 109"/>
                  <a:gd name="T13" fmla="*/ 32 h 133"/>
                  <a:gd name="T14" fmla="*/ 66 w 109"/>
                  <a:gd name="T15" fmla="*/ 32 h 133"/>
                  <a:gd name="T16" fmla="*/ 63 w 109"/>
                  <a:gd name="T17" fmla="*/ 36 h 133"/>
                  <a:gd name="T18" fmla="*/ 63 w 109"/>
                  <a:gd name="T19" fmla="*/ 46 h 133"/>
                  <a:gd name="T20" fmla="*/ 80 w 109"/>
                  <a:gd name="T21" fmla="*/ 79 h 133"/>
                  <a:gd name="T22" fmla="*/ 98 w 109"/>
                  <a:gd name="T23" fmla="*/ 114 h 133"/>
                  <a:gd name="T24" fmla="*/ 98 w 109"/>
                  <a:gd name="T25" fmla="*/ 122 h 133"/>
                  <a:gd name="T26" fmla="*/ 94 w 109"/>
                  <a:gd name="T27" fmla="*/ 129 h 133"/>
                  <a:gd name="T28" fmla="*/ 94 w 109"/>
                  <a:gd name="T29" fmla="*/ 129 h 133"/>
                  <a:gd name="T30" fmla="*/ 87 w 109"/>
                  <a:gd name="T31" fmla="*/ 132 h 133"/>
                  <a:gd name="T32" fmla="*/ 77 w 109"/>
                  <a:gd name="T33" fmla="*/ 125 h 133"/>
                  <a:gd name="T34" fmla="*/ 28 w 109"/>
                  <a:gd name="T35" fmla="*/ 54 h 133"/>
                  <a:gd name="T36" fmla="*/ 73 w 109"/>
                  <a:gd name="T37" fmla="*/ 122 h 133"/>
                  <a:gd name="T38" fmla="*/ 45 w 109"/>
                  <a:gd name="T39" fmla="*/ 114 h 133"/>
                  <a:gd name="T40" fmla="*/ 42 w 109"/>
                  <a:gd name="T41" fmla="*/ 107 h 133"/>
                  <a:gd name="T42" fmla="*/ 3 w 109"/>
                  <a:gd name="T43" fmla="*/ 46 h 133"/>
                  <a:gd name="T44" fmla="*/ 0 w 109"/>
                  <a:gd name="T45" fmla="*/ 36 h 133"/>
                  <a:gd name="T46" fmla="*/ 3 w 109"/>
                  <a:gd name="T47" fmla="*/ 28 h 133"/>
                  <a:gd name="T48" fmla="*/ 10 w 109"/>
                  <a:gd name="T49" fmla="*/ 21 h 133"/>
                  <a:gd name="T50" fmla="*/ 14 w 109"/>
                  <a:gd name="T51" fmla="*/ 32 h 133"/>
                  <a:gd name="T52" fmla="*/ 21 w 109"/>
                  <a:gd name="T53" fmla="*/ 39 h 133"/>
                  <a:gd name="T54" fmla="*/ 28 w 109"/>
                  <a:gd name="T55" fmla="*/ 25 h 133"/>
                  <a:gd name="T56" fmla="*/ 21 w 109"/>
                  <a:gd name="T57" fmla="*/ 21 h 133"/>
                  <a:gd name="T58" fmla="*/ 17 w 109"/>
                  <a:gd name="T59" fmla="*/ 14 h 133"/>
                  <a:gd name="T60" fmla="*/ 24 w 109"/>
                  <a:gd name="T61" fmla="*/ 7 h 133"/>
                  <a:gd name="T62" fmla="*/ 52 w 109"/>
                  <a:gd name="T63" fmla="*/ 0 h 133"/>
                  <a:gd name="T64" fmla="*/ 84 w 109"/>
                  <a:gd name="T65" fmla="*/ 7 h 133"/>
                  <a:gd name="T66" fmla="*/ 84 w 109"/>
                  <a:gd name="T67" fmla="*/ 7 h 133"/>
                  <a:gd name="T68" fmla="*/ 98 w 109"/>
                  <a:gd name="T69" fmla="*/ 14 h 133"/>
                  <a:gd name="T70" fmla="*/ 105 w 109"/>
                  <a:gd name="T71" fmla="*/ 21 h 133"/>
                  <a:gd name="T72" fmla="*/ 108 w 109"/>
                  <a:gd name="T73" fmla="*/ 28 h 133"/>
                  <a:gd name="T74" fmla="*/ 108 w 109"/>
                  <a:gd name="T75" fmla="*/ 79 h 133"/>
                  <a:gd name="T76" fmla="*/ 108 w 109"/>
                  <a:gd name="T77" fmla="*/ 82 h 133"/>
                  <a:gd name="T78" fmla="*/ 108 w 109"/>
                  <a:gd name="T79" fmla="*/ 89 h 133"/>
                  <a:gd name="T80" fmla="*/ 108 w 109"/>
                  <a:gd name="T81" fmla="*/ 96 h 133"/>
                  <a:gd name="T82" fmla="*/ 108 w 109"/>
                  <a:gd name="T83" fmla="*/ 104 h 133"/>
                  <a:gd name="T84" fmla="*/ 98 w 109"/>
                  <a:gd name="T85" fmla="*/ 114 h 133"/>
                  <a:gd name="T86" fmla="*/ 87 w 109"/>
                  <a:gd name="T87" fmla="*/ 93 h 133"/>
                  <a:gd name="T88" fmla="*/ 87 w 109"/>
                  <a:gd name="T89" fmla="*/ 93 h 133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</a:gdLst>
                <a:ahLst/>
                <a:cxnLst>
                  <a:cxn ang="T90">
                    <a:pos x="T0" y="T1"/>
                  </a:cxn>
                  <a:cxn ang="T91">
                    <a:pos x="T2" y="T3"/>
                  </a:cxn>
                  <a:cxn ang="T92">
                    <a:pos x="T4" y="T5"/>
                  </a:cxn>
                  <a:cxn ang="T93">
                    <a:pos x="T6" y="T7"/>
                  </a:cxn>
                  <a:cxn ang="T94">
                    <a:pos x="T8" y="T9"/>
                  </a:cxn>
                  <a:cxn ang="T95">
                    <a:pos x="T10" y="T11"/>
                  </a:cxn>
                  <a:cxn ang="T96">
                    <a:pos x="T12" y="T13"/>
                  </a:cxn>
                  <a:cxn ang="T97">
                    <a:pos x="T14" y="T15"/>
                  </a:cxn>
                  <a:cxn ang="T98">
                    <a:pos x="T16" y="T17"/>
                  </a:cxn>
                  <a:cxn ang="T99">
                    <a:pos x="T18" y="T19"/>
                  </a:cxn>
                  <a:cxn ang="T100">
                    <a:pos x="T20" y="T21"/>
                  </a:cxn>
                  <a:cxn ang="T101">
                    <a:pos x="T22" y="T23"/>
                  </a:cxn>
                  <a:cxn ang="T102">
                    <a:pos x="T24" y="T25"/>
                  </a:cxn>
                  <a:cxn ang="T103">
                    <a:pos x="T26" y="T27"/>
                  </a:cxn>
                  <a:cxn ang="T104">
                    <a:pos x="T28" y="T29"/>
                  </a:cxn>
                  <a:cxn ang="T105">
                    <a:pos x="T30" y="T31"/>
                  </a:cxn>
                  <a:cxn ang="T106">
                    <a:pos x="T32" y="T33"/>
                  </a:cxn>
                  <a:cxn ang="T107">
                    <a:pos x="T34" y="T35"/>
                  </a:cxn>
                  <a:cxn ang="T108">
                    <a:pos x="T36" y="T37"/>
                  </a:cxn>
                  <a:cxn ang="T109">
                    <a:pos x="T38" y="T39"/>
                  </a:cxn>
                  <a:cxn ang="T110">
                    <a:pos x="T40" y="T41"/>
                  </a:cxn>
                  <a:cxn ang="T111">
                    <a:pos x="T42" y="T43"/>
                  </a:cxn>
                  <a:cxn ang="T112">
                    <a:pos x="T44" y="T45"/>
                  </a:cxn>
                  <a:cxn ang="T113">
                    <a:pos x="T46" y="T47"/>
                  </a:cxn>
                  <a:cxn ang="T114">
                    <a:pos x="T48" y="T49"/>
                  </a:cxn>
                  <a:cxn ang="T115">
                    <a:pos x="T50" y="T51"/>
                  </a:cxn>
                  <a:cxn ang="T116">
                    <a:pos x="T52" y="T53"/>
                  </a:cxn>
                  <a:cxn ang="T117">
                    <a:pos x="T54" y="T55"/>
                  </a:cxn>
                  <a:cxn ang="T118">
                    <a:pos x="T56" y="T57"/>
                  </a:cxn>
                  <a:cxn ang="T119">
                    <a:pos x="T58" y="T59"/>
                  </a:cxn>
                  <a:cxn ang="T120">
                    <a:pos x="T60" y="T61"/>
                  </a:cxn>
                  <a:cxn ang="T121">
                    <a:pos x="T62" y="T63"/>
                  </a:cxn>
                  <a:cxn ang="T122">
                    <a:pos x="T64" y="T65"/>
                  </a:cxn>
                  <a:cxn ang="T123">
                    <a:pos x="T66" y="T67"/>
                  </a:cxn>
                  <a:cxn ang="T124">
                    <a:pos x="T68" y="T69"/>
                  </a:cxn>
                  <a:cxn ang="T125">
                    <a:pos x="T70" y="T71"/>
                  </a:cxn>
                  <a:cxn ang="T126">
                    <a:pos x="T72" y="T73"/>
                  </a:cxn>
                  <a:cxn ang="T127">
                    <a:pos x="T74" y="T75"/>
                  </a:cxn>
                  <a:cxn ang="T128">
                    <a:pos x="T76" y="T77"/>
                  </a:cxn>
                  <a:cxn ang="T129">
                    <a:pos x="T78" y="T79"/>
                  </a:cxn>
                  <a:cxn ang="T130">
                    <a:pos x="T80" y="T81"/>
                  </a:cxn>
                  <a:cxn ang="T131">
                    <a:pos x="T82" y="T83"/>
                  </a:cxn>
                  <a:cxn ang="T132">
                    <a:pos x="T84" y="T85"/>
                  </a:cxn>
                  <a:cxn ang="T133">
                    <a:pos x="T86" y="T87"/>
                  </a:cxn>
                  <a:cxn ang="T134">
                    <a:pos x="T88" y="T89"/>
                  </a:cxn>
                </a:cxnLst>
                <a:rect l="0" t="0" r="r" b="b"/>
                <a:pathLst>
                  <a:path w="109" h="133">
                    <a:moveTo>
                      <a:pt x="87" y="93"/>
                    </a:moveTo>
                    <a:lnTo>
                      <a:pt x="80" y="79"/>
                    </a:lnTo>
                    <a:lnTo>
                      <a:pt x="80" y="61"/>
                    </a:lnTo>
                    <a:lnTo>
                      <a:pt x="80" y="50"/>
                    </a:lnTo>
                    <a:lnTo>
                      <a:pt x="77" y="36"/>
                    </a:lnTo>
                    <a:lnTo>
                      <a:pt x="73" y="32"/>
                    </a:lnTo>
                    <a:lnTo>
                      <a:pt x="66" y="32"/>
                    </a:lnTo>
                    <a:lnTo>
                      <a:pt x="63" y="36"/>
                    </a:lnTo>
                    <a:lnTo>
                      <a:pt x="63" y="46"/>
                    </a:lnTo>
                    <a:lnTo>
                      <a:pt x="80" y="79"/>
                    </a:lnTo>
                    <a:lnTo>
                      <a:pt x="98" y="114"/>
                    </a:lnTo>
                    <a:lnTo>
                      <a:pt x="98" y="122"/>
                    </a:lnTo>
                    <a:lnTo>
                      <a:pt x="94" y="129"/>
                    </a:lnTo>
                    <a:lnTo>
                      <a:pt x="87" y="132"/>
                    </a:lnTo>
                    <a:lnTo>
                      <a:pt x="77" y="125"/>
                    </a:lnTo>
                    <a:lnTo>
                      <a:pt x="28" y="54"/>
                    </a:lnTo>
                    <a:lnTo>
                      <a:pt x="73" y="122"/>
                    </a:lnTo>
                    <a:lnTo>
                      <a:pt x="45" y="114"/>
                    </a:lnTo>
                    <a:lnTo>
                      <a:pt x="42" y="107"/>
                    </a:lnTo>
                    <a:lnTo>
                      <a:pt x="3" y="46"/>
                    </a:lnTo>
                    <a:lnTo>
                      <a:pt x="0" y="36"/>
                    </a:lnTo>
                    <a:lnTo>
                      <a:pt x="3" y="28"/>
                    </a:lnTo>
                    <a:lnTo>
                      <a:pt x="10" y="21"/>
                    </a:lnTo>
                    <a:lnTo>
                      <a:pt x="14" y="32"/>
                    </a:lnTo>
                    <a:lnTo>
                      <a:pt x="21" y="39"/>
                    </a:lnTo>
                    <a:lnTo>
                      <a:pt x="28" y="25"/>
                    </a:lnTo>
                    <a:lnTo>
                      <a:pt x="21" y="21"/>
                    </a:lnTo>
                    <a:lnTo>
                      <a:pt x="17" y="14"/>
                    </a:lnTo>
                    <a:lnTo>
                      <a:pt x="24" y="7"/>
                    </a:lnTo>
                    <a:lnTo>
                      <a:pt x="52" y="0"/>
                    </a:lnTo>
                    <a:lnTo>
                      <a:pt x="84" y="7"/>
                    </a:lnTo>
                    <a:lnTo>
                      <a:pt x="98" y="14"/>
                    </a:lnTo>
                    <a:lnTo>
                      <a:pt x="105" y="21"/>
                    </a:lnTo>
                    <a:lnTo>
                      <a:pt x="108" y="28"/>
                    </a:lnTo>
                    <a:lnTo>
                      <a:pt x="108" y="79"/>
                    </a:lnTo>
                    <a:lnTo>
                      <a:pt x="108" y="82"/>
                    </a:lnTo>
                    <a:lnTo>
                      <a:pt x="108" y="89"/>
                    </a:lnTo>
                    <a:lnTo>
                      <a:pt x="108" y="96"/>
                    </a:lnTo>
                    <a:lnTo>
                      <a:pt x="108" y="104"/>
                    </a:lnTo>
                    <a:lnTo>
                      <a:pt x="98" y="114"/>
                    </a:lnTo>
                    <a:lnTo>
                      <a:pt x="87" y="93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8" name="Freeform 301"/>
              <p:cNvSpPr>
                <a:spLocks/>
              </p:cNvSpPr>
              <p:nvPr/>
            </p:nvSpPr>
            <p:spPr bwMode="auto">
              <a:xfrm>
                <a:off x="3442" y="2592"/>
                <a:ext cx="382" cy="778"/>
              </a:xfrm>
              <a:custGeom>
                <a:avLst/>
                <a:gdLst>
                  <a:gd name="T0" fmla="*/ 80 w 382"/>
                  <a:gd name="T1" fmla="*/ 0 h 778"/>
                  <a:gd name="T2" fmla="*/ 42 w 382"/>
                  <a:gd name="T3" fmla="*/ 159 h 778"/>
                  <a:gd name="T4" fmla="*/ 21 w 382"/>
                  <a:gd name="T5" fmla="*/ 281 h 778"/>
                  <a:gd name="T6" fmla="*/ 10 w 382"/>
                  <a:gd name="T7" fmla="*/ 341 h 778"/>
                  <a:gd name="T8" fmla="*/ 0 w 382"/>
                  <a:gd name="T9" fmla="*/ 429 h 778"/>
                  <a:gd name="T10" fmla="*/ 0 w 382"/>
                  <a:gd name="T11" fmla="*/ 503 h 778"/>
                  <a:gd name="T12" fmla="*/ 7 w 382"/>
                  <a:gd name="T13" fmla="*/ 582 h 778"/>
                  <a:gd name="T14" fmla="*/ 14 w 382"/>
                  <a:gd name="T15" fmla="*/ 632 h 778"/>
                  <a:gd name="T16" fmla="*/ 358 w 382"/>
                  <a:gd name="T17" fmla="*/ 777 h 778"/>
                  <a:gd name="T18" fmla="*/ 342 w 382"/>
                  <a:gd name="T19" fmla="*/ 584 h 778"/>
                  <a:gd name="T20" fmla="*/ 381 w 382"/>
                  <a:gd name="T21" fmla="*/ 508 h 778"/>
                  <a:gd name="T22" fmla="*/ 379 w 382"/>
                  <a:gd name="T23" fmla="*/ 436 h 778"/>
                  <a:gd name="T24" fmla="*/ 365 w 382"/>
                  <a:gd name="T25" fmla="*/ 300 h 778"/>
                  <a:gd name="T26" fmla="*/ 344 w 382"/>
                  <a:gd name="T27" fmla="*/ 200 h 778"/>
                  <a:gd name="T28" fmla="*/ 316 w 382"/>
                  <a:gd name="T29" fmla="*/ 112 h 778"/>
                  <a:gd name="T30" fmla="*/ 302 w 382"/>
                  <a:gd name="T31" fmla="*/ 102 h 778"/>
                  <a:gd name="T32" fmla="*/ 194 w 382"/>
                  <a:gd name="T33" fmla="*/ 43 h 778"/>
                  <a:gd name="T34" fmla="*/ 134 w 382"/>
                  <a:gd name="T35" fmla="*/ 16 h 778"/>
                  <a:gd name="T36" fmla="*/ 80 w 382"/>
                  <a:gd name="T37" fmla="*/ 0 h 778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382" h="778">
                    <a:moveTo>
                      <a:pt x="80" y="0"/>
                    </a:moveTo>
                    <a:lnTo>
                      <a:pt x="42" y="159"/>
                    </a:lnTo>
                    <a:lnTo>
                      <a:pt x="21" y="281"/>
                    </a:lnTo>
                    <a:lnTo>
                      <a:pt x="10" y="341"/>
                    </a:lnTo>
                    <a:lnTo>
                      <a:pt x="0" y="429"/>
                    </a:lnTo>
                    <a:lnTo>
                      <a:pt x="0" y="503"/>
                    </a:lnTo>
                    <a:lnTo>
                      <a:pt x="7" y="582"/>
                    </a:lnTo>
                    <a:lnTo>
                      <a:pt x="14" y="632"/>
                    </a:lnTo>
                    <a:lnTo>
                      <a:pt x="358" y="777"/>
                    </a:lnTo>
                    <a:lnTo>
                      <a:pt x="342" y="584"/>
                    </a:lnTo>
                    <a:lnTo>
                      <a:pt x="381" y="508"/>
                    </a:lnTo>
                    <a:lnTo>
                      <a:pt x="379" y="436"/>
                    </a:lnTo>
                    <a:lnTo>
                      <a:pt x="365" y="300"/>
                    </a:lnTo>
                    <a:lnTo>
                      <a:pt x="344" y="200"/>
                    </a:lnTo>
                    <a:lnTo>
                      <a:pt x="316" y="112"/>
                    </a:lnTo>
                    <a:lnTo>
                      <a:pt x="302" y="102"/>
                    </a:lnTo>
                    <a:lnTo>
                      <a:pt x="194" y="43"/>
                    </a:lnTo>
                    <a:lnTo>
                      <a:pt x="134" y="16"/>
                    </a:lnTo>
                    <a:lnTo>
                      <a:pt x="80" y="0"/>
                    </a:lnTo>
                    <a:close/>
                  </a:path>
                </a:pathLst>
              </a:custGeom>
              <a:solidFill>
                <a:srgbClr val="888888"/>
              </a:solidFill>
              <a:ln w="6350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49" name="Freeform 302"/>
              <p:cNvSpPr>
                <a:spLocks/>
              </p:cNvSpPr>
              <p:nvPr/>
            </p:nvSpPr>
            <p:spPr bwMode="auto">
              <a:xfrm>
                <a:off x="3593" y="2946"/>
                <a:ext cx="124" cy="270"/>
              </a:xfrm>
              <a:custGeom>
                <a:avLst/>
                <a:gdLst>
                  <a:gd name="T0" fmla="*/ 49 w 124"/>
                  <a:gd name="T1" fmla="*/ 0 h 270"/>
                  <a:gd name="T2" fmla="*/ 49 w 124"/>
                  <a:gd name="T3" fmla="*/ 8 h 270"/>
                  <a:gd name="T4" fmla="*/ 41 w 124"/>
                  <a:gd name="T5" fmla="*/ 95 h 270"/>
                  <a:gd name="T6" fmla="*/ 16 w 124"/>
                  <a:gd name="T7" fmla="*/ 143 h 270"/>
                  <a:gd name="T8" fmla="*/ 18 w 124"/>
                  <a:gd name="T9" fmla="*/ 176 h 270"/>
                  <a:gd name="T10" fmla="*/ 54 w 124"/>
                  <a:gd name="T11" fmla="*/ 158 h 270"/>
                  <a:gd name="T12" fmla="*/ 0 w 124"/>
                  <a:gd name="T13" fmla="*/ 269 h 270"/>
                  <a:gd name="T14" fmla="*/ 11 w 124"/>
                  <a:gd name="T15" fmla="*/ 269 h 270"/>
                  <a:gd name="T16" fmla="*/ 14 w 124"/>
                  <a:gd name="T17" fmla="*/ 262 h 270"/>
                  <a:gd name="T18" fmla="*/ 46 w 124"/>
                  <a:gd name="T19" fmla="*/ 222 h 270"/>
                  <a:gd name="T20" fmla="*/ 77 w 124"/>
                  <a:gd name="T21" fmla="*/ 183 h 270"/>
                  <a:gd name="T22" fmla="*/ 98 w 124"/>
                  <a:gd name="T23" fmla="*/ 169 h 270"/>
                  <a:gd name="T24" fmla="*/ 123 w 124"/>
                  <a:gd name="T25" fmla="*/ 161 h 270"/>
                  <a:gd name="T26" fmla="*/ 109 w 124"/>
                  <a:gd name="T27" fmla="*/ 158 h 270"/>
                  <a:gd name="T28" fmla="*/ 98 w 124"/>
                  <a:gd name="T29" fmla="*/ 161 h 270"/>
                  <a:gd name="T30" fmla="*/ 84 w 124"/>
                  <a:gd name="T31" fmla="*/ 165 h 270"/>
                  <a:gd name="T32" fmla="*/ 70 w 124"/>
                  <a:gd name="T33" fmla="*/ 172 h 270"/>
                  <a:gd name="T34" fmla="*/ 70 w 124"/>
                  <a:gd name="T35" fmla="*/ 158 h 270"/>
                  <a:gd name="T36" fmla="*/ 77 w 124"/>
                  <a:gd name="T37" fmla="*/ 144 h 270"/>
                  <a:gd name="T38" fmla="*/ 88 w 124"/>
                  <a:gd name="T39" fmla="*/ 136 h 270"/>
                  <a:gd name="T40" fmla="*/ 98 w 124"/>
                  <a:gd name="T41" fmla="*/ 129 h 270"/>
                  <a:gd name="T42" fmla="*/ 119 w 124"/>
                  <a:gd name="T43" fmla="*/ 126 h 270"/>
                  <a:gd name="T44" fmla="*/ 116 w 124"/>
                  <a:gd name="T45" fmla="*/ 115 h 270"/>
                  <a:gd name="T46" fmla="*/ 98 w 124"/>
                  <a:gd name="T47" fmla="*/ 111 h 270"/>
                  <a:gd name="T48" fmla="*/ 77 w 124"/>
                  <a:gd name="T49" fmla="*/ 118 h 270"/>
                  <a:gd name="T50" fmla="*/ 67 w 124"/>
                  <a:gd name="T51" fmla="*/ 129 h 270"/>
                  <a:gd name="T52" fmla="*/ 63 w 124"/>
                  <a:gd name="T53" fmla="*/ 122 h 270"/>
                  <a:gd name="T54" fmla="*/ 63 w 124"/>
                  <a:gd name="T55" fmla="*/ 111 h 270"/>
                  <a:gd name="T56" fmla="*/ 70 w 124"/>
                  <a:gd name="T57" fmla="*/ 104 h 270"/>
                  <a:gd name="T58" fmla="*/ 74 w 124"/>
                  <a:gd name="T59" fmla="*/ 97 h 270"/>
                  <a:gd name="T60" fmla="*/ 77 w 124"/>
                  <a:gd name="T61" fmla="*/ 86 h 270"/>
                  <a:gd name="T62" fmla="*/ 77 w 124"/>
                  <a:gd name="T63" fmla="*/ 76 h 270"/>
                  <a:gd name="T64" fmla="*/ 67 w 124"/>
                  <a:gd name="T65" fmla="*/ 65 h 270"/>
                  <a:gd name="T66" fmla="*/ 56 w 124"/>
                  <a:gd name="T67" fmla="*/ 58 h 270"/>
                  <a:gd name="T68" fmla="*/ 53 w 124"/>
                  <a:gd name="T69" fmla="*/ 29 h 270"/>
                  <a:gd name="T70" fmla="*/ 49 w 124"/>
                  <a:gd name="T71" fmla="*/ 0 h 270"/>
                  <a:gd name="T72" fmla="*/ 49 w 124"/>
                  <a:gd name="T73" fmla="*/ 0 h 270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</a:gdLst>
                <a:ahLst/>
                <a:cxnLst>
                  <a:cxn ang="T74">
                    <a:pos x="T0" y="T1"/>
                  </a:cxn>
                  <a:cxn ang="T75">
                    <a:pos x="T2" y="T3"/>
                  </a:cxn>
                  <a:cxn ang="T76">
                    <a:pos x="T4" y="T5"/>
                  </a:cxn>
                  <a:cxn ang="T77">
                    <a:pos x="T6" y="T7"/>
                  </a:cxn>
                  <a:cxn ang="T78">
                    <a:pos x="T8" y="T9"/>
                  </a:cxn>
                  <a:cxn ang="T79">
                    <a:pos x="T10" y="T11"/>
                  </a:cxn>
                  <a:cxn ang="T80">
                    <a:pos x="T12" y="T13"/>
                  </a:cxn>
                  <a:cxn ang="T81">
                    <a:pos x="T14" y="T15"/>
                  </a:cxn>
                  <a:cxn ang="T82">
                    <a:pos x="T16" y="T17"/>
                  </a:cxn>
                  <a:cxn ang="T83">
                    <a:pos x="T18" y="T19"/>
                  </a:cxn>
                  <a:cxn ang="T84">
                    <a:pos x="T20" y="T21"/>
                  </a:cxn>
                  <a:cxn ang="T85">
                    <a:pos x="T22" y="T23"/>
                  </a:cxn>
                  <a:cxn ang="T86">
                    <a:pos x="T24" y="T25"/>
                  </a:cxn>
                  <a:cxn ang="T87">
                    <a:pos x="T26" y="T27"/>
                  </a:cxn>
                  <a:cxn ang="T88">
                    <a:pos x="T28" y="T29"/>
                  </a:cxn>
                  <a:cxn ang="T89">
                    <a:pos x="T30" y="T31"/>
                  </a:cxn>
                  <a:cxn ang="T90">
                    <a:pos x="T32" y="T33"/>
                  </a:cxn>
                  <a:cxn ang="T91">
                    <a:pos x="T34" y="T35"/>
                  </a:cxn>
                  <a:cxn ang="T92">
                    <a:pos x="T36" y="T37"/>
                  </a:cxn>
                  <a:cxn ang="T93">
                    <a:pos x="T38" y="T39"/>
                  </a:cxn>
                  <a:cxn ang="T94">
                    <a:pos x="T40" y="T41"/>
                  </a:cxn>
                  <a:cxn ang="T95">
                    <a:pos x="T42" y="T43"/>
                  </a:cxn>
                  <a:cxn ang="T96">
                    <a:pos x="T44" y="T45"/>
                  </a:cxn>
                  <a:cxn ang="T97">
                    <a:pos x="T46" y="T47"/>
                  </a:cxn>
                  <a:cxn ang="T98">
                    <a:pos x="T48" y="T49"/>
                  </a:cxn>
                  <a:cxn ang="T99">
                    <a:pos x="T50" y="T51"/>
                  </a:cxn>
                  <a:cxn ang="T100">
                    <a:pos x="T52" y="T53"/>
                  </a:cxn>
                  <a:cxn ang="T101">
                    <a:pos x="T54" y="T55"/>
                  </a:cxn>
                  <a:cxn ang="T102">
                    <a:pos x="T56" y="T57"/>
                  </a:cxn>
                  <a:cxn ang="T103">
                    <a:pos x="T58" y="T59"/>
                  </a:cxn>
                  <a:cxn ang="T104">
                    <a:pos x="T60" y="T61"/>
                  </a:cxn>
                  <a:cxn ang="T105">
                    <a:pos x="T62" y="T63"/>
                  </a:cxn>
                  <a:cxn ang="T106">
                    <a:pos x="T64" y="T65"/>
                  </a:cxn>
                  <a:cxn ang="T107">
                    <a:pos x="T66" y="T67"/>
                  </a:cxn>
                  <a:cxn ang="T108">
                    <a:pos x="T68" y="T69"/>
                  </a:cxn>
                  <a:cxn ang="T109">
                    <a:pos x="T70" y="T71"/>
                  </a:cxn>
                  <a:cxn ang="T110">
                    <a:pos x="T72" y="T73"/>
                  </a:cxn>
                </a:cxnLst>
                <a:rect l="0" t="0" r="r" b="b"/>
                <a:pathLst>
                  <a:path w="124" h="270">
                    <a:moveTo>
                      <a:pt x="49" y="0"/>
                    </a:moveTo>
                    <a:lnTo>
                      <a:pt x="49" y="8"/>
                    </a:lnTo>
                    <a:lnTo>
                      <a:pt x="41" y="95"/>
                    </a:lnTo>
                    <a:lnTo>
                      <a:pt x="16" y="143"/>
                    </a:lnTo>
                    <a:lnTo>
                      <a:pt x="18" y="176"/>
                    </a:lnTo>
                    <a:lnTo>
                      <a:pt x="54" y="158"/>
                    </a:lnTo>
                    <a:lnTo>
                      <a:pt x="0" y="269"/>
                    </a:lnTo>
                    <a:lnTo>
                      <a:pt x="11" y="269"/>
                    </a:lnTo>
                    <a:lnTo>
                      <a:pt x="14" y="262"/>
                    </a:lnTo>
                    <a:lnTo>
                      <a:pt x="46" y="222"/>
                    </a:lnTo>
                    <a:lnTo>
                      <a:pt x="77" y="183"/>
                    </a:lnTo>
                    <a:lnTo>
                      <a:pt x="98" y="169"/>
                    </a:lnTo>
                    <a:lnTo>
                      <a:pt x="123" y="161"/>
                    </a:lnTo>
                    <a:lnTo>
                      <a:pt x="109" y="158"/>
                    </a:lnTo>
                    <a:lnTo>
                      <a:pt x="98" y="161"/>
                    </a:lnTo>
                    <a:lnTo>
                      <a:pt x="84" y="165"/>
                    </a:lnTo>
                    <a:lnTo>
                      <a:pt x="70" y="172"/>
                    </a:lnTo>
                    <a:lnTo>
                      <a:pt x="70" y="158"/>
                    </a:lnTo>
                    <a:lnTo>
                      <a:pt x="77" y="144"/>
                    </a:lnTo>
                    <a:lnTo>
                      <a:pt x="88" y="136"/>
                    </a:lnTo>
                    <a:lnTo>
                      <a:pt x="98" y="129"/>
                    </a:lnTo>
                    <a:lnTo>
                      <a:pt x="119" y="126"/>
                    </a:lnTo>
                    <a:lnTo>
                      <a:pt x="116" y="115"/>
                    </a:lnTo>
                    <a:lnTo>
                      <a:pt x="98" y="111"/>
                    </a:lnTo>
                    <a:lnTo>
                      <a:pt x="77" y="118"/>
                    </a:lnTo>
                    <a:lnTo>
                      <a:pt x="67" y="129"/>
                    </a:lnTo>
                    <a:lnTo>
                      <a:pt x="63" y="122"/>
                    </a:lnTo>
                    <a:lnTo>
                      <a:pt x="63" y="111"/>
                    </a:lnTo>
                    <a:lnTo>
                      <a:pt x="70" y="104"/>
                    </a:lnTo>
                    <a:lnTo>
                      <a:pt x="74" y="97"/>
                    </a:lnTo>
                    <a:lnTo>
                      <a:pt x="77" y="86"/>
                    </a:lnTo>
                    <a:lnTo>
                      <a:pt x="77" y="76"/>
                    </a:lnTo>
                    <a:lnTo>
                      <a:pt x="67" y="65"/>
                    </a:lnTo>
                    <a:lnTo>
                      <a:pt x="56" y="58"/>
                    </a:lnTo>
                    <a:lnTo>
                      <a:pt x="53" y="29"/>
                    </a:lnTo>
                    <a:lnTo>
                      <a:pt x="49" y="0"/>
                    </a:lnTo>
                    <a:close/>
                  </a:path>
                </a:pathLst>
              </a:custGeom>
              <a:solidFill>
                <a:srgbClr val="000000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0" name="Freeform 303" descr="深色下对角线"/>
              <p:cNvSpPr>
                <a:spLocks/>
              </p:cNvSpPr>
              <p:nvPr/>
            </p:nvSpPr>
            <p:spPr bwMode="auto">
              <a:xfrm>
                <a:off x="3643" y="2770"/>
                <a:ext cx="33" cy="176"/>
              </a:xfrm>
              <a:custGeom>
                <a:avLst/>
                <a:gdLst>
                  <a:gd name="T0" fmla="*/ 32 w 33"/>
                  <a:gd name="T1" fmla="*/ 0 h 176"/>
                  <a:gd name="T2" fmla="*/ 4 w 33"/>
                  <a:gd name="T3" fmla="*/ 82 h 176"/>
                  <a:gd name="T4" fmla="*/ 0 w 33"/>
                  <a:gd name="T5" fmla="*/ 168 h 176"/>
                  <a:gd name="T6" fmla="*/ 0 w 33"/>
                  <a:gd name="T7" fmla="*/ 175 h 176"/>
                  <a:gd name="T8" fmla="*/ 0 60000 65536"/>
                  <a:gd name="T9" fmla="*/ 0 60000 65536"/>
                  <a:gd name="T10" fmla="*/ 0 60000 65536"/>
                  <a:gd name="T11" fmla="*/ 0 60000 65536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0" t="0" r="r" b="b"/>
                <a:pathLst>
                  <a:path w="33" h="176">
                    <a:moveTo>
                      <a:pt x="32" y="0"/>
                    </a:moveTo>
                    <a:lnTo>
                      <a:pt x="4" y="82"/>
                    </a:lnTo>
                    <a:lnTo>
                      <a:pt x="0" y="168"/>
                    </a:lnTo>
                    <a:lnTo>
                      <a:pt x="0" y="175"/>
                    </a:lnTo>
                  </a:path>
                </a:pathLst>
              </a:custGeom>
              <a:noFill/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1" name="Freeform 304"/>
              <p:cNvSpPr>
                <a:spLocks/>
              </p:cNvSpPr>
              <p:nvPr/>
            </p:nvSpPr>
            <p:spPr bwMode="auto">
              <a:xfrm>
                <a:off x="3591" y="3214"/>
                <a:ext cx="106" cy="104"/>
              </a:xfrm>
              <a:custGeom>
                <a:avLst/>
                <a:gdLst>
                  <a:gd name="T0" fmla="*/ 80 w 106"/>
                  <a:gd name="T1" fmla="*/ 100 h 104"/>
                  <a:gd name="T2" fmla="*/ 80 w 106"/>
                  <a:gd name="T3" fmla="*/ 96 h 104"/>
                  <a:gd name="T4" fmla="*/ 91 w 106"/>
                  <a:gd name="T5" fmla="*/ 82 h 104"/>
                  <a:gd name="T6" fmla="*/ 91 w 106"/>
                  <a:gd name="T7" fmla="*/ 68 h 104"/>
                  <a:gd name="T8" fmla="*/ 91 w 106"/>
                  <a:gd name="T9" fmla="*/ 60 h 104"/>
                  <a:gd name="T10" fmla="*/ 87 w 106"/>
                  <a:gd name="T11" fmla="*/ 53 h 104"/>
                  <a:gd name="T12" fmla="*/ 80 w 106"/>
                  <a:gd name="T13" fmla="*/ 43 h 104"/>
                  <a:gd name="T14" fmla="*/ 70 w 106"/>
                  <a:gd name="T15" fmla="*/ 35 h 104"/>
                  <a:gd name="T16" fmla="*/ 63 w 106"/>
                  <a:gd name="T17" fmla="*/ 28 h 104"/>
                  <a:gd name="T18" fmla="*/ 31 w 106"/>
                  <a:gd name="T19" fmla="*/ 21 h 104"/>
                  <a:gd name="T20" fmla="*/ 0 w 106"/>
                  <a:gd name="T21" fmla="*/ 28 h 104"/>
                  <a:gd name="T22" fmla="*/ 3 w 106"/>
                  <a:gd name="T23" fmla="*/ 17 h 104"/>
                  <a:gd name="T24" fmla="*/ 7 w 106"/>
                  <a:gd name="T25" fmla="*/ 10 h 104"/>
                  <a:gd name="T26" fmla="*/ 14 w 106"/>
                  <a:gd name="T27" fmla="*/ 0 h 104"/>
                  <a:gd name="T28" fmla="*/ 42 w 106"/>
                  <a:gd name="T29" fmla="*/ 0 h 104"/>
                  <a:gd name="T30" fmla="*/ 77 w 106"/>
                  <a:gd name="T31" fmla="*/ 17 h 104"/>
                  <a:gd name="T32" fmla="*/ 101 w 106"/>
                  <a:gd name="T33" fmla="*/ 46 h 104"/>
                  <a:gd name="T34" fmla="*/ 105 w 106"/>
                  <a:gd name="T35" fmla="*/ 89 h 104"/>
                  <a:gd name="T36" fmla="*/ 98 w 106"/>
                  <a:gd name="T37" fmla="*/ 96 h 104"/>
                  <a:gd name="T38" fmla="*/ 91 w 106"/>
                  <a:gd name="T39" fmla="*/ 103 h 104"/>
                  <a:gd name="T40" fmla="*/ 80 w 106"/>
                  <a:gd name="T41" fmla="*/ 100 h 104"/>
                  <a:gd name="T42" fmla="*/ 80 w 106"/>
                  <a:gd name="T43" fmla="*/ 100 h 104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</a:gdLst>
                <a:ahLst/>
                <a:cxnLst>
                  <a:cxn ang="T44">
                    <a:pos x="T0" y="T1"/>
                  </a:cxn>
                  <a:cxn ang="T45">
                    <a:pos x="T2" y="T3"/>
                  </a:cxn>
                  <a:cxn ang="T46">
                    <a:pos x="T4" y="T5"/>
                  </a:cxn>
                  <a:cxn ang="T47">
                    <a:pos x="T6" y="T7"/>
                  </a:cxn>
                  <a:cxn ang="T48">
                    <a:pos x="T8" y="T9"/>
                  </a:cxn>
                  <a:cxn ang="T49">
                    <a:pos x="T10" y="T11"/>
                  </a:cxn>
                  <a:cxn ang="T50">
                    <a:pos x="T12" y="T13"/>
                  </a:cxn>
                  <a:cxn ang="T51">
                    <a:pos x="T14" y="T15"/>
                  </a:cxn>
                  <a:cxn ang="T52">
                    <a:pos x="T16" y="T17"/>
                  </a:cxn>
                  <a:cxn ang="T53">
                    <a:pos x="T18" y="T19"/>
                  </a:cxn>
                  <a:cxn ang="T54">
                    <a:pos x="T20" y="T21"/>
                  </a:cxn>
                  <a:cxn ang="T55">
                    <a:pos x="T22" y="T23"/>
                  </a:cxn>
                  <a:cxn ang="T56">
                    <a:pos x="T24" y="T25"/>
                  </a:cxn>
                  <a:cxn ang="T57">
                    <a:pos x="T26" y="T27"/>
                  </a:cxn>
                  <a:cxn ang="T58">
                    <a:pos x="T28" y="T29"/>
                  </a:cxn>
                  <a:cxn ang="T59">
                    <a:pos x="T30" y="T31"/>
                  </a:cxn>
                  <a:cxn ang="T60">
                    <a:pos x="T32" y="T33"/>
                  </a:cxn>
                  <a:cxn ang="T61">
                    <a:pos x="T34" y="T35"/>
                  </a:cxn>
                  <a:cxn ang="T62">
                    <a:pos x="T36" y="T37"/>
                  </a:cxn>
                  <a:cxn ang="T63">
                    <a:pos x="T38" y="T39"/>
                  </a:cxn>
                  <a:cxn ang="T64">
                    <a:pos x="T40" y="T41"/>
                  </a:cxn>
                  <a:cxn ang="T65">
                    <a:pos x="T42" y="T43"/>
                  </a:cxn>
                </a:cxnLst>
                <a:rect l="0" t="0" r="r" b="b"/>
                <a:pathLst>
                  <a:path w="106" h="104">
                    <a:moveTo>
                      <a:pt x="80" y="100"/>
                    </a:moveTo>
                    <a:lnTo>
                      <a:pt x="80" y="96"/>
                    </a:lnTo>
                    <a:lnTo>
                      <a:pt x="91" y="82"/>
                    </a:lnTo>
                    <a:lnTo>
                      <a:pt x="91" y="68"/>
                    </a:lnTo>
                    <a:lnTo>
                      <a:pt x="91" y="60"/>
                    </a:lnTo>
                    <a:lnTo>
                      <a:pt x="87" y="53"/>
                    </a:lnTo>
                    <a:lnTo>
                      <a:pt x="80" y="43"/>
                    </a:lnTo>
                    <a:lnTo>
                      <a:pt x="70" y="35"/>
                    </a:lnTo>
                    <a:lnTo>
                      <a:pt x="63" y="28"/>
                    </a:lnTo>
                    <a:lnTo>
                      <a:pt x="31" y="21"/>
                    </a:lnTo>
                    <a:lnTo>
                      <a:pt x="0" y="28"/>
                    </a:lnTo>
                    <a:lnTo>
                      <a:pt x="3" y="17"/>
                    </a:lnTo>
                    <a:lnTo>
                      <a:pt x="7" y="10"/>
                    </a:lnTo>
                    <a:lnTo>
                      <a:pt x="14" y="0"/>
                    </a:lnTo>
                    <a:lnTo>
                      <a:pt x="42" y="0"/>
                    </a:lnTo>
                    <a:lnTo>
                      <a:pt x="77" y="17"/>
                    </a:lnTo>
                    <a:lnTo>
                      <a:pt x="101" y="46"/>
                    </a:lnTo>
                    <a:lnTo>
                      <a:pt x="105" y="89"/>
                    </a:lnTo>
                    <a:lnTo>
                      <a:pt x="98" y="96"/>
                    </a:lnTo>
                    <a:lnTo>
                      <a:pt x="91" y="103"/>
                    </a:lnTo>
                    <a:lnTo>
                      <a:pt x="80" y="100"/>
                    </a:lnTo>
                    <a:close/>
                  </a:path>
                </a:pathLst>
              </a:custGeom>
              <a:solidFill>
                <a:srgbClr val="222222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2" name="Freeform 305"/>
              <p:cNvSpPr>
                <a:spLocks/>
              </p:cNvSpPr>
              <p:nvPr/>
            </p:nvSpPr>
            <p:spPr bwMode="auto">
              <a:xfrm>
                <a:off x="3629" y="3292"/>
                <a:ext cx="43" cy="98"/>
              </a:xfrm>
              <a:custGeom>
                <a:avLst/>
                <a:gdLst>
                  <a:gd name="T0" fmla="*/ 42 w 43"/>
                  <a:gd name="T1" fmla="*/ 22 h 98"/>
                  <a:gd name="T2" fmla="*/ 42 w 43"/>
                  <a:gd name="T3" fmla="*/ 32 h 98"/>
                  <a:gd name="T4" fmla="*/ 28 w 43"/>
                  <a:gd name="T5" fmla="*/ 68 h 98"/>
                  <a:gd name="T6" fmla="*/ 7 w 43"/>
                  <a:gd name="T7" fmla="*/ 97 h 98"/>
                  <a:gd name="T8" fmla="*/ 4 w 43"/>
                  <a:gd name="T9" fmla="*/ 90 h 98"/>
                  <a:gd name="T10" fmla="*/ 0 w 43"/>
                  <a:gd name="T11" fmla="*/ 86 h 98"/>
                  <a:gd name="T12" fmla="*/ 11 w 43"/>
                  <a:gd name="T13" fmla="*/ 79 h 98"/>
                  <a:gd name="T14" fmla="*/ 21 w 43"/>
                  <a:gd name="T15" fmla="*/ 68 h 98"/>
                  <a:gd name="T16" fmla="*/ 25 w 43"/>
                  <a:gd name="T17" fmla="*/ 61 h 98"/>
                  <a:gd name="T18" fmla="*/ 25 w 43"/>
                  <a:gd name="T19" fmla="*/ 58 h 98"/>
                  <a:gd name="T20" fmla="*/ 25 w 43"/>
                  <a:gd name="T21" fmla="*/ 58 h 98"/>
                  <a:gd name="T22" fmla="*/ 25 w 43"/>
                  <a:gd name="T23" fmla="*/ 58 h 98"/>
                  <a:gd name="T24" fmla="*/ 25 w 43"/>
                  <a:gd name="T25" fmla="*/ 43 h 98"/>
                  <a:gd name="T26" fmla="*/ 25 w 43"/>
                  <a:gd name="T27" fmla="*/ 36 h 98"/>
                  <a:gd name="T28" fmla="*/ 25 w 43"/>
                  <a:gd name="T29" fmla="*/ 18 h 98"/>
                  <a:gd name="T30" fmla="*/ 21 w 43"/>
                  <a:gd name="T31" fmla="*/ 0 h 98"/>
                  <a:gd name="T32" fmla="*/ 42 w 43"/>
                  <a:gd name="T33" fmla="*/ 22 h 98"/>
                  <a:gd name="T34" fmla="*/ 42 w 43"/>
                  <a:gd name="T35" fmla="*/ 22 h 98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</a:gdLst>
                <a:ahLst/>
                <a:cxnLst>
                  <a:cxn ang="T36">
                    <a:pos x="T0" y="T1"/>
                  </a:cxn>
                  <a:cxn ang="T37">
                    <a:pos x="T2" y="T3"/>
                  </a:cxn>
                  <a:cxn ang="T38">
                    <a:pos x="T4" y="T5"/>
                  </a:cxn>
                  <a:cxn ang="T39">
                    <a:pos x="T6" y="T7"/>
                  </a:cxn>
                  <a:cxn ang="T40">
                    <a:pos x="T8" y="T9"/>
                  </a:cxn>
                  <a:cxn ang="T41">
                    <a:pos x="T10" y="T11"/>
                  </a:cxn>
                  <a:cxn ang="T42">
                    <a:pos x="T12" y="T13"/>
                  </a:cxn>
                  <a:cxn ang="T43">
                    <a:pos x="T14" y="T15"/>
                  </a:cxn>
                  <a:cxn ang="T44">
                    <a:pos x="T16" y="T17"/>
                  </a:cxn>
                  <a:cxn ang="T45">
                    <a:pos x="T18" y="T19"/>
                  </a:cxn>
                  <a:cxn ang="T46">
                    <a:pos x="T20" y="T21"/>
                  </a:cxn>
                  <a:cxn ang="T47">
                    <a:pos x="T22" y="T23"/>
                  </a:cxn>
                  <a:cxn ang="T48">
                    <a:pos x="T24" y="T25"/>
                  </a:cxn>
                  <a:cxn ang="T49">
                    <a:pos x="T26" y="T27"/>
                  </a:cxn>
                  <a:cxn ang="T50">
                    <a:pos x="T28" y="T29"/>
                  </a:cxn>
                  <a:cxn ang="T51">
                    <a:pos x="T30" y="T31"/>
                  </a:cxn>
                  <a:cxn ang="T52">
                    <a:pos x="T32" y="T33"/>
                  </a:cxn>
                  <a:cxn ang="T53">
                    <a:pos x="T34" y="T35"/>
                  </a:cxn>
                </a:cxnLst>
                <a:rect l="0" t="0" r="r" b="b"/>
                <a:pathLst>
                  <a:path w="43" h="98">
                    <a:moveTo>
                      <a:pt x="42" y="22"/>
                    </a:moveTo>
                    <a:lnTo>
                      <a:pt x="42" y="32"/>
                    </a:lnTo>
                    <a:lnTo>
                      <a:pt x="28" y="68"/>
                    </a:lnTo>
                    <a:lnTo>
                      <a:pt x="7" y="97"/>
                    </a:lnTo>
                    <a:lnTo>
                      <a:pt x="4" y="90"/>
                    </a:lnTo>
                    <a:lnTo>
                      <a:pt x="0" y="86"/>
                    </a:lnTo>
                    <a:lnTo>
                      <a:pt x="11" y="79"/>
                    </a:lnTo>
                    <a:lnTo>
                      <a:pt x="21" y="68"/>
                    </a:lnTo>
                    <a:lnTo>
                      <a:pt x="25" y="61"/>
                    </a:lnTo>
                    <a:lnTo>
                      <a:pt x="25" y="58"/>
                    </a:lnTo>
                    <a:lnTo>
                      <a:pt x="25" y="43"/>
                    </a:lnTo>
                    <a:lnTo>
                      <a:pt x="25" y="36"/>
                    </a:lnTo>
                    <a:lnTo>
                      <a:pt x="25" y="18"/>
                    </a:lnTo>
                    <a:lnTo>
                      <a:pt x="21" y="0"/>
                    </a:lnTo>
                    <a:lnTo>
                      <a:pt x="42" y="22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3" name="Freeform 306"/>
              <p:cNvSpPr>
                <a:spLocks/>
              </p:cNvSpPr>
              <p:nvPr/>
            </p:nvSpPr>
            <p:spPr bwMode="auto">
              <a:xfrm>
                <a:off x="3556" y="3257"/>
                <a:ext cx="99" cy="122"/>
              </a:xfrm>
              <a:custGeom>
                <a:avLst/>
                <a:gdLst>
                  <a:gd name="T0" fmla="*/ 73 w 99"/>
                  <a:gd name="T1" fmla="*/ 121 h 122"/>
                  <a:gd name="T2" fmla="*/ 84 w 99"/>
                  <a:gd name="T3" fmla="*/ 114 h 122"/>
                  <a:gd name="T4" fmla="*/ 94 w 99"/>
                  <a:gd name="T5" fmla="*/ 103 h 122"/>
                  <a:gd name="T6" fmla="*/ 98 w 99"/>
                  <a:gd name="T7" fmla="*/ 96 h 122"/>
                  <a:gd name="T8" fmla="*/ 98 w 99"/>
                  <a:gd name="T9" fmla="*/ 93 h 122"/>
                  <a:gd name="T10" fmla="*/ 98 w 99"/>
                  <a:gd name="T11" fmla="*/ 93 h 122"/>
                  <a:gd name="T12" fmla="*/ 98 w 99"/>
                  <a:gd name="T13" fmla="*/ 93 h 122"/>
                  <a:gd name="T14" fmla="*/ 98 w 99"/>
                  <a:gd name="T15" fmla="*/ 78 h 122"/>
                  <a:gd name="T16" fmla="*/ 98 w 99"/>
                  <a:gd name="T17" fmla="*/ 71 h 122"/>
                  <a:gd name="T18" fmla="*/ 98 w 99"/>
                  <a:gd name="T19" fmla="*/ 53 h 122"/>
                  <a:gd name="T20" fmla="*/ 94 w 99"/>
                  <a:gd name="T21" fmla="*/ 35 h 122"/>
                  <a:gd name="T22" fmla="*/ 87 w 99"/>
                  <a:gd name="T23" fmla="*/ 21 h 122"/>
                  <a:gd name="T24" fmla="*/ 87 w 99"/>
                  <a:gd name="T25" fmla="*/ 21 h 122"/>
                  <a:gd name="T26" fmla="*/ 77 w 99"/>
                  <a:gd name="T27" fmla="*/ 10 h 122"/>
                  <a:gd name="T28" fmla="*/ 66 w 99"/>
                  <a:gd name="T29" fmla="*/ 3 h 122"/>
                  <a:gd name="T30" fmla="*/ 52 w 99"/>
                  <a:gd name="T31" fmla="*/ 0 h 122"/>
                  <a:gd name="T32" fmla="*/ 35 w 99"/>
                  <a:gd name="T33" fmla="*/ 3 h 122"/>
                  <a:gd name="T34" fmla="*/ 10 w 99"/>
                  <a:gd name="T35" fmla="*/ 14 h 122"/>
                  <a:gd name="T36" fmla="*/ 0 w 99"/>
                  <a:gd name="T37" fmla="*/ 28 h 122"/>
                  <a:gd name="T38" fmla="*/ 0 w 99"/>
                  <a:gd name="T39" fmla="*/ 57 h 122"/>
                  <a:gd name="T40" fmla="*/ 3 w 99"/>
                  <a:gd name="T41" fmla="*/ 93 h 122"/>
                  <a:gd name="T42" fmla="*/ 3 w 99"/>
                  <a:gd name="T43" fmla="*/ 96 h 122"/>
                  <a:gd name="T44" fmla="*/ 10 w 99"/>
                  <a:gd name="T45" fmla="*/ 100 h 122"/>
                  <a:gd name="T46" fmla="*/ 17 w 99"/>
                  <a:gd name="T47" fmla="*/ 103 h 122"/>
                  <a:gd name="T48" fmla="*/ 31 w 99"/>
                  <a:gd name="T49" fmla="*/ 96 h 122"/>
                  <a:gd name="T50" fmla="*/ 42 w 99"/>
                  <a:gd name="T51" fmla="*/ 78 h 122"/>
                  <a:gd name="T52" fmla="*/ 45 w 99"/>
                  <a:gd name="T53" fmla="*/ 57 h 122"/>
                  <a:gd name="T54" fmla="*/ 49 w 99"/>
                  <a:gd name="T55" fmla="*/ 25 h 122"/>
                  <a:gd name="T56" fmla="*/ 52 w 99"/>
                  <a:gd name="T57" fmla="*/ 32 h 122"/>
                  <a:gd name="T58" fmla="*/ 52 w 99"/>
                  <a:gd name="T59" fmla="*/ 32 h 122"/>
                  <a:gd name="T60" fmla="*/ 59 w 99"/>
                  <a:gd name="T61" fmla="*/ 57 h 122"/>
                  <a:gd name="T62" fmla="*/ 63 w 99"/>
                  <a:gd name="T63" fmla="*/ 78 h 122"/>
                  <a:gd name="T64" fmla="*/ 59 w 99"/>
                  <a:gd name="T65" fmla="*/ 103 h 122"/>
                  <a:gd name="T66" fmla="*/ 73 w 99"/>
                  <a:gd name="T67" fmla="*/ 121 h 122"/>
                  <a:gd name="T68" fmla="*/ 73 w 99"/>
                  <a:gd name="T69" fmla="*/ 121 h 122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0" t="0" r="r" b="b"/>
                <a:pathLst>
                  <a:path w="99" h="122">
                    <a:moveTo>
                      <a:pt x="73" y="121"/>
                    </a:moveTo>
                    <a:lnTo>
                      <a:pt x="84" y="114"/>
                    </a:lnTo>
                    <a:lnTo>
                      <a:pt x="94" y="103"/>
                    </a:lnTo>
                    <a:lnTo>
                      <a:pt x="98" y="96"/>
                    </a:lnTo>
                    <a:lnTo>
                      <a:pt x="98" y="93"/>
                    </a:lnTo>
                    <a:lnTo>
                      <a:pt x="98" y="78"/>
                    </a:lnTo>
                    <a:lnTo>
                      <a:pt x="98" y="71"/>
                    </a:lnTo>
                    <a:lnTo>
                      <a:pt x="98" y="53"/>
                    </a:lnTo>
                    <a:lnTo>
                      <a:pt x="94" y="35"/>
                    </a:lnTo>
                    <a:lnTo>
                      <a:pt x="87" y="21"/>
                    </a:lnTo>
                    <a:lnTo>
                      <a:pt x="77" y="10"/>
                    </a:lnTo>
                    <a:lnTo>
                      <a:pt x="66" y="3"/>
                    </a:lnTo>
                    <a:lnTo>
                      <a:pt x="52" y="0"/>
                    </a:lnTo>
                    <a:lnTo>
                      <a:pt x="35" y="3"/>
                    </a:lnTo>
                    <a:lnTo>
                      <a:pt x="10" y="14"/>
                    </a:lnTo>
                    <a:lnTo>
                      <a:pt x="0" y="28"/>
                    </a:lnTo>
                    <a:lnTo>
                      <a:pt x="0" y="57"/>
                    </a:lnTo>
                    <a:lnTo>
                      <a:pt x="3" y="93"/>
                    </a:lnTo>
                    <a:lnTo>
                      <a:pt x="3" y="96"/>
                    </a:lnTo>
                    <a:lnTo>
                      <a:pt x="10" y="100"/>
                    </a:lnTo>
                    <a:lnTo>
                      <a:pt x="17" y="103"/>
                    </a:lnTo>
                    <a:lnTo>
                      <a:pt x="31" y="96"/>
                    </a:lnTo>
                    <a:lnTo>
                      <a:pt x="42" y="78"/>
                    </a:lnTo>
                    <a:lnTo>
                      <a:pt x="45" y="57"/>
                    </a:lnTo>
                    <a:lnTo>
                      <a:pt x="49" y="25"/>
                    </a:lnTo>
                    <a:lnTo>
                      <a:pt x="52" y="32"/>
                    </a:lnTo>
                    <a:lnTo>
                      <a:pt x="59" y="57"/>
                    </a:lnTo>
                    <a:lnTo>
                      <a:pt x="63" y="78"/>
                    </a:lnTo>
                    <a:lnTo>
                      <a:pt x="59" y="103"/>
                    </a:lnTo>
                    <a:lnTo>
                      <a:pt x="73" y="121"/>
                    </a:lnTo>
                    <a:close/>
                  </a:path>
                </a:pathLst>
              </a:custGeom>
              <a:solidFill>
                <a:srgbClr val="EEEEEE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4" name="Freeform 307"/>
              <p:cNvSpPr>
                <a:spLocks/>
              </p:cNvSpPr>
              <p:nvPr/>
            </p:nvSpPr>
            <p:spPr bwMode="auto">
              <a:xfrm>
                <a:off x="3598" y="3282"/>
                <a:ext cx="11" cy="26"/>
              </a:xfrm>
              <a:custGeom>
                <a:avLst/>
                <a:gdLst>
                  <a:gd name="T0" fmla="*/ 7 w 11"/>
                  <a:gd name="T1" fmla="*/ 0 h 26"/>
                  <a:gd name="T2" fmla="*/ 0 w 11"/>
                  <a:gd name="T3" fmla="*/ 21 h 26"/>
                  <a:gd name="T4" fmla="*/ 0 w 11"/>
                  <a:gd name="T5" fmla="*/ 25 h 26"/>
                  <a:gd name="T6" fmla="*/ 10 w 11"/>
                  <a:gd name="T7" fmla="*/ 7 h 26"/>
                  <a:gd name="T8" fmla="*/ 10 w 11"/>
                  <a:gd name="T9" fmla="*/ 7 h 26"/>
                  <a:gd name="T10" fmla="*/ 7 w 11"/>
                  <a:gd name="T11" fmla="*/ 0 h 26"/>
                  <a:gd name="T12" fmla="*/ 7 w 11"/>
                  <a:gd name="T13" fmla="*/ 0 h 26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1" h="26">
                    <a:moveTo>
                      <a:pt x="7" y="0"/>
                    </a:moveTo>
                    <a:lnTo>
                      <a:pt x="0" y="21"/>
                    </a:lnTo>
                    <a:lnTo>
                      <a:pt x="0" y="25"/>
                    </a:lnTo>
                    <a:lnTo>
                      <a:pt x="10" y="7"/>
                    </a:lnTo>
                    <a:lnTo>
                      <a:pt x="7" y="0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5" name="Freeform 308"/>
              <p:cNvSpPr>
                <a:spLocks/>
              </p:cNvSpPr>
              <p:nvPr/>
            </p:nvSpPr>
            <p:spPr bwMode="auto">
              <a:xfrm>
                <a:off x="3549" y="3350"/>
                <a:ext cx="36" cy="29"/>
              </a:xfrm>
              <a:custGeom>
                <a:avLst/>
                <a:gdLst>
                  <a:gd name="T0" fmla="*/ 28 w 36"/>
                  <a:gd name="T1" fmla="*/ 14 h 29"/>
                  <a:gd name="T2" fmla="*/ 17 w 36"/>
                  <a:gd name="T3" fmla="*/ 25 h 29"/>
                  <a:gd name="T4" fmla="*/ 14 w 36"/>
                  <a:gd name="T5" fmla="*/ 28 h 29"/>
                  <a:gd name="T6" fmla="*/ 7 w 36"/>
                  <a:gd name="T7" fmla="*/ 28 h 29"/>
                  <a:gd name="T8" fmla="*/ 3 w 36"/>
                  <a:gd name="T9" fmla="*/ 28 h 29"/>
                  <a:gd name="T10" fmla="*/ 0 w 36"/>
                  <a:gd name="T11" fmla="*/ 28 h 29"/>
                  <a:gd name="T12" fmla="*/ 0 w 36"/>
                  <a:gd name="T13" fmla="*/ 25 h 29"/>
                  <a:gd name="T14" fmla="*/ 0 w 36"/>
                  <a:gd name="T15" fmla="*/ 21 h 29"/>
                  <a:gd name="T16" fmla="*/ 3 w 36"/>
                  <a:gd name="T17" fmla="*/ 7 h 29"/>
                  <a:gd name="T18" fmla="*/ 10 w 36"/>
                  <a:gd name="T19" fmla="*/ 0 h 29"/>
                  <a:gd name="T20" fmla="*/ 10 w 36"/>
                  <a:gd name="T21" fmla="*/ 3 h 29"/>
                  <a:gd name="T22" fmla="*/ 17 w 36"/>
                  <a:gd name="T23" fmla="*/ 7 h 29"/>
                  <a:gd name="T24" fmla="*/ 24 w 36"/>
                  <a:gd name="T25" fmla="*/ 10 h 29"/>
                  <a:gd name="T26" fmla="*/ 35 w 36"/>
                  <a:gd name="T27" fmla="*/ 3 h 29"/>
                  <a:gd name="T28" fmla="*/ 28 w 36"/>
                  <a:gd name="T29" fmla="*/ 14 h 29"/>
                  <a:gd name="T30" fmla="*/ 28 w 36"/>
                  <a:gd name="T31" fmla="*/ 14 h 29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36" h="29">
                    <a:moveTo>
                      <a:pt x="28" y="14"/>
                    </a:moveTo>
                    <a:lnTo>
                      <a:pt x="17" y="25"/>
                    </a:lnTo>
                    <a:lnTo>
                      <a:pt x="14" y="28"/>
                    </a:lnTo>
                    <a:lnTo>
                      <a:pt x="7" y="28"/>
                    </a:lnTo>
                    <a:lnTo>
                      <a:pt x="3" y="28"/>
                    </a:lnTo>
                    <a:lnTo>
                      <a:pt x="0" y="28"/>
                    </a:lnTo>
                    <a:lnTo>
                      <a:pt x="0" y="25"/>
                    </a:lnTo>
                    <a:lnTo>
                      <a:pt x="0" y="21"/>
                    </a:lnTo>
                    <a:lnTo>
                      <a:pt x="3" y="7"/>
                    </a:lnTo>
                    <a:lnTo>
                      <a:pt x="10" y="0"/>
                    </a:lnTo>
                    <a:lnTo>
                      <a:pt x="10" y="3"/>
                    </a:lnTo>
                    <a:lnTo>
                      <a:pt x="17" y="7"/>
                    </a:lnTo>
                    <a:lnTo>
                      <a:pt x="24" y="10"/>
                    </a:lnTo>
                    <a:lnTo>
                      <a:pt x="35" y="3"/>
                    </a:lnTo>
                    <a:lnTo>
                      <a:pt x="28" y="14"/>
                    </a:lnTo>
                    <a:close/>
                  </a:path>
                </a:pathLst>
              </a:custGeom>
              <a:solidFill>
                <a:srgbClr val="BBBBBB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6" name="Freeform 309"/>
              <p:cNvSpPr>
                <a:spLocks/>
              </p:cNvSpPr>
              <p:nvPr/>
            </p:nvSpPr>
            <p:spPr bwMode="auto">
              <a:xfrm>
                <a:off x="3594" y="3289"/>
                <a:ext cx="26" cy="72"/>
              </a:xfrm>
              <a:custGeom>
                <a:avLst/>
                <a:gdLst>
                  <a:gd name="T0" fmla="*/ 0 w 26"/>
                  <a:gd name="T1" fmla="*/ 46 h 72"/>
                  <a:gd name="T2" fmla="*/ 4 w 26"/>
                  <a:gd name="T3" fmla="*/ 32 h 72"/>
                  <a:gd name="T4" fmla="*/ 4 w 26"/>
                  <a:gd name="T5" fmla="*/ 18 h 72"/>
                  <a:gd name="T6" fmla="*/ 14 w 26"/>
                  <a:gd name="T7" fmla="*/ 0 h 72"/>
                  <a:gd name="T8" fmla="*/ 21 w 26"/>
                  <a:gd name="T9" fmla="*/ 18 h 72"/>
                  <a:gd name="T10" fmla="*/ 25 w 26"/>
                  <a:gd name="T11" fmla="*/ 32 h 72"/>
                  <a:gd name="T12" fmla="*/ 25 w 26"/>
                  <a:gd name="T13" fmla="*/ 50 h 72"/>
                  <a:gd name="T14" fmla="*/ 21 w 26"/>
                  <a:gd name="T15" fmla="*/ 71 h 72"/>
                  <a:gd name="T16" fmla="*/ 0 w 26"/>
                  <a:gd name="T17" fmla="*/ 46 h 72"/>
                  <a:gd name="T18" fmla="*/ 0 w 26"/>
                  <a:gd name="T19" fmla="*/ 46 h 72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26" h="72">
                    <a:moveTo>
                      <a:pt x="0" y="46"/>
                    </a:moveTo>
                    <a:lnTo>
                      <a:pt x="4" y="32"/>
                    </a:lnTo>
                    <a:lnTo>
                      <a:pt x="4" y="18"/>
                    </a:lnTo>
                    <a:lnTo>
                      <a:pt x="14" y="0"/>
                    </a:lnTo>
                    <a:lnTo>
                      <a:pt x="21" y="18"/>
                    </a:lnTo>
                    <a:lnTo>
                      <a:pt x="25" y="32"/>
                    </a:lnTo>
                    <a:lnTo>
                      <a:pt x="25" y="50"/>
                    </a:lnTo>
                    <a:lnTo>
                      <a:pt x="21" y="71"/>
                    </a:lnTo>
                    <a:lnTo>
                      <a:pt x="0" y="46"/>
                    </a:lnTo>
                    <a:close/>
                  </a:path>
                </a:pathLst>
              </a:custGeom>
              <a:solidFill>
                <a:srgbClr val="777777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7" name="Freeform 310"/>
              <p:cNvSpPr>
                <a:spLocks/>
              </p:cNvSpPr>
              <p:nvPr/>
            </p:nvSpPr>
            <p:spPr bwMode="auto">
              <a:xfrm>
                <a:off x="3566" y="3235"/>
                <a:ext cx="117" cy="80"/>
              </a:xfrm>
              <a:custGeom>
                <a:avLst/>
                <a:gdLst>
                  <a:gd name="T0" fmla="*/ 25 w 117"/>
                  <a:gd name="T1" fmla="*/ 7 h 80"/>
                  <a:gd name="T2" fmla="*/ 56 w 117"/>
                  <a:gd name="T3" fmla="*/ 0 h 80"/>
                  <a:gd name="T4" fmla="*/ 88 w 117"/>
                  <a:gd name="T5" fmla="*/ 7 h 80"/>
                  <a:gd name="T6" fmla="*/ 105 w 117"/>
                  <a:gd name="T7" fmla="*/ 18 h 80"/>
                  <a:gd name="T8" fmla="*/ 116 w 117"/>
                  <a:gd name="T9" fmla="*/ 36 h 80"/>
                  <a:gd name="T10" fmla="*/ 116 w 117"/>
                  <a:gd name="T11" fmla="*/ 57 h 80"/>
                  <a:gd name="T12" fmla="*/ 116 w 117"/>
                  <a:gd name="T13" fmla="*/ 68 h 80"/>
                  <a:gd name="T14" fmla="*/ 105 w 117"/>
                  <a:gd name="T15" fmla="*/ 75 h 80"/>
                  <a:gd name="T16" fmla="*/ 105 w 117"/>
                  <a:gd name="T17" fmla="*/ 79 h 80"/>
                  <a:gd name="T18" fmla="*/ 88 w 117"/>
                  <a:gd name="T19" fmla="*/ 64 h 80"/>
                  <a:gd name="T20" fmla="*/ 77 w 117"/>
                  <a:gd name="T21" fmla="*/ 43 h 80"/>
                  <a:gd name="T22" fmla="*/ 77 w 117"/>
                  <a:gd name="T23" fmla="*/ 43 h 80"/>
                  <a:gd name="T24" fmla="*/ 67 w 117"/>
                  <a:gd name="T25" fmla="*/ 32 h 80"/>
                  <a:gd name="T26" fmla="*/ 56 w 117"/>
                  <a:gd name="T27" fmla="*/ 25 h 80"/>
                  <a:gd name="T28" fmla="*/ 42 w 117"/>
                  <a:gd name="T29" fmla="*/ 22 h 80"/>
                  <a:gd name="T30" fmla="*/ 25 w 117"/>
                  <a:gd name="T31" fmla="*/ 25 h 80"/>
                  <a:gd name="T32" fmla="*/ 0 w 117"/>
                  <a:gd name="T33" fmla="*/ 36 h 80"/>
                  <a:gd name="T34" fmla="*/ 25 w 117"/>
                  <a:gd name="T35" fmla="*/ 7 h 80"/>
                  <a:gd name="T36" fmla="*/ 25 w 117"/>
                  <a:gd name="T37" fmla="*/ 7 h 80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117" h="80">
                    <a:moveTo>
                      <a:pt x="25" y="7"/>
                    </a:moveTo>
                    <a:lnTo>
                      <a:pt x="56" y="0"/>
                    </a:lnTo>
                    <a:lnTo>
                      <a:pt x="88" y="7"/>
                    </a:lnTo>
                    <a:lnTo>
                      <a:pt x="105" y="18"/>
                    </a:lnTo>
                    <a:lnTo>
                      <a:pt x="116" y="36"/>
                    </a:lnTo>
                    <a:lnTo>
                      <a:pt x="116" y="57"/>
                    </a:lnTo>
                    <a:lnTo>
                      <a:pt x="116" y="68"/>
                    </a:lnTo>
                    <a:lnTo>
                      <a:pt x="105" y="75"/>
                    </a:lnTo>
                    <a:lnTo>
                      <a:pt x="105" y="79"/>
                    </a:lnTo>
                    <a:lnTo>
                      <a:pt x="88" y="64"/>
                    </a:lnTo>
                    <a:lnTo>
                      <a:pt x="77" y="43"/>
                    </a:lnTo>
                    <a:lnTo>
                      <a:pt x="67" y="32"/>
                    </a:lnTo>
                    <a:lnTo>
                      <a:pt x="56" y="25"/>
                    </a:lnTo>
                    <a:lnTo>
                      <a:pt x="42" y="22"/>
                    </a:lnTo>
                    <a:lnTo>
                      <a:pt x="25" y="25"/>
                    </a:lnTo>
                    <a:lnTo>
                      <a:pt x="0" y="36"/>
                    </a:lnTo>
                    <a:lnTo>
                      <a:pt x="25" y="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8" name="Freeform 311"/>
              <p:cNvSpPr>
                <a:spLocks/>
              </p:cNvSpPr>
              <p:nvPr/>
            </p:nvSpPr>
            <p:spPr bwMode="auto">
              <a:xfrm>
                <a:off x="3566" y="3235"/>
                <a:ext cx="117" cy="80"/>
              </a:xfrm>
              <a:custGeom>
                <a:avLst/>
                <a:gdLst>
                  <a:gd name="T0" fmla="*/ 25 w 117"/>
                  <a:gd name="T1" fmla="*/ 7 h 80"/>
                  <a:gd name="T2" fmla="*/ 56 w 117"/>
                  <a:gd name="T3" fmla="*/ 0 h 80"/>
                  <a:gd name="T4" fmla="*/ 88 w 117"/>
                  <a:gd name="T5" fmla="*/ 7 h 80"/>
                  <a:gd name="T6" fmla="*/ 105 w 117"/>
                  <a:gd name="T7" fmla="*/ 18 h 80"/>
                  <a:gd name="T8" fmla="*/ 116 w 117"/>
                  <a:gd name="T9" fmla="*/ 36 h 80"/>
                  <a:gd name="T10" fmla="*/ 116 w 117"/>
                  <a:gd name="T11" fmla="*/ 57 h 80"/>
                  <a:gd name="T12" fmla="*/ 116 w 117"/>
                  <a:gd name="T13" fmla="*/ 68 h 80"/>
                  <a:gd name="T14" fmla="*/ 105 w 117"/>
                  <a:gd name="T15" fmla="*/ 75 h 80"/>
                  <a:gd name="T16" fmla="*/ 105 w 117"/>
                  <a:gd name="T17" fmla="*/ 79 h 80"/>
                  <a:gd name="T18" fmla="*/ 88 w 117"/>
                  <a:gd name="T19" fmla="*/ 64 h 80"/>
                  <a:gd name="T20" fmla="*/ 77 w 117"/>
                  <a:gd name="T21" fmla="*/ 43 h 80"/>
                  <a:gd name="T22" fmla="*/ 67 w 117"/>
                  <a:gd name="T23" fmla="*/ 32 h 80"/>
                  <a:gd name="T24" fmla="*/ 56 w 117"/>
                  <a:gd name="T25" fmla="*/ 25 h 80"/>
                  <a:gd name="T26" fmla="*/ 42 w 117"/>
                  <a:gd name="T27" fmla="*/ 22 h 80"/>
                  <a:gd name="T28" fmla="*/ 25 w 117"/>
                  <a:gd name="T29" fmla="*/ 25 h 80"/>
                  <a:gd name="T30" fmla="*/ 0 w 117"/>
                  <a:gd name="T31" fmla="*/ 36 h 80"/>
                  <a:gd name="T32" fmla="*/ 25 w 117"/>
                  <a:gd name="T33" fmla="*/ 7 h 80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</a:gdLst>
                <a:ahLst/>
                <a:cxnLst>
                  <a:cxn ang="T34">
                    <a:pos x="T0" y="T1"/>
                  </a:cxn>
                  <a:cxn ang="T35">
                    <a:pos x="T2" y="T3"/>
                  </a:cxn>
                  <a:cxn ang="T36">
                    <a:pos x="T4" y="T5"/>
                  </a:cxn>
                  <a:cxn ang="T37">
                    <a:pos x="T6" y="T7"/>
                  </a:cxn>
                  <a:cxn ang="T38">
                    <a:pos x="T8" y="T9"/>
                  </a:cxn>
                  <a:cxn ang="T39">
                    <a:pos x="T10" y="T11"/>
                  </a:cxn>
                  <a:cxn ang="T40">
                    <a:pos x="T12" y="T13"/>
                  </a:cxn>
                  <a:cxn ang="T41">
                    <a:pos x="T14" y="T15"/>
                  </a:cxn>
                  <a:cxn ang="T42">
                    <a:pos x="T16" y="T17"/>
                  </a:cxn>
                  <a:cxn ang="T43">
                    <a:pos x="T18" y="T19"/>
                  </a:cxn>
                  <a:cxn ang="T44">
                    <a:pos x="T20" y="T21"/>
                  </a:cxn>
                  <a:cxn ang="T45">
                    <a:pos x="T22" y="T23"/>
                  </a:cxn>
                  <a:cxn ang="T46">
                    <a:pos x="T24" y="T25"/>
                  </a:cxn>
                  <a:cxn ang="T47">
                    <a:pos x="T26" y="T27"/>
                  </a:cxn>
                  <a:cxn ang="T48">
                    <a:pos x="T28" y="T29"/>
                  </a:cxn>
                  <a:cxn ang="T49">
                    <a:pos x="T30" y="T31"/>
                  </a:cxn>
                  <a:cxn ang="T50">
                    <a:pos x="T32" y="T33"/>
                  </a:cxn>
                </a:cxnLst>
                <a:rect l="0" t="0" r="r" b="b"/>
                <a:pathLst>
                  <a:path w="117" h="80">
                    <a:moveTo>
                      <a:pt x="25" y="7"/>
                    </a:moveTo>
                    <a:lnTo>
                      <a:pt x="56" y="0"/>
                    </a:lnTo>
                    <a:lnTo>
                      <a:pt x="88" y="7"/>
                    </a:lnTo>
                    <a:lnTo>
                      <a:pt x="105" y="18"/>
                    </a:lnTo>
                    <a:lnTo>
                      <a:pt x="116" y="36"/>
                    </a:lnTo>
                    <a:lnTo>
                      <a:pt x="116" y="57"/>
                    </a:lnTo>
                    <a:lnTo>
                      <a:pt x="116" y="68"/>
                    </a:lnTo>
                    <a:lnTo>
                      <a:pt x="105" y="75"/>
                    </a:lnTo>
                    <a:lnTo>
                      <a:pt x="105" y="79"/>
                    </a:lnTo>
                    <a:lnTo>
                      <a:pt x="88" y="64"/>
                    </a:lnTo>
                    <a:lnTo>
                      <a:pt x="77" y="43"/>
                    </a:lnTo>
                    <a:lnTo>
                      <a:pt x="67" y="32"/>
                    </a:lnTo>
                    <a:lnTo>
                      <a:pt x="56" y="25"/>
                    </a:lnTo>
                    <a:lnTo>
                      <a:pt x="42" y="22"/>
                    </a:lnTo>
                    <a:lnTo>
                      <a:pt x="25" y="25"/>
                    </a:lnTo>
                    <a:lnTo>
                      <a:pt x="0" y="36"/>
                    </a:lnTo>
                    <a:lnTo>
                      <a:pt x="25" y="7"/>
                    </a:lnTo>
                    <a:close/>
                  </a:path>
                </a:pathLst>
              </a:custGeom>
              <a:solidFill>
                <a:srgbClr val="FFFFFF"/>
              </a:solidFill>
              <a:ln w="3175" cap="flat">
                <a:solidFill>
                  <a:srgbClr val="000000"/>
                </a:solidFill>
                <a:prstDash val="solid"/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259" name="Line 312"/>
              <p:cNvSpPr>
                <a:spLocks noChangeShapeType="1"/>
              </p:cNvSpPr>
              <p:nvPr/>
            </p:nvSpPr>
            <p:spPr bwMode="auto">
              <a:xfrm flipH="1">
                <a:off x="3702" y="3171"/>
                <a:ext cx="79" cy="129"/>
              </a:xfrm>
              <a:prstGeom prst="line">
                <a:avLst/>
              </a:prstGeom>
              <a:noFill/>
              <a:ln w="635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spAutoFit/>
              </a:bodyPr>
              <a:lstStyle/>
              <a:p>
                <a:endParaRPr lang="zh-CN" altLang="en-US"/>
              </a:p>
            </p:txBody>
          </p:sp>
        </p:grpSp>
      </p:grpSp>
      <p:pic>
        <p:nvPicPr>
          <p:cNvPr id="260" name="图片 259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104" y="5038546"/>
            <a:ext cx="402281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1" name="图片 260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4366" y="4708346"/>
            <a:ext cx="1102065" cy="35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2" name="图片 10252"/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366" y="4386084"/>
            <a:ext cx="101225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3" name="图片 262"/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7" y="4995684"/>
            <a:ext cx="980444" cy="19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4" name="组合 263"/>
          <p:cNvGrpSpPr>
            <a:grpSpLocks/>
          </p:cNvGrpSpPr>
          <p:nvPr/>
        </p:nvGrpSpPr>
        <p:grpSpPr bwMode="auto">
          <a:xfrm>
            <a:off x="1704979" y="2789059"/>
            <a:ext cx="364859" cy="271462"/>
            <a:chOff x="2649538" y="3778250"/>
            <a:chExt cx="427037" cy="336550"/>
          </a:xfrm>
        </p:grpSpPr>
        <p:sp>
          <p:nvSpPr>
            <p:cNvPr id="265" name="Line 51"/>
            <p:cNvSpPr>
              <a:spLocks noChangeShapeType="1"/>
            </p:cNvSpPr>
            <p:nvPr/>
          </p:nvSpPr>
          <p:spPr bwMode="auto">
            <a:xfrm>
              <a:off x="2667000" y="3778250"/>
              <a:ext cx="360363" cy="336550"/>
            </a:xfrm>
            <a:prstGeom prst="line">
              <a:avLst/>
            </a:prstGeom>
            <a:noFill/>
            <a:ln w="76200">
              <a:solidFill>
                <a:srgbClr val="A400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" name="Line 60"/>
            <p:cNvSpPr>
              <a:spLocks noChangeShapeType="1"/>
            </p:cNvSpPr>
            <p:nvPr/>
          </p:nvSpPr>
          <p:spPr bwMode="auto">
            <a:xfrm flipV="1">
              <a:off x="2649538" y="3778250"/>
              <a:ext cx="427037" cy="319088"/>
            </a:xfrm>
            <a:prstGeom prst="line">
              <a:avLst/>
            </a:prstGeom>
            <a:noFill/>
            <a:ln w="76200">
              <a:solidFill>
                <a:srgbClr val="A4001B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7" name="文本框 673"/>
          <p:cNvSpPr txBox="1">
            <a:spLocks noChangeArrowheads="1"/>
          </p:cNvSpPr>
          <p:nvPr/>
        </p:nvSpPr>
        <p:spPr bwMode="auto">
          <a:xfrm>
            <a:off x="4104853" y="3390551"/>
            <a:ext cx="676875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spcBef>
                <a:spcPct val="20000"/>
              </a:spcBef>
              <a:buChar char="•"/>
              <a:defRPr kumimoji="1" sz="23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17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n"/>
            </a:pP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</a:rPr>
              <a:t>NBR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</a:rPr>
              <a:t>上网行为管理功能：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</a:rPr>
              <a:t>杜绝员工非法访问内外网资源，影响工作效率；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</a:endParaRPr>
          </a:p>
          <a:p>
            <a:pPr lvl="1">
              <a:lnSpc>
                <a:spcPct val="150000"/>
              </a:lnSpc>
              <a:spcBef>
                <a:spcPct val="0"/>
              </a:spcBef>
              <a:buFont typeface="Wingdings" panose="05000000000000000000" pitchFamily="2" charset="2"/>
              <a:buChar char="p"/>
            </a:pPr>
            <a:r>
              <a:rPr lang="zh-CN" altLang="en-US" sz="1800" b="1" kern="0" dirty="0" smtClean="0">
                <a:solidFill>
                  <a:schemeClr val="bg1"/>
                </a:solidFill>
                <a:latin typeface="微软雅黑" pitchFamily="34" charset="-122"/>
              </a:rPr>
              <a:t>企业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</a:rPr>
              <a:t>员工的身份不同、时间不同，相应的上网权限也不同</a:t>
            </a:r>
            <a:r>
              <a:rPr lang="zh-CN" altLang="en-US" b="1" kern="0" dirty="0">
                <a:solidFill>
                  <a:schemeClr val="bg1"/>
                </a:solidFill>
                <a:latin typeface="微软雅黑" pitchFamily="34" charset="-122"/>
              </a:rPr>
              <a:t>；</a:t>
            </a:r>
            <a:endParaRPr lang="en-US" altLang="zh-CN" b="1" kern="0" dirty="0">
              <a:solidFill>
                <a:schemeClr val="bg1"/>
              </a:solidFill>
              <a:latin typeface="微软雅黑" pitchFamily="34" charset="-122"/>
            </a:endParaRPr>
          </a:p>
        </p:txBody>
      </p:sp>
      <p:grpSp>
        <p:nvGrpSpPr>
          <p:cNvPr id="268" name="组合 267"/>
          <p:cNvGrpSpPr>
            <a:grpSpLocks/>
          </p:cNvGrpSpPr>
          <p:nvPr/>
        </p:nvGrpSpPr>
        <p:grpSpPr bwMode="auto">
          <a:xfrm>
            <a:off x="4248869" y="2450653"/>
            <a:ext cx="6624736" cy="933450"/>
            <a:chOff x="120167" y="5828120"/>
            <a:chExt cx="9144569" cy="934452"/>
          </a:xfrm>
        </p:grpSpPr>
        <p:pic>
          <p:nvPicPr>
            <p:cNvPr id="269" name="图片 16" descr="3dcdab6c3ac264d9431694e5.jpg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167" y="5828120"/>
              <a:ext cx="9144569" cy="934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0" name="矩形 229"/>
            <p:cNvSpPr>
              <a:spLocks noChangeArrowheads="1"/>
            </p:cNvSpPr>
            <p:nvPr/>
          </p:nvSpPr>
          <p:spPr bwMode="auto">
            <a:xfrm>
              <a:off x="444224" y="5919978"/>
              <a:ext cx="8381067" cy="647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kumimoji="1" sz="23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kumimoji="1" sz="17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kumimoji="1" sz="1200"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kumimoji="1"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spcBef>
                  <a:spcPct val="0"/>
                </a:spcBef>
                <a:buFontTx/>
                <a:buNone/>
              </a:pPr>
              <a:r>
                <a:rPr kumimoji="0" lang="en-US" altLang="zh-CN" sz="18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NBR</a:t>
              </a:r>
              <a:r>
                <a:rPr kumimoji="0" lang="zh-CN" altLang="zh-CN" sz="18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能够帮助管理者规范内网员工的上网行为，避免员工上班时间进行与工作无关的网络行为，提高工作效率</a:t>
              </a:r>
              <a:r>
                <a:rPr kumimoji="0" lang="zh-CN" altLang="en-US" sz="18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！</a:t>
              </a:r>
              <a:endParaRPr kumimoji="0"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5235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1.48148E-6 L 0.11389 -0.31597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2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694" y="-1581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7 L 0.05955 -0.30509 " pathEditMode="relative" rAng="0" ptsTypes="AA">
                                      <p:cBhvr>
                                        <p:cTn id="80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69" y="-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7037E-6 L 0.0132 -0.33959 " pathEditMode="relative" rAng="0" ptsTypes="AA">
                                      <p:cBhvr>
                                        <p:cTn id="93" dur="2000" fill="hold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60" y="-16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2.96296E-6 L 0.03246 -0.35255 " pathEditMode="relative" rAng="0" ptsTypes="AA">
                                      <p:cBhvr>
                                        <p:cTn id="97" dur="2000" fill="hold"/>
                                        <p:tgtEl>
                                          <p:spTgt spid="2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15" y="-1763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-1.85185E-6 L -0.03334 -0.38287 " pathEditMode="relative" rAng="0" ptsTypes="AA">
                                      <p:cBhvr>
                                        <p:cTn id="101" dur="2000" fill="hold"/>
                                        <p:tgtEl>
                                          <p:spTgt spid="26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67" y="-1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0" dur="500"/>
                                        <p:tgtEl>
                                          <p:spTgt spid="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52" grpId="0"/>
      <p:bldP spid="53" grpId="0" animBg="1"/>
      <p:bldP spid="53" grpId="1" animBg="1"/>
      <p:bldP spid="61" grpId="0"/>
      <p:bldP spid="26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网吧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不同应用同样快速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—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应用路由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7"/>
          <p:cNvSpPr txBox="1">
            <a:spLocks noChangeArrowheads="1"/>
          </p:cNvSpPr>
          <p:nvPr/>
        </p:nvSpPr>
        <p:spPr bwMode="auto">
          <a:xfrm>
            <a:off x="5556653" y="575791"/>
            <a:ext cx="6181048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网吧带宽应用问题：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网吧用户群体繁杂，应用类型众多，各种应用对带宽的需求也是不一样的；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在线视频、下载等应用与网络游戏共享带宽，势必会造成带宽争夺，导致用户体验不好。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4" name="组合 8"/>
          <p:cNvGrpSpPr>
            <a:grpSpLocks/>
          </p:cNvGrpSpPr>
          <p:nvPr/>
        </p:nvGrpSpPr>
        <p:grpSpPr bwMode="auto">
          <a:xfrm>
            <a:off x="720477" y="647799"/>
            <a:ext cx="4549775" cy="2403475"/>
            <a:chOff x="650122" y="1340768"/>
            <a:chExt cx="5254628" cy="3498069"/>
          </a:xfrm>
        </p:grpSpPr>
        <p:pic>
          <p:nvPicPr>
            <p:cNvPr id="15" name="图片 9"/>
            <p:cNvPicPr>
              <a:picLocks noChangeAspect="1"/>
            </p:cNvPicPr>
            <p:nvPr/>
          </p:nvPicPr>
          <p:blipFill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1695" b="100000" l="0" r="98874">
                          <a14:foregroundMark x1="50450" y1="55085" x2="50450" y2="55085"/>
                          <a14:foregroundMark x1="55405" y1="36864" x2="55405" y2="36864"/>
                          <a14:foregroundMark x1="45495" y1="55932" x2="45495" y2="55932"/>
                          <a14:foregroundMark x1="45495" y1="46610" x2="45495" y2="46610"/>
                          <a14:foregroundMark x1="49324" y1="47458" x2="49324" y2="47458"/>
                          <a14:foregroundMark x1="49324" y1="50000" x2="46396" y2="61864"/>
                          <a14:foregroundMark x1="56757" y1="53814" x2="51351" y2="68644"/>
                          <a14:foregroundMark x1="50000" y1="79661" x2="50000" y2="79661"/>
                          <a14:foregroundMark x1="36486" y1="89831" x2="36486" y2="89831"/>
                          <a14:foregroundMark x1="39640" y1="88559" x2="44369" y2="83051"/>
                          <a14:foregroundMark x1="7883" y1="47458" x2="14865" y2="77966"/>
                          <a14:foregroundMark x1="9910" y1="59746" x2="7883" y2="65678"/>
                          <a14:foregroundMark x1="7207" y1="66102" x2="6982" y2="81780"/>
                          <a14:foregroundMark x1="6532" y1="86017" x2="14640" y2="86017"/>
                          <a14:foregroundMark x1="1577" y1="89831" x2="24099" y2="87288"/>
                          <a14:foregroundMark x1="18468" y1="93644" x2="8333" y2="98729"/>
                          <a14:foregroundMark x1="24099" y1="95339" x2="37838" y2="96186"/>
                          <a14:foregroundMark x1="27477" y1="92797" x2="27477" y2="92797"/>
                          <a14:foregroundMark x1="66667" y1="71186" x2="68018" y2="92797"/>
                          <a14:foregroundMark x1="89189" y1="25424" x2="76577" y2="37288"/>
                          <a14:foregroundMark x1="89414" y1="41949" x2="79955" y2="54237"/>
                          <a14:foregroundMark x1="90090" y1="36017" x2="79505" y2="47458"/>
                          <a14:foregroundMark x1="91441" y1="31780" x2="95045" y2="52542"/>
                          <a14:foregroundMark x1="86261" y1="76695" x2="94144" y2="86864"/>
                          <a14:foregroundMark x1="83559" y1="86864" x2="94144" y2="91102"/>
                          <a14:foregroundMark x1="16441" y1="19492" x2="43468" y2="34322"/>
                          <a14:foregroundMark x1="5856" y1="6780" x2="62613" y2="6780"/>
                          <a14:foregroundMark x1="77252" y1="9322" x2="82658" y2="18220"/>
                          <a14:foregroundMark x1="82883" y1="8898" x2="82883" y2="19492"/>
                          <a14:foregroundMark x1="92568" y1="7627" x2="90766" y2="15678"/>
                          <a14:foregroundMark x1="79505" y1="22881" x2="79505" y2="22881"/>
                          <a14:foregroundMark x1="4505" y1="7627" x2="63063" y2="4237"/>
                          <a14:foregroundMark x1="6532" y1="6356" x2="20495" y2="4237"/>
                          <a14:foregroundMark x1="7883" y1="8051" x2="63063" y2="8051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122" y="1340768"/>
              <a:ext cx="4896544" cy="32806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文本框 10"/>
            <p:cNvSpPr txBox="1"/>
            <p:nvPr/>
          </p:nvSpPr>
          <p:spPr>
            <a:xfrm>
              <a:off x="727126" y="1384666"/>
              <a:ext cx="4329067" cy="447945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网吧里，小王在看高清电影，小李在打网游</a:t>
              </a:r>
              <a:r>
                <a:rPr lang="en-US" altLang="zh-CN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…</a:t>
              </a:r>
              <a:endPara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 charset="0"/>
              </a:endParaRPr>
            </a:p>
          </p:txBody>
        </p:sp>
        <p:sp>
          <p:nvSpPr>
            <p:cNvPr id="17" name="文本框 11"/>
            <p:cNvSpPr txBox="1"/>
            <p:nvPr/>
          </p:nvSpPr>
          <p:spPr>
            <a:xfrm>
              <a:off x="1484336" y="2096295"/>
              <a:ext cx="1063393" cy="508306"/>
            </a:xfrm>
            <a:prstGeom prst="rect">
              <a:avLst/>
            </a:prstGeom>
            <a:solidFill>
              <a:schemeClr val="bg1"/>
            </a:solidFill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000">
                  <a:latin typeface="微软雅黑" charset="0"/>
                  <a:ea typeface="微软雅黑" charset="0"/>
                  <a:cs typeface="微软雅黑" charset="0"/>
                </a:rPr>
                <a:t>高清电影很流畅啊！</a:t>
              </a:r>
            </a:p>
          </p:txBody>
        </p:sp>
        <p:sp>
          <p:nvSpPr>
            <p:cNvPr id="18" name="椭圆形标注 17"/>
            <p:cNvSpPr/>
            <p:nvPr/>
          </p:nvSpPr>
          <p:spPr>
            <a:xfrm>
              <a:off x="1242322" y="1703513"/>
              <a:ext cx="1772932" cy="1157552"/>
            </a:xfrm>
            <a:prstGeom prst="wedgeEllipseCallout">
              <a:avLst>
                <a:gd name="adj1" fmla="val 42547"/>
                <a:gd name="adj2" fmla="val 49887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19" name="文本框 13"/>
            <p:cNvSpPr txBox="1"/>
            <p:nvPr/>
          </p:nvSpPr>
          <p:spPr>
            <a:xfrm>
              <a:off x="1349339" y="1771659"/>
              <a:ext cx="1645133" cy="107506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网吧网速真棒，高清电影很流畅</a:t>
              </a:r>
              <a:r>
                <a:rPr lang="zh-CN" altLang="en-US" sz="1400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！</a:t>
              </a:r>
            </a:p>
          </p:txBody>
        </p:sp>
        <p:sp>
          <p:nvSpPr>
            <p:cNvPr id="20" name="椭圆形标注 19"/>
            <p:cNvSpPr/>
            <p:nvPr/>
          </p:nvSpPr>
          <p:spPr>
            <a:xfrm>
              <a:off x="4212489" y="3572693"/>
              <a:ext cx="1692261" cy="1266144"/>
            </a:xfrm>
            <a:prstGeom prst="wedgeEllipseCallout">
              <a:avLst>
                <a:gd name="adj1" fmla="val -3637"/>
                <a:gd name="adj2" fmla="val -63123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21" name="文本框 15"/>
            <p:cNvSpPr txBox="1"/>
            <p:nvPr/>
          </p:nvSpPr>
          <p:spPr>
            <a:xfrm>
              <a:off x="4304160" y="3646412"/>
              <a:ext cx="1510751" cy="1119861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网吧网速真慢！玩个游戏卡的要死</a:t>
              </a:r>
              <a:r>
                <a:rPr lang="zh-CN" altLang="en-US" sz="16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！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864465" y="4779531"/>
            <a:ext cx="1872179" cy="811865"/>
            <a:chOff x="4929190" y="3684598"/>
            <a:chExt cx="914413" cy="1316038"/>
          </a:xfrm>
          <a:scene3d>
            <a:camera prst="orthographicFront">
              <a:rot lat="0" lon="0" rev="2700000"/>
            </a:camera>
            <a:lightRig rig="threePt" dir="t"/>
          </a:scene3d>
        </p:grpSpPr>
        <p:sp>
          <p:nvSpPr>
            <p:cNvPr id="23" name="AutoShape 9"/>
            <p:cNvSpPr>
              <a:spLocks noChangeAspect="1" noChangeArrowheads="1" noTextEdit="1"/>
            </p:cNvSpPr>
            <p:nvPr/>
          </p:nvSpPr>
          <p:spPr bwMode="gray">
            <a:xfrm flipH="1">
              <a:off x="4929190" y="3684598"/>
              <a:ext cx="909637" cy="124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sp3d>
              <a:bevelT/>
              <a:bevelB w="165100" prst="coolSlant"/>
            </a:sp3d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Freeform 10"/>
            <p:cNvSpPr>
              <a:spLocks/>
            </p:cNvSpPr>
            <p:nvPr/>
          </p:nvSpPr>
          <p:spPr bwMode="gray">
            <a:xfrm flipH="1">
              <a:off x="4940316" y="3759211"/>
              <a:ext cx="903287" cy="1241425"/>
            </a:xfrm>
            <a:custGeom>
              <a:avLst/>
              <a:gdLst/>
              <a:ahLst/>
              <a:cxnLst>
                <a:cxn ang="0">
                  <a:pos x="580" y="0"/>
                </a:cxn>
                <a:cxn ang="0">
                  <a:pos x="578" y="90"/>
                </a:cxn>
                <a:cxn ang="0">
                  <a:pos x="568" y="174"/>
                </a:cxn>
                <a:cxn ang="0">
                  <a:pos x="552" y="252"/>
                </a:cxn>
                <a:cxn ang="0">
                  <a:pos x="526" y="324"/>
                </a:cxn>
                <a:cxn ang="0">
                  <a:pos x="494" y="390"/>
                </a:cxn>
                <a:cxn ang="0">
                  <a:pos x="452" y="450"/>
                </a:cxn>
                <a:cxn ang="0">
                  <a:pos x="402" y="508"/>
                </a:cxn>
                <a:cxn ang="0">
                  <a:pos x="342" y="560"/>
                </a:cxn>
                <a:cxn ang="0">
                  <a:pos x="270" y="610"/>
                </a:cxn>
                <a:cxn ang="0">
                  <a:pos x="188" y="656"/>
                </a:cxn>
                <a:cxn ang="0">
                  <a:pos x="188" y="798"/>
                </a:cxn>
                <a:cxn ang="0">
                  <a:pos x="0" y="514"/>
                </a:cxn>
                <a:cxn ang="0">
                  <a:pos x="188" y="230"/>
                </a:cxn>
                <a:cxn ang="0">
                  <a:pos x="188" y="372"/>
                </a:cxn>
                <a:cxn ang="0">
                  <a:pos x="224" y="368"/>
                </a:cxn>
                <a:cxn ang="0">
                  <a:pos x="264" y="356"/>
                </a:cxn>
                <a:cxn ang="0">
                  <a:pos x="306" y="336"/>
                </a:cxn>
                <a:cxn ang="0">
                  <a:pos x="348" y="310"/>
                </a:cxn>
                <a:cxn ang="0">
                  <a:pos x="392" y="280"/>
                </a:cxn>
                <a:cxn ang="0">
                  <a:pos x="432" y="246"/>
                </a:cxn>
                <a:cxn ang="0">
                  <a:pos x="472" y="208"/>
                </a:cxn>
                <a:cxn ang="0">
                  <a:pos x="506" y="166"/>
                </a:cxn>
                <a:cxn ang="0">
                  <a:pos x="536" y="124"/>
                </a:cxn>
                <a:cxn ang="0">
                  <a:pos x="558" y="82"/>
                </a:cxn>
                <a:cxn ang="0">
                  <a:pos x="574" y="40"/>
                </a:cxn>
                <a:cxn ang="0">
                  <a:pos x="578" y="0"/>
                </a:cxn>
                <a:cxn ang="0">
                  <a:pos x="580" y="0"/>
                </a:cxn>
              </a:cxnLst>
              <a:rect l="0" t="0" r="r" b="b"/>
              <a:pathLst>
                <a:path w="580" h="798">
                  <a:moveTo>
                    <a:pt x="580" y="0"/>
                  </a:moveTo>
                  <a:lnTo>
                    <a:pt x="578" y="90"/>
                  </a:lnTo>
                  <a:lnTo>
                    <a:pt x="568" y="174"/>
                  </a:lnTo>
                  <a:lnTo>
                    <a:pt x="552" y="252"/>
                  </a:lnTo>
                  <a:lnTo>
                    <a:pt x="526" y="324"/>
                  </a:lnTo>
                  <a:lnTo>
                    <a:pt x="494" y="390"/>
                  </a:lnTo>
                  <a:lnTo>
                    <a:pt x="452" y="450"/>
                  </a:lnTo>
                  <a:lnTo>
                    <a:pt x="402" y="508"/>
                  </a:lnTo>
                  <a:lnTo>
                    <a:pt x="342" y="560"/>
                  </a:lnTo>
                  <a:lnTo>
                    <a:pt x="270" y="610"/>
                  </a:lnTo>
                  <a:lnTo>
                    <a:pt x="188" y="656"/>
                  </a:lnTo>
                  <a:lnTo>
                    <a:pt x="188" y="798"/>
                  </a:lnTo>
                  <a:lnTo>
                    <a:pt x="0" y="514"/>
                  </a:lnTo>
                  <a:lnTo>
                    <a:pt x="188" y="230"/>
                  </a:lnTo>
                  <a:lnTo>
                    <a:pt x="188" y="372"/>
                  </a:lnTo>
                  <a:lnTo>
                    <a:pt x="224" y="368"/>
                  </a:lnTo>
                  <a:lnTo>
                    <a:pt x="264" y="356"/>
                  </a:lnTo>
                  <a:lnTo>
                    <a:pt x="306" y="336"/>
                  </a:lnTo>
                  <a:lnTo>
                    <a:pt x="348" y="310"/>
                  </a:lnTo>
                  <a:lnTo>
                    <a:pt x="392" y="280"/>
                  </a:lnTo>
                  <a:lnTo>
                    <a:pt x="432" y="246"/>
                  </a:lnTo>
                  <a:lnTo>
                    <a:pt x="472" y="208"/>
                  </a:lnTo>
                  <a:lnTo>
                    <a:pt x="506" y="166"/>
                  </a:lnTo>
                  <a:lnTo>
                    <a:pt x="536" y="124"/>
                  </a:lnTo>
                  <a:lnTo>
                    <a:pt x="558" y="82"/>
                  </a:lnTo>
                  <a:lnTo>
                    <a:pt x="574" y="40"/>
                  </a:lnTo>
                  <a:lnTo>
                    <a:pt x="578" y="0"/>
                  </a:lnTo>
                  <a:lnTo>
                    <a:pt x="580" y="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50000"/>
                  </a:schemeClr>
                </a:gs>
                <a:gs pos="100000">
                  <a:schemeClr val="accent1">
                    <a:gamma/>
                    <a:tint val="31765"/>
                    <a:invGamma/>
                  </a:schemeClr>
                </a:gs>
              </a:gsLst>
              <a:lin ang="2700000" scaled="1"/>
              <a:tileRect/>
            </a:gradFill>
            <a:ln w="0">
              <a:noFill/>
              <a:prstDash val="solid"/>
              <a:round/>
              <a:headEnd/>
              <a:tailEnd/>
            </a:ln>
            <a:sp3d>
              <a:bevelT/>
              <a:bevelB w="165100" prst="coolSlant"/>
            </a:sp3d>
          </p:spPr>
          <p:txBody>
            <a:bodyPr/>
            <a:lstStyle/>
            <a:p>
              <a:pPr>
                <a:defRPr/>
              </a:pPr>
              <a:endParaRPr lang="zh-CN" altLang="en-US"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1008509" y="3168078"/>
            <a:ext cx="3848100" cy="2810067"/>
            <a:chOff x="771899" y="3742005"/>
            <a:chExt cx="3847234" cy="2809408"/>
          </a:xfrm>
        </p:grpSpPr>
        <p:pic>
          <p:nvPicPr>
            <p:cNvPr id="26" name="Picture 14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3889047" y="5827490"/>
              <a:ext cx="730086" cy="314251"/>
            </a:xfrm>
            <a:prstGeom prst="rect">
              <a:avLst/>
            </a:prstGeom>
            <a:noFill/>
            <a:ln>
              <a:noFill/>
            </a:ln>
            <a:effectLst>
              <a:prstShdw prst="shdw17" dist="17961" dir="2700000">
                <a:schemeClr val="accent1">
                  <a:gamma/>
                  <a:shade val="60000"/>
                  <a:invGamma/>
                </a:schemeClr>
              </a:prstShdw>
            </a:effectLst>
            <a:extLst/>
          </p:spPr>
        </p:pic>
        <p:sp>
          <p:nvSpPr>
            <p:cNvPr id="27" name="任意多边形 2"/>
            <p:cNvSpPr/>
            <p:nvPr/>
          </p:nvSpPr>
          <p:spPr>
            <a:xfrm>
              <a:off x="2962156" y="4345113"/>
              <a:ext cx="853883" cy="1487139"/>
            </a:xfrm>
            <a:custGeom>
              <a:avLst/>
              <a:gdLst>
                <a:gd name="connsiteX0" fmla="*/ 1698175 w 2017489"/>
                <a:gd name="connsiteY0" fmla="*/ 2525486 h 2602280"/>
                <a:gd name="connsiteX1" fmla="*/ 188689 w 2017489"/>
                <a:gd name="connsiteY1" fmla="*/ 2394857 h 2602280"/>
                <a:gd name="connsiteX2" fmla="*/ 203203 w 2017489"/>
                <a:gd name="connsiteY2" fmla="*/ 754743 h 2602280"/>
                <a:gd name="connsiteX3" fmla="*/ 1828803 w 2017489"/>
                <a:gd name="connsiteY3" fmla="*/ 696686 h 2602280"/>
                <a:gd name="connsiteX4" fmla="*/ 2017489 w 2017489"/>
                <a:gd name="connsiteY4" fmla="*/ 0 h 26022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017489" h="2602280">
                  <a:moveTo>
                    <a:pt x="1698175" y="2525486"/>
                  </a:moveTo>
                  <a:cubicBezTo>
                    <a:pt x="1068013" y="2607733"/>
                    <a:pt x="437851" y="2689981"/>
                    <a:pt x="188689" y="2394857"/>
                  </a:cubicBezTo>
                  <a:cubicBezTo>
                    <a:pt x="-60473" y="2099733"/>
                    <a:pt x="-70149" y="1037771"/>
                    <a:pt x="203203" y="754743"/>
                  </a:cubicBezTo>
                  <a:cubicBezTo>
                    <a:pt x="476555" y="471714"/>
                    <a:pt x="1526422" y="822476"/>
                    <a:pt x="1828803" y="696686"/>
                  </a:cubicBezTo>
                  <a:cubicBezTo>
                    <a:pt x="2131184" y="570895"/>
                    <a:pt x="1957013" y="116114"/>
                    <a:pt x="2017489" y="0"/>
                  </a:cubicBezTo>
                </a:path>
              </a:pathLst>
            </a:custGeom>
            <a:noFill/>
            <a:ln>
              <a:solidFill>
                <a:srgbClr val="FF0000"/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grpSp>
          <p:nvGrpSpPr>
            <p:cNvPr id="28" name="组合 51"/>
            <p:cNvGrpSpPr>
              <a:grpSpLocks/>
            </p:cNvGrpSpPr>
            <p:nvPr/>
          </p:nvGrpSpPr>
          <p:grpSpPr bwMode="auto">
            <a:xfrm>
              <a:off x="1276610" y="3742005"/>
              <a:ext cx="2727512" cy="2491890"/>
              <a:chOff x="2266445" y="1731984"/>
              <a:chExt cx="4625686" cy="4359275"/>
            </a:xfrm>
          </p:grpSpPr>
          <p:cxnSp>
            <p:nvCxnSpPr>
              <p:cNvPr id="36" name="直接连接符 3"/>
              <p:cNvCxnSpPr/>
              <p:nvPr/>
            </p:nvCxnSpPr>
            <p:spPr>
              <a:xfrm flipV="1">
                <a:off x="4643211" y="3517272"/>
                <a:ext cx="0" cy="1918558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7" name="Picture 19" descr="高端路由器"/>
              <p:cNvPicPr>
                <a:picLocks noChangeAspect="1" noChangeArrowheads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233135" y="4140221"/>
                <a:ext cx="698520" cy="774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cxnSp>
            <p:nvCxnSpPr>
              <p:cNvPr id="38" name="直接连接符 5"/>
              <p:cNvCxnSpPr/>
              <p:nvPr/>
            </p:nvCxnSpPr>
            <p:spPr>
              <a:xfrm>
                <a:off x="4788562" y="3517272"/>
                <a:ext cx="1655390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6"/>
              <p:cNvCxnSpPr/>
              <p:nvPr/>
            </p:nvCxnSpPr>
            <p:spPr>
              <a:xfrm>
                <a:off x="6435878" y="2817595"/>
                <a:ext cx="0" cy="69967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7"/>
              <p:cNvCxnSpPr/>
              <p:nvPr/>
            </p:nvCxnSpPr>
            <p:spPr>
              <a:xfrm flipV="1">
                <a:off x="2853234" y="2817595"/>
                <a:ext cx="0" cy="699677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1" name="Picture 37" descr="云（ISP）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362994" y="2176484"/>
                <a:ext cx="1000125" cy="603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2" name="Picture 37" descr="云（ISP）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892006" y="2214584"/>
                <a:ext cx="1000125" cy="603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3" name="TextBox 56"/>
              <p:cNvSpPr txBox="1">
                <a:spLocks noChangeArrowheads="1"/>
              </p:cNvSpPr>
              <p:nvPr/>
            </p:nvSpPr>
            <p:spPr bwMode="auto">
              <a:xfrm>
                <a:off x="2278794" y="4153575"/>
                <a:ext cx="1878667" cy="64595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>
                  <a:defRPr kumimoji="1" sz="1800" b="1" kern="0">
                    <a:solidFill>
                      <a:schemeClr val="bg1"/>
                    </a:solidFill>
                    <a:latin typeface="微软雅黑" pitchFamily="34" charset="-122"/>
                    <a:ea typeface="微软雅黑" panose="020B0503020204020204" pitchFamily="34" charset="-122"/>
                  </a:defRPr>
                </a:lvl1pPr>
                <a:lvl2pPr>
                  <a:defRPr kumimoji="1" sz="1700">
                    <a:latin typeface="Arial" charset="0"/>
                    <a:ea typeface="微软雅黑" charset="0"/>
                    <a:cs typeface="微软雅黑" charset="0"/>
                  </a:defRPr>
                </a:lvl2pPr>
                <a:lvl3pPr>
                  <a:defRPr kumimoji="1" sz="1200">
                    <a:latin typeface="Arial" charset="0"/>
                    <a:ea typeface="微软雅黑" charset="0"/>
                    <a:cs typeface="微软雅黑" charset="0"/>
                  </a:defRPr>
                </a:lvl3pPr>
                <a:lvl4pPr>
                  <a:defRPr kumimoji="1" sz="2000">
                    <a:latin typeface="Arial" charset="0"/>
                    <a:ea typeface="宋体" charset="0"/>
                    <a:cs typeface="宋体" charset="0"/>
                  </a:defRPr>
                </a:lvl4pPr>
                <a:lvl5pPr>
                  <a:defRPr kumimoji="1" sz="2000">
                    <a:latin typeface="Arial" charset="0"/>
                    <a:ea typeface="宋体" charset="0"/>
                  </a:defRPr>
                </a:lvl5pPr>
                <a:lvl6pPr eaLnBrk="0" hangingPunct="0">
                  <a:defRPr kumimoji="1" sz="2000">
                    <a:latin typeface="Arial" charset="0"/>
                    <a:ea typeface="宋体" charset="0"/>
                  </a:defRPr>
                </a:lvl6pPr>
                <a:lvl7pPr eaLnBrk="0" hangingPunct="0">
                  <a:defRPr kumimoji="1" sz="2000">
                    <a:latin typeface="Arial" charset="0"/>
                    <a:ea typeface="宋体" charset="0"/>
                  </a:defRPr>
                </a:lvl7pPr>
                <a:lvl8pPr eaLnBrk="0" hangingPunct="0">
                  <a:defRPr kumimoji="1" sz="2000">
                    <a:latin typeface="Arial" charset="0"/>
                    <a:ea typeface="宋体" charset="0"/>
                  </a:defRPr>
                </a:lvl8pPr>
                <a:lvl9pPr eaLnBrk="0" hangingPunct="0">
                  <a:defRPr kumimoji="1" sz="2000">
                    <a:latin typeface="Arial" charset="0"/>
                    <a:ea typeface="宋体" charset="0"/>
                  </a:defRPr>
                </a:lvl9pPr>
              </a:lstStyle>
              <a:p>
                <a:r>
                  <a:rPr lang="zh-CN" altLang="en-US" dirty="0"/>
                  <a:t>出口设备</a:t>
                </a:r>
              </a:p>
            </p:txBody>
          </p:sp>
          <p:cxnSp>
            <p:nvCxnSpPr>
              <p:cNvPr id="45" name="直接连接符 12"/>
              <p:cNvCxnSpPr/>
              <p:nvPr/>
            </p:nvCxnSpPr>
            <p:spPr>
              <a:xfrm flipH="1">
                <a:off x="2715959" y="5463596"/>
                <a:ext cx="3343082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46" name="Picture 36" descr="台式电脑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11082" y="5357826"/>
                <a:ext cx="693737" cy="71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7" name="Picture 36" descr="台式电脑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05869" y="5376884"/>
                <a:ext cx="693737" cy="71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8" name="Picture 2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2266445" y="1745867"/>
                <a:ext cx="899025" cy="46367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  <a:extLst/>
            </p:spPr>
          </p:pic>
          <p:cxnSp>
            <p:nvCxnSpPr>
              <p:cNvPr id="49" name="直接连接符 20"/>
              <p:cNvCxnSpPr/>
              <p:nvPr/>
            </p:nvCxnSpPr>
            <p:spPr>
              <a:xfrm>
                <a:off x="2861310" y="3517272"/>
                <a:ext cx="1946093" cy="0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直接连接符 32"/>
              <p:cNvCxnSpPr/>
              <p:nvPr/>
            </p:nvCxnSpPr>
            <p:spPr>
              <a:xfrm flipV="1">
                <a:off x="4139863" y="2803712"/>
                <a:ext cx="0" cy="70245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1" name="Picture 37" descr="云（ISP）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648869" y="2163784"/>
                <a:ext cx="1000125" cy="603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2" name="Picture 2"/>
              <p:cNvPicPr>
                <a:picLocks noChangeAspect="1" noChangeArrowheads="1"/>
              </p:cNvPicPr>
              <p:nvPr/>
            </p:nvPicPr>
            <p:blipFill>
              <a:blip r:embed="rId8"/>
              <a:srcRect/>
              <a:stretch>
                <a:fillRect/>
              </a:stretch>
            </p:blipFill>
            <p:spPr bwMode="auto">
              <a:xfrm>
                <a:off x="3598834" y="1745867"/>
                <a:ext cx="901716" cy="463674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  <a:extLst/>
            </p:spPr>
          </p:pic>
          <p:cxnSp>
            <p:nvCxnSpPr>
              <p:cNvPr id="53" name="直接连接符 35"/>
              <p:cNvCxnSpPr/>
              <p:nvPr/>
            </p:nvCxnSpPr>
            <p:spPr>
              <a:xfrm flipV="1">
                <a:off x="5232690" y="2803712"/>
                <a:ext cx="0" cy="702455"/>
              </a:xfrm>
              <a:prstGeom prst="line">
                <a:avLst/>
              </a:prstGeom>
              <a:ln w="28575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54" name="Picture 37" descr="云（ISP）"/>
              <p:cNvPicPr>
                <a:picLocks noChangeAspect="1" noChangeArrowheads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741069" y="2163784"/>
                <a:ext cx="1000125" cy="6032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55" name="Picture 3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4823553" y="1731984"/>
                <a:ext cx="901718" cy="477557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  <a:extLst/>
            </p:spPr>
          </p:pic>
          <p:pic>
            <p:nvPicPr>
              <p:cNvPr id="56" name="Picture 3"/>
              <p:cNvPicPr>
                <a:picLocks noChangeAspect="1" noChangeArrowheads="1"/>
              </p:cNvPicPr>
              <p:nvPr/>
            </p:nvPicPr>
            <p:blipFill>
              <a:blip r:embed="rId9"/>
              <a:srcRect/>
              <a:stretch>
                <a:fillRect/>
              </a:stretch>
            </p:blipFill>
            <p:spPr bwMode="auto">
              <a:xfrm>
                <a:off x="5983673" y="1737537"/>
                <a:ext cx="899025" cy="477557"/>
              </a:xfrm>
              <a:prstGeom prst="rect">
                <a:avLst/>
              </a:prstGeom>
              <a:noFill/>
              <a:ln>
                <a:noFill/>
              </a:ln>
              <a:effectLst>
                <a:prstShdw prst="shdw17" dist="17961" dir="2700000">
                  <a:schemeClr val="accent1">
                    <a:gamma/>
                    <a:shade val="60000"/>
                    <a:invGamma/>
                  </a:schemeClr>
                </a:prstShdw>
              </a:effectLst>
              <a:extLst/>
            </p:spPr>
          </p:pic>
          <p:pic>
            <p:nvPicPr>
              <p:cNvPr id="62" name="Picture 36" descr="台式电脑"/>
              <p:cNvPicPr>
                <a:picLocks noChangeAspect="1" noChangeArrowheads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339446" y="5357826"/>
                <a:ext cx="693737" cy="7143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9" name="任意多边形 2"/>
            <p:cNvSpPr/>
            <p:nvPr/>
          </p:nvSpPr>
          <p:spPr>
            <a:xfrm>
              <a:off x="1571819" y="4384792"/>
              <a:ext cx="758654" cy="1420478"/>
            </a:xfrm>
            <a:custGeom>
              <a:avLst/>
              <a:gdLst>
                <a:gd name="connsiteX0" fmla="*/ 1698175 w 2017489"/>
                <a:gd name="connsiteY0" fmla="*/ 2525486 h 2602280"/>
                <a:gd name="connsiteX1" fmla="*/ 188689 w 2017489"/>
                <a:gd name="connsiteY1" fmla="*/ 2394857 h 2602280"/>
                <a:gd name="connsiteX2" fmla="*/ 203203 w 2017489"/>
                <a:gd name="connsiteY2" fmla="*/ 754743 h 2602280"/>
                <a:gd name="connsiteX3" fmla="*/ 1828803 w 2017489"/>
                <a:gd name="connsiteY3" fmla="*/ 696686 h 2602280"/>
                <a:gd name="connsiteX4" fmla="*/ 2017489 w 2017489"/>
                <a:gd name="connsiteY4" fmla="*/ 0 h 2602280"/>
                <a:gd name="connsiteX0" fmla="*/ 1838666 w 4087091"/>
                <a:gd name="connsiteY0" fmla="*/ 2525486 h 2666169"/>
                <a:gd name="connsiteX1" fmla="*/ 329180 w 4087091"/>
                <a:gd name="connsiteY1" fmla="*/ 2394857 h 2666169"/>
                <a:gd name="connsiteX2" fmla="*/ 3813739 w 4087091"/>
                <a:gd name="connsiteY2" fmla="*/ 897615 h 2666169"/>
                <a:gd name="connsiteX3" fmla="*/ 1969294 w 4087091"/>
                <a:gd name="connsiteY3" fmla="*/ 696686 h 2666169"/>
                <a:gd name="connsiteX4" fmla="*/ 2157980 w 4087091"/>
                <a:gd name="connsiteY4" fmla="*/ 0 h 2666169"/>
                <a:gd name="connsiteX0" fmla="*/ 630162 w 2829524"/>
                <a:gd name="connsiteY0" fmla="*/ 2525486 h 2666170"/>
                <a:gd name="connsiteX1" fmla="*/ 2106523 w 2829524"/>
                <a:gd name="connsiteY1" fmla="*/ 2394858 h 2666170"/>
                <a:gd name="connsiteX2" fmla="*/ 2605235 w 2829524"/>
                <a:gd name="connsiteY2" fmla="*/ 897615 h 2666170"/>
                <a:gd name="connsiteX3" fmla="*/ 760790 w 2829524"/>
                <a:gd name="connsiteY3" fmla="*/ 696686 h 2666170"/>
                <a:gd name="connsiteX4" fmla="*/ 949476 w 2829524"/>
                <a:gd name="connsiteY4" fmla="*/ 0 h 2666170"/>
                <a:gd name="connsiteX0" fmla="*/ 630162 w 2587389"/>
                <a:gd name="connsiteY0" fmla="*/ 2525486 h 2666170"/>
                <a:gd name="connsiteX1" fmla="*/ 2106523 w 2587389"/>
                <a:gd name="connsiteY1" fmla="*/ 2394858 h 2666170"/>
                <a:gd name="connsiteX2" fmla="*/ 2363100 w 2587389"/>
                <a:gd name="connsiteY2" fmla="*/ 897615 h 2666170"/>
                <a:gd name="connsiteX3" fmla="*/ 760790 w 2587389"/>
                <a:gd name="connsiteY3" fmla="*/ 696686 h 2666170"/>
                <a:gd name="connsiteX4" fmla="*/ 949476 w 2587389"/>
                <a:gd name="connsiteY4" fmla="*/ 0 h 2666170"/>
                <a:gd name="connsiteX0" fmla="*/ 630162 w 2547045"/>
                <a:gd name="connsiteY0" fmla="*/ 2525486 h 2666170"/>
                <a:gd name="connsiteX1" fmla="*/ 2106523 w 2547045"/>
                <a:gd name="connsiteY1" fmla="*/ 2394858 h 2666170"/>
                <a:gd name="connsiteX2" fmla="*/ 2363100 w 2547045"/>
                <a:gd name="connsiteY2" fmla="*/ 897615 h 2666170"/>
                <a:gd name="connsiteX3" fmla="*/ 1002852 w 2547045"/>
                <a:gd name="connsiteY3" fmla="*/ 696687 h 2666170"/>
                <a:gd name="connsiteX4" fmla="*/ 949476 w 2547045"/>
                <a:gd name="connsiteY4" fmla="*/ 0 h 2666170"/>
                <a:gd name="connsiteX0" fmla="*/ 630162 w 2304982"/>
                <a:gd name="connsiteY0" fmla="*/ 2239670 h 2618534"/>
                <a:gd name="connsiteX1" fmla="*/ 1864460 w 2304982"/>
                <a:gd name="connsiteY1" fmla="*/ 2394858 h 2618534"/>
                <a:gd name="connsiteX2" fmla="*/ 2121037 w 2304982"/>
                <a:gd name="connsiteY2" fmla="*/ 897615 h 2618534"/>
                <a:gd name="connsiteX3" fmla="*/ 760789 w 2304982"/>
                <a:gd name="connsiteY3" fmla="*/ 696687 h 2618534"/>
                <a:gd name="connsiteX4" fmla="*/ 707413 w 2304982"/>
                <a:gd name="connsiteY4" fmla="*/ 0 h 2618534"/>
                <a:gd name="connsiteX0" fmla="*/ 1339275 w 1779797"/>
                <a:gd name="connsiteY0" fmla="*/ 2394858 h 2394858"/>
                <a:gd name="connsiteX1" fmla="*/ 1595852 w 1779797"/>
                <a:gd name="connsiteY1" fmla="*/ 897615 h 2394858"/>
                <a:gd name="connsiteX2" fmla="*/ 235604 w 1779797"/>
                <a:gd name="connsiteY2" fmla="*/ 696687 h 2394858"/>
                <a:gd name="connsiteX3" fmla="*/ 182228 w 1779797"/>
                <a:gd name="connsiteY3" fmla="*/ 0 h 2394858"/>
                <a:gd name="connsiteX0" fmla="*/ 0 w 1673215"/>
                <a:gd name="connsiteY0" fmla="*/ 2394858 h 2394858"/>
                <a:gd name="connsiteX1" fmla="*/ 1628506 w 1673215"/>
                <a:gd name="connsiteY1" fmla="*/ 897615 h 2394858"/>
                <a:gd name="connsiteX2" fmla="*/ 268258 w 1673215"/>
                <a:gd name="connsiteY2" fmla="*/ 696687 h 2394858"/>
                <a:gd name="connsiteX3" fmla="*/ 214882 w 1673215"/>
                <a:gd name="connsiteY3" fmla="*/ 0 h 2394858"/>
                <a:gd name="connsiteX0" fmla="*/ 0 w 1826774"/>
                <a:gd name="connsiteY0" fmla="*/ 2394858 h 2628195"/>
                <a:gd name="connsiteX1" fmla="*/ 1457863 w 1826774"/>
                <a:gd name="connsiteY1" fmla="*/ 2378655 h 2628195"/>
                <a:gd name="connsiteX2" fmla="*/ 1628506 w 1826774"/>
                <a:gd name="connsiteY2" fmla="*/ 897615 h 2628195"/>
                <a:gd name="connsiteX3" fmla="*/ 268258 w 1826774"/>
                <a:gd name="connsiteY3" fmla="*/ 696687 h 2628195"/>
                <a:gd name="connsiteX4" fmla="*/ 214882 w 1826774"/>
                <a:gd name="connsiteY4" fmla="*/ 0 h 2628195"/>
                <a:gd name="connsiteX0" fmla="*/ 0 w 1826774"/>
                <a:gd name="connsiteY0" fmla="*/ 2394858 h 2628195"/>
                <a:gd name="connsiteX1" fmla="*/ 1457864 w 1826774"/>
                <a:gd name="connsiteY1" fmla="*/ 2378655 h 2628195"/>
                <a:gd name="connsiteX2" fmla="*/ 1628506 w 1826774"/>
                <a:gd name="connsiteY2" fmla="*/ 897615 h 2628195"/>
                <a:gd name="connsiteX3" fmla="*/ 268258 w 1826774"/>
                <a:gd name="connsiteY3" fmla="*/ 696687 h 2628195"/>
                <a:gd name="connsiteX4" fmla="*/ 214882 w 1826774"/>
                <a:gd name="connsiteY4" fmla="*/ 0 h 2628195"/>
                <a:gd name="connsiteX0" fmla="*/ 0 w 1826774"/>
                <a:gd name="connsiteY0" fmla="*/ 2394858 h 2628195"/>
                <a:gd name="connsiteX1" fmla="*/ 1457864 w 1826774"/>
                <a:gd name="connsiteY1" fmla="*/ 2378655 h 2628195"/>
                <a:gd name="connsiteX2" fmla="*/ 1628506 w 1826774"/>
                <a:gd name="connsiteY2" fmla="*/ 897615 h 2628195"/>
                <a:gd name="connsiteX3" fmla="*/ 268258 w 1826774"/>
                <a:gd name="connsiteY3" fmla="*/ 696687 h 2628195"/>
                <a:gd name="connsiteX4" fmla="*/ 214882 w 1826774"/>
                <a:gd name="connsiteY4" fmla="*/ 0 h 2628195"/>
                <a:gd name="connsiteX0" fmla="*/ 0 w 1826774"/>
                <a:gd name="connsiteY0" fmla="*/ 2394858 h 2485275"/>
                <a:gd name="connsiteX1" fmla="*/ 1457864 w 1826774"/>
                <a:gd name="connsiteY1" fmla="*/ 2235735 h 2485275"/>
                <a:gd name="connsiteX2" fmla="*/ 1628506 w 1826774"/>
                <a:gd name="connsiteY2" fmla="*/ 897615 h 2485275"/>
                <a:gd name="connsiteX3" fmla="*/ 268258 w 1826774"/>
                <a:gd name="connsiteY3" fmla="*/ 696687 h 2485275"/>
                <a:gd name="connsiteX4" fmla="*/ 214882 w 1826774"/>
                <a:gd name="connsiteY4" fmla="*/ 0 h 2485275"/>
                <a:gd name="connsiteX0" fmla="*/ 0 w 1826774"/>
                <a:gd name="connsiteY0" fmla="*/ 2394858 h 2485275"/>
                <a:gd name="connsiteX1" fmla="*/ 1457864 w 1826774"/>
                <a:gd name="connsiteY1" fmla="*/ 2235735 h 2485275"/>
                <a:gd name="connsiteX2" fmla="*/ 1628506 w 1826774"/>
                <a:gd name="connsiteY2" fmla="*/ 897615 h 2485275"/>
                <a:gd name="connsiteX3" fmla="*/ 268258 w 1826774"/>
                <a:gd name="connsiteY3" fmla="*/ 696687 h 2485275"/>
                <a:gd name="connsiteX4" fmla="*/ 214882 w 1826774"/>
                <a:gd name="connsiteY4" fmla="*/ 0 h 2485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26774" h="2485275">
                  <a:moveTo>
                    <a:pt x="0" y="2394858"/>
                  </a:moveTo>
                  <a:cubicBezTo>
                    <a:pt x="121934" y="2296897"/>
                    <a:pt x="1186446" y="2485275"/>
                    <a:pt x="1457864" y="2235735"/>
                  </a:cubicBezTo>
                  <a:cubicBezTo>
                    <a:pt x="1729282" y="1986195"/>
                    <a:pt x="1826774" y="1154123"/>
                    <a:pt x="1628506" y="897615"/>
                  </a:cubicBezTo>
                  <a:cubicBezTo>
                    <a:pt x="1430238" y="641107"/>
                    <a:pt x="503862" y="846289"/>
                    <a:pt x="268258" y="696687"/>
                  </a:cubicBezTo>
                  <a:cubicBezTo>
                    <a:pt x="145027" y="485875"/>
                    <a:pt x="154406" y="116114"/>
                    <a:pt x="214882" y="0"/>
                  </a:cubicBezTo>
                </a:path>
              </a:pathLst>
            </a:custGeom>
            <a:noFill/>
            <a:ln>
              <a:solidFill>
                <a:srgbClr val="0000FF"/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  <p:pic>
          <p:nvPicPr>
            <p:cNvPr id="30" name="Picture 2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1899" y="5732971"/>
              <a:ext cx="634639" cy="3761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任意多边形 79"/>
            <p:cNvSpPr>
              <a:spLocks/>
            </p:cNvSpPr>
            <p:nvPr/>
          </p:nvSpPr>
          <p:spPr bwMode="auto">
            <a:xfrm>
              <a:off x="2330453" y="4396232"/>
              <a:ext cx="238166" cy="1640052"/>
            </a:xfrm>
            <a:custGeom>
              <a:avLst/>
              <a:gdLst>
                <a:gd name="T0" fmla="*/ 16392 w 566950"/>
                <a:gd name="T1" fmla="*/ 277541 h 2869083"/>
                <a:gd name="T2" fmla="*/ 15543 w 566950"/>
                <a:gd name="T3" fmla="*/ 157626 h 2869083"/>
                <a:gd name="T4" fmla="*/ 14694 w 566950"/>
                <a:gd name="T5" fmla="*/ 75769 h 2869083"/>
                <a:gd name="T6" fmla="*/ 2793 w 566950"/>
                <a:gd name="T7" fmla="*/ 66685 h 2869083"/>
                <a:gd name="T8" fmla="*/ 668 w 566950"/>
                <a:gd name="T9" fmla="*/ 34973 h 2869083"/>
                <a:gd name="T10" fmla="*/ 668 w 566950"/>
                <a:gd name="T11" fmla="*/ 34973 h 2869083"/>
                <a:gd name="T12" fmla="*/ 1093 w 566950"/>
                <a:gd name="T13" fmla="*/ 0 h 286908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6950" h="2869083">
                  <a:moveTo>
                    <a:pt x="526356" y="2599377"/>
                  </a:moveTo>
                  <a:cubicBezTo>
                    <a:pt x="539748" y="2142078"/>
                    <a:pt x="533094" y="2869083"/>
                    <a:pt x="499124" y="1476283"/>
                  </a:cubicBezTo>
                  <a:cubicBezTo>
                    <a:pt x="495789" y="1339543"/>
                    <a:pt x="566950" y="807927"/>
                    <a:pt x="471830" y="709636"/>
                  </a:cubicBezTo>
                  <a:cubicBezTo>
                    <a:pt x="383191" y="618043"/>
                    <a:pt x="217071" y="629099"/>
                    <a:pt x="89692" y="624550"/>
                  </a:cubicBezTo>
                  <a:cubicBezTo>
                    <a:pt x="0" y="550276"/>
                    <a:pt x="44198" y="497994"/>
                    <a:pt x="21452" y="327547"/>
                  </a:cubicBezTo>
                  <a:cubicBezTo>
                    <a:pt x="10079" y="266132"/>
                    <a:pt x="19177" y="382137"/>
                    <a:pt x="21452" y="327546"/>
                  </a:cubicBezTo>
                  <a:lnTo>
                    <a:pt x="35100" y="0"/>
                  </a:lnTo>
                </a:path>
              </a:pathLst>
            </a:custGeom>
            <a:noFill/>
            <a:ln w="25400" cap="flat" cmpd="sng">
              <a:solidFill>
                <a:srgbClr val="00B050"/>
              </a:solidFill>
              <a:prstDash val="sysDash"/>
              <a:round/>
              <a:headEnd type="non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文本框 1"/>
            <p:cNvSpPr txBox="1">
              <a:spLocks noChangeArrowheads="1"/>
            </p:cNvSpPr>
            <p:nvPr/>
          </p:nvSpPr>
          <p:spPr bwMode="auto">
            <a:xfrm>
              <a:off x="835233" y="6109121"/>
              <a:ext cx="831120" cy="369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kumimoji="1" sz="1800" b="1" kern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</a:defRPr>
              </a:lvl1pPr>
              <a:lvl2pPr>
                <a:defRPr kumimoji="1" sz="1700"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dirty="0"/>
                <a:t>游戏</a:t>
              </a:r>
            </a:p>
          </p:txBody>
        </p:sp>
        <p:sp>
          <p:nvSpPr>
            <p:cNvPr id="33" name="文本框 1"/>
            <p:cNvSpPr txBox="1">
              <a:spLocks noChangeArrowheads="1"/>
            </p:cNvSpPr>
            <p:nvPr/>
          </p:nvSpPr>
          <p:spPr bwMode="auto">
            <a:xfrm>
              <a:off x="3977976" y="6180320"/>
              <a:ext cx="640280" cy="369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3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1pPr>
              <a:lvl2pPr>
                <a:defRPr kumimoji="1" sz="17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800" b="1" kern="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  <a:cs typeface="+mn-cs"/>
                </a:rPr>
                <a:t>电影</a:t>
              </a:r>
            </a:p>
          </p:txBody>
        </p:sp>
        <p:sp>
          <p:nvSpPr>
            <p:cNvPr id="34" name="文本框 1"/>
            <p:cNvSpPr txBox="1">
              <a:spLocks noChangeArrowheads="1"/>
            </p:cNvSpPr>
            <p:nvPr/>
          </p:nvSpPr>
          <p:spPr bwMode="auto">
            <a:xfrm>
              <a:off x="2267245" y="6182168"/>
              <a:ext cx="1245649" cy="3692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defRPr kumimoji="0" sz="1200" b="1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defRPr>
              </a:lvl1pPr>
              <a:lvl2pPr>
                <a:defRPr kumimoji="1" sz="1700"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latin typeface="Arial" charset="0"/>
                  <a:ea typeface="宋体" charset="0"/>
                </a:defRPr>
              </a:lvl9pPr>
            </a:lstStyle>
            <a:p>
              <a:r>
                <a:rPr kumimoji="1" lang="zh-CN" altLang="en-US" sz="1800" kern="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  <a:cs typeface="+mn-cs"/>
                </a:rPr>
                <a:t>上网下载</a:t>
              </a:r>
            </a:p>
          </p:txBody>
        </p:sp>
        <p:sp>
          <p:nvSpPr>
            <p:cNvPr id="35" name="任意多边形 2"/>
            <p:cNvSpPr/>
            <p:nvPr/>
          </p:nvSpPr>
          <p:spPr>
            <a:xfrm>
              <a:off x="2727259" y="4345113"/>
              <a:ext cx="220613" cy="1503010"/>
            </a:xfrm>
            <a:custGeom>
              <a:avLst/>
              <a:gdLst>
                <a:gd name="connsiteX0" fmla="*/ 1698175 w 2017489"/>
                <a:gd name="connsiteY0" fmla="*/ 2525486 h 2602280"/>
                <a:gd name="connsiteX1" fmla="*/ 188689 w 2017489"/>
                <a:gd name="connsiteY1" fmla="*/ 2394857 h 2602280"/>
                <a:gd name="connsiteX2" fmla="*/ 203203 w 2017489"/>
                <a:gd name="connsiteY2" fmla="*/ 754743 h 2602280"/>
                <a:gd name="connsiteX3" fmla="*/ 1828803 w 2017489"/>
                <a:gd name="connsiteY3" fmla="*/ 696686 h 2602280"/>
                <a:gd name="connsiteX4" fmla="*/ 2017489 w 2017489"/>
                <a:gd name="connsiteY4" fmla="*/ 0 h 2602280"/>
                <a:gd name="connsiteX0" fmla="*/ 3258423 w 3258423"/>
                <a:gd name="connsiteY0" fmla="*/ 2311475 h 2654312"/>
                <a:gd name="connsiteX1" fmla="*/ 463416 w 3258423"/>
                <a:gd name="connsiteY1" fmla="*/ 2394857 h 2654312"/>
                <a:gd name="connsiteX2" fmla="*/ 477930 w 3258423"/>
                <a:gd name="connsiteY2" fmla="*/ 754743 h 2654312"/>
                <a:gd name="connsiteX3" fmla="*/ 2103530 w 3258423"/>
                <a:gd name="connsiteY3" fmla="*/ 696686 h 2654312"/>
                <a:gd name="connsiteX4" fmla="*/ 2292216 w 3258423"/>
                <a:gd name="connsiteY4" fmla="*/ 0 h 2654312"/>
                <a:gd name="connsiteX0" fmla="*/ 3261407 w 3261407"/>
                <a:gd name="connsiteY0" fmla="*/ 2311475 h 2660983"/>
                <a:gd name="connsiteX1" fmla="*/ 466400 w 3261407"/>
                <a:gd name="connsiteY1" fmla="*/ 2394857 h 2660983"/>
                <a:gd name="connsiteX2" fmla="*/ 1820147 w 3261407"/>
                <a:gd name="connsiteY2" fmla="*/ 2387631 h 2660983"/>
                <a:gd name="connsiteX3" fmla="*/ 480914 w 3261407"/>
                <a:gd name="connsiteY3" fmla="*/ 754743 h 2660983"/>
                <a:gd name="connsiteX4" fmla="*/ 2106514 w 3261407"/>
                <a:gd name="connsiteY4" fmla="*/ 696686 h 2660983"/>
                <a:gd name="connsiteX5" fmla="*/ 2295200 w 3261407"/>
                <a:gd name="connsiteY5" fmla="*/ 0 h 2660983"/>
                <a:gd name="connsiteX0" fmla="*/ 3261407 w 3261407"/>
                <a:gd name="connsiteY0" fmla="*/ 2311475 h 2660966"/>
                <a:gd name="connsiteX1" fmla="*/ 466400 w 3261407"/>
                <a:gd name="connsiteY1" fmla="*/ 2394857 h 2660966"/>
                <a:gd name="connsiteX2" fmla="*/ 1820147 w 3261407"/>
                <a:gd name="connsiteY2" fmla="*/ 2387631 h 2660966"/>
                <a:gd name="connsiteX3" fmla="*/ 1695140 w 3261407"/>
                <a:gd name="connsiteY3" fmla="*/ 754850 h 2660966"/>
                <a:gd name="connsiteX4" fmla="*/ 2106514 w 3261407"/>
                <a:gd name="connsiteY4" fmla="*/ 696686 h 2660966"/>
                <a:gd name="connsiteX5" fmla="*/ 2295200 w 3261407"/>
                <a:gd name="connsiteY5" fmla="*/ 0 h 2660966"/>
                <a:gd name="connsiteX0" fmla="*/ 3261407 w 3261407"/>
                <a:gd name="connsiteY0" fmla="*/ 2311475 h 2660966"/>
                <a:gd name="connsiteX1" fmla="*/ 466400 w 3261407"/>
                <a:gd name="connsiteY1" fmla="*/ 2394857 h 2660966"/>
                <a:gd name="connsiteX2" fmla="*/ 1820147 w 3261407"/>
                <a:gd name="connsiteY2" fmla="*/ 2387631 h 2660966"/>
                <a:gd name="connsiteX3" fmla="*/ 1695140 w 3261407"/>
                <a:gd name="connsiteY3" fmla="*/ 754850 h 2660966"/>
                <a:gd name="connsiteX4" fmla="*/ 2106280 w 3261407"/>
                <a:gd name="connsiteY4" fmla="*/ 482416 h 2660966"/>
                <a:gd name="connsiteX5" fmla="*/ 2295200 w 3261407"/>
                <a:gd name="connsiteY5" fmla="*/ 0 h 2660966"/>
                <a:gd name="connsiteX0" fmla="*/ 3263681 w 3263681"/>
                <a:gd name="connsiteY0" fmla="*/ 2311475 h 2659761"/>
                <a:gd name="connsiteX1" fmla="*/ 468674 w 3263681"/>
                <a:gd name="connsiteY1" fmla="*/ 2394857 h 2659761"/>
                <a:gd name="connsiteX2" fmla="*/ 1951635 w 3263681"/>
                <a:gd name="connsiteY2" fmla="*/ 2387631 h 2659761"/>
                <a:gd name="connsiteX3" fmla="*/ 1822421 w 3263681"/>
                <a:gd name="connsiteY3" fmla="*/ 2387631 h 2659761"/>
                <a:gd name="connsiteX4" fmla="*/ 1697414 w 3263681"/>
                <a:gd name="connsiteY4" fmla="*/ 754850 h 2659761"/>
                <a:gd name="connsiteX5" fmla="*/ 2108554 w 3263681"/>
                <a:gd name="connsiteY5" fmla="*/ 482416 h 2659761"/>
                <a:gd name="connsiteX6" fmla="*/ 2297474 w 3263681"/>
                <a:gd name="connsiteY6" fmla="*/ 0 h 2659761"/>
                <a:gd name="connsiteX0" fmla="*/ 3263681 w 3263681"/>
                <a:gd name="connsiteY0" fmla="*/ 2311475 h 2659761"/>
                <a:gd name="connsiteX1" fmla="*/ 468674 w 3263681"/>
                <a:gd name="connsiteY1" fmla="*/ 2394857 h 2659761"/>
                <a:gd name="connsiteX2" fmla="*/ 1880204 w 3263681"/>
                <a:gd name="connsiteY2" fmla="*/ 2401282 h 2659761"/>
                <a:gd name="connsiteX3" fmla="*/ 1951635 w 3263681"/>
                <a:gd name="connsiteY3" fmla="*/ 2387631 h 2659761"/>
                <a:gd name="connsiteX4" fmla="*/ 1822421 w 3263681"/>
                <a:gd name="connsiteY4" fmla="*/ 2387631 h 2659761"/>
                <a:gd name="connsiteX5" fmla="*/ 1697414 w 3263681"/>
                <a:gd name="connsiteY5" fmla="*/ 754850 h 2659761"/>
                <a:gd name="connsiteX6" fmla="*/ 2108554 w 3263681"/>
                <a:gd name="connsiteY6" fmla="*/ 482416 h 2659761"/>
                <a:gd name="connsiteX7" fmla="*/ 2297474 w 3263681"/>
                <a:gd name="connsiteY7" fmla="*/ 0 h 2659761"/>
                <a:gd name="connsiteX0" fmla="*/ 3263681 w 3263681"/>
                <a:gd name="connsiteY0" fmla="*/ 2311475 h 2654312"/>
                <a:gd name="connsiteX1" fmla="*/ 468674 w 3263681"/>
                <a:gd name="connsiteY1" fmla="*/ 2394857 h 2654312"/>
                <a:gd name="connsiteX2" fmla="*/ 1880204 w 3263681"/>
                <a:gd name="connsiteY2" fmla="*/ 2401282 h 2654312"/>
                <a:gd name="connsiteX3" fmla="*/ 1951635 w 3263681"/>
                <a:gd name="connsiteY3" fmla="*/ 2387631 h 2654312"/>
                <a:gd name="connsiteX4" fmla="*/ 1465037 w 3263681"/>
                <a:gd name="connsiteY4" fmla="*/ 1602015 h 2654312"/>
                <a:gd name="connsiteX5" fmla="*/ 1697414 w 3263681"/>
                <a:gd name="connsiteY5" fmla="*/ 754850 h 2654312"/>
                <a:gd name="connsiteX6" fmla="*/ 2108554 w 3263681"/>
                <a:gd name="connsiteY6" fmla="*/ 482416 h 2654312"/>
                <a:gd name="connsiteX7" fmla="*/ 2297474 w 3263681"/>
                <a:gd name="connsiteY7" fmla="*/ 0 h 2654312"/>
                <a:gd name="connsiteX0" fmla="*/ 1841014 w 1841014"/>
                <a:gd name="connsiteY0" fmla="*/ 2311475 h 2520842"/>
                <a:gd name="connsiteX1" fmla="*/ 457537 w 1841014"/>
                <a:gd name="connsiteY1" fmla="*/ 2401282 h 2520842"/>
                <a:gd name="connsiteX2" fmla="*/ 528968 w 1841014"/>
                <a:gd name="connsiteY2" fmla="*/ 2387631 h 2520842"/>
                <a:gd name="connsiteX3" fmla="*/ 42370 w 1841014"/>
                <a:gd name="connsiteY3" fmla="*/ 1602015 h 2520842"/>
                <a:gd name="connsiteX4" fmla="*/ 274747 w 1841014"/>
                <a:gd name="connsiteY4" fmla="*/ 754850 h 2520842"/>
                <a:gd name="connsiteX5" fmla="*/ 685887 w 1841014"/>
                <a:gd name="connsiteY5" fmla="*/ 482416 h 2520842"/>
                <a:gd name="connsiteX6" fmla="*/ 874807 w 1841014"/>
                <a:gd name="connsiteY6" fmla="*/ 0 h 2520842"/>
                <a:gd name="connsiteX0" fmla="*/ 1818218 w 1818218"/>
                <a:gd name="connsiteY0" fmla="*/ 2311475 h 2520842"/>
                <a:gd name="connsiteX1" fmla="*/ 434741 w 1818218"/>
                <a:gd name="connsiteY1" fmla="*/ 2401282 h 2520842"/>
                <a:gd name="connsiteX2" fmla="*/ 506172 w 1818218"/>
                <a:gd name="connsiteY2" fmla="*/ 2387631 h 2520842"/>
                <a:gd name="connsiteX3" fmla="*/ 134507 w 1818218"/>
                <a:gd name="connsiteY3" fmla="*/ 2343483 h 2520842"/>
                <a:gd name="connsiteX4" fmla="*/ 19574 w 1818218"/>
                <a:gd name="connsiteY4" fmla="*/ 1602015 h 2520842"/>
                <a:gd name="connsiteX5" fmla="*/ 251951 w 1818218"/>
                <a:gd name="connsiteY5" fmla="*/ 754850 h 2520842"/>
                <a:gd name="connsiteX6" fmla="*/ 663091 w 1818218"/>
                <a:gd name="connsiteY6" fmla="*/ 482416 h 2520842"/>
                <a:gd name="connsiteX7" fmla="*/ 852011 w 1818218"/>
                <a:gd name="connsiteY7" fmla="*/ 0 h 2520842"/>
                <a:gd name="connsiteX0" fmla="*/ 1818218 w 1818218"/>
                <a:gd name="connsiteY0" fmla="*/ 2311475 h 2520842"/>
                <a:gd name="connsiteX1" fmla="*/ 434741 w 1818218"/>
                <a:gd name="connsiteY1" fmla="*/ 2401282 h 2520842"/>
                <a:gd name="connsiteX2" fmla="*/ 506172 w 1818218"/>
                <a:gd name="connsiteY2" fmla="*/ 2387631 h 2520842"/>
                <a:gd name="connsiteX3" fmla="*/ 134507 w 1818218"/>
                <a:gd name="connsiteY3" fmla="*/ 2343483 h 2520842"/>
                <a:gd name="connsiteX4" fmla="*/ 19574 w 1818218"/>
                <a:gd name="connsiteY4" fmla="*/ 1602015 h 2520842"/>
                <a:gd name="connsiteX5" fmla="*/ 251951 w 1818218"/>
                <a:gd name="connsiteY5" fmla="*/ 754850 h 2520842"/>
                <a:gd name="connsiteX6" fmla="*/ 663091 w 1818218"/>
                <a:gd name="connsiteY6" fmla="*/ 482416 h 2520842"/>
                <a:gd name="connsiteX7" fmla="*/ 709025 w 1818218"/>
                <a:gd name="connsiteY7" fmla="*/ 0 h 2520842"/>
                <a:gd name="connsiteX0" fmla="*/ 1818218 w 1818218"/>
                <a:gd name="connsiteY0" fmla="*/ 2311475 h 2520842"/>
                <a:gd name="connsiteX1" fmla="*/ 434741 w 1818218"/>
                <a:gd name="connsiteY1" fmla="*/ 2401282 h 2520842"/>
                <a:gd name="connsiteX2" fmla="*/ 506172 w 1818218"/>
                <a:gd name="connsiteY2" fmla="*/ 2387631 h 2520842"/>
                <a:gd name="connsiteX3" fmla="*/ 134507 w 1818218"/>
                <a:gd name="connsiteY3" fmla="*/ 2343483 h 2520842"/>
                <a:gd name="connsiteX4" fmla="*/ 19574 w 1818218"/>
                <a:gd name="connsiteY4" fmla="*/ 1602015 h 2520842"/>
                <a:gd name="connsiteX5" fmla="*/ 251951 w 1818218"/>
                <a:gd name="connsiteY5" fmla="*/ 754850 h 2520842"/>
                <a:gd name="connsiteX6" fmla="*/ 663091 w 1818218"/>
                <a:gd name="connsiteY6" fmla="*/ 482416 h 2520842"/>
                <a:gd name="connsiteX7" fmla="*/ 708947 w 1818218"/>
                <a:gd name="connsiteY7" fmla="*/ 0 h 2520842"/>
                <a:gd name="connsiteX0" fmla="*/ 1802872 w 1802872"/>
                <a:gd name="connsiteY0" fmla="*/ 2311475 h 2520842"/>
                <a:gd name="connsiteX1" fmla="*/ 419395 w 1802872"/>
                <a:gd name="connsiteY1" fmla="*/ 2401282 h 2520842"/>
                <a:gd name="connsiteX2" fmla="*/ 490826 w 1802872"/>
                <a:gd name="connsiteY2" fmla="*/ 2387631 h 2520842"/>
                <a:gd name="connsiteX3" fmla="*/ 261974 w 1802872"/>
                <a:gd name="connsiteY3" fmla="*/ 2343814 h 2520842"/>
                <a:gd name="connsiteX4" fmla="*/ 4228 w 1802872"/>
                <a:gd name="connsiteY4" fmla="*/ 1602015 h 2520842"/>
                <a:gd name="connsiteX5" fmla="*/ 236605 w 1802872"/>
                <a:gd name="connsiteY5" fmla="*/ 754850 h 2520842"/>
                <a:gd name="connsiteX6" fmla="*/ 647745 w 1802872"/>
                <a:gd name="connsiteY6" fmla="*/ 482416 h 2520842"/>
                <a:gd name="connsiteX7" fmla="*/ 693601 w 1802872"/>
                <a:gd name="connsiteY7" fmla="*/ 0 h 2520842"/>
                <a:gd name="connsiteX0" fmla="*/ 1802872 w 1802872"/>
                <a:gd name="connsiteY0" fmla="*/ 2311475 h 2477025"/>
                <a:gd name="connsiteX1" fmla="*/ 419395 w 1802872"/>
                <a:gd name="connsiteY1" fmla="*/ 2401282 h 2477025"/>
                <a:gd name="connsiteX2" fmla="*/ 261974 w 1802872"/>
                <a:gd name="connsiteY2" fmla="*/ 2343814 h 2477025"/>
                <a:gd name="connsiteX3" fmla="*/ 4228 w 1802872"/>
                <a:gd name="connsiteY3" fmla="*/ 1602015 h 2477025"/>
                <a:gd name="connsiteX4" fmla="*/ 236605 w 1802872"/>
                <a:gd name="connsiteY4" fmla="*/ 754850 h 2477025"/>
                <a:gd name="connsiteX5" fmla="*/ 647745 w 1802872"/>
                <a:gd name="connsiteY5" fmla="*/ 482416 h 2477025"/>
                <a:gd name="connsiteX6" fmla="*/ 693601 w 1802872"/>
                <a:gd name="connsiteY6" fmla="*/ 0 h 2477025"/>
                <a:gd name="connsiteX0" fmla="*/ 1802872 w 1802872"/>
                <a:gd name="connsiteY0" fmla="*/ 2311475 h 2343814"/>
                <a:gd name="connsiteX1" fmla="*/ 261974 w 1802872"/>
                <a:gd name="connsiteY1" fmla="*/ 2343814 h 2343814"/>
                <a:gd name="connsiteX2" fmla="*/ 4228 w 1802872"/>
                <a:gd name="connsiteY2" fmla="*/ 1602015 h 2343814"/>
                <a:gd name="connsiteX3" fmla="*/ 236605 w 1802872"/>
                <a:gd name="connsiteY3" fmla="*/ 754850 h 2343814"/>
                <a:gd name="connsiteX4" fmla="*/ 647745 w 1802872"/>
                <a:gd name="connsiteY4" fmla="*/ 482416 h 2343814"/>
                <a:gd name="connsiteX5" fmla="*/ 693601 w 1802872"/>
                <a:gd name="connsiteY5" fmla="*/ 0 h 2343814"/>
                <a:gd name="connsiteX0" fmla="*/ 1801890 w 1801890"/>
                <a:gd name="connsiteY0" fmla="*/ 2311475 h 2463066"/>
                <a:gd name="connsiteX1" fmla="*/ 260992 w 1801890"/>
                <a:gd name="connsiteY1" fmla="*/ 2343814 h 2463066"/>
                <a:gd name="connsiteX2" fmla="*/ 255100 w 1801890"/>
                <a:gd name="connsiteY2" fmla="*/ 2339433 h 2463066"/>
                <a:gd name="connsiteX3" fmla="*/ 3246 w 1801890"/>
                <a:gd name="connsiteY3" fmla="*/ 1602015 h 2463066"/>
                <a:gd name="connsiteX4" fmla="*/ 235623 w 1801890"/>
                <a:gd name="connsiteY4" fmla="*/ 754850 h 2463066"/>
                <a:gd name="connsiteX5" fmla="*/ 646763 w 1801890"/>
                <a:gd name="connsiteY5" fmla="*/ 482416 h 2463066"/>
                <a:gd name="connsiteX6" fmla="*/ 692619 w 1801890"/>
                <a:gd name="connsiteY6" fmla="*/ 0 h 2463066"/>
                <a:gd name="connsiteX0" fmla="*/ 1801885 w 1801885"/>
                <a:gd name="connsiteY0" fmla="*/ 2311475 h 2348474"/>
                <a:gd name="connsiteX1" fmla="*/ 260987 w 1801885"/>
                <a:gd name="connsiteY1" fmla="*/ 2343814 h 2348474"/>
                <a:gd name="connsiteX2" fmla="*/ 255067 w 1801885"/>
                <a:gd name="connsiteY2" fmla="*/ 2125395 h 2348474"/>
                <a:gd name="connsiteX3" fmla="*/ 3241 w 1801885"/>
                <a:gd name="connsiteY3" fmla="*/ 1602015 h 2348474"/>
                <a:gd name="connsiteX4" fmla="*/ 235618 w 1801885"/>
                <a:gd name="connsiteY4" fmla="*/ 754850 h 2348474"/>
                <a:gd name="connsiteX5" fmla="*/ 646758 w 1801885"/>
                <a:gd name="connsiteY5" fmla="*/ 482416 h 2348474"/>
                <a:gd name="connsiteX6" fmla="*/ 692614 w 1801885"/>
                <a:gd name="connsiteY6" fmla="*/ 0 h 2348474"/>
                <a:gd name="connsiteX0" fmla="*/ 1801885 w 1801885"/>
                <a:gd name="connsiteY0" fmla="*/ 2311475 h 2348805"/>
                <a:gd name="connsiteX1" fmla="*/ 689507 w 1801885"/>
                <a:gd name="connsiteY1" fmla="*/ 2344145 h 2348805"/>
                <a:gd name="connsiteX2" fmla="*/ 255067 w 1801885"/>
                <a:gd name="connsiteY2" fmla="*/ 2125395 h 2348805"/>
                <a:gd name="connsiteX3" fmla="*/ 3241 w 1801885"/>
                <a:gd name="connsiteY3" fmla="*/ 1602015 h 2348805"/>
                <a:gd name="connsiteX4" fmla="*/ 235618 w 1801885"/>
                <a:gd name="connsiteY4" fmla="*/ 754850 h 2348805"/>
                <a:gd name="connsiteX5" fmla="*/ 646758 w 1801885"/>
                <a:gd name="connsiteY5" fmla="*/ 482416 h 2348805"/>
                <a:gd name="connsiteX6" fmla="*/ 692614 w 1801885"/>
                <a:gd name="connsiteY6" fmla="*/ 0 h 2348805"/>
                <a:gd name="connsiteX0" fmla="*/ 1801890 w 1801890"/>
                <a:gd name="connsiteY0" fmla="*/ 2311475 h 2351140"/>
                <a:gd name="connsiteX1" fmla="*/ 689512 w 1801890"/>
                <a:gd name="connsiteY1" fmla="*/ 2344145 h 2351140"/>
                <a:gd name="connsiteX2" fmla="*/ 255072 w 1801890"/>
                <a:gd name="connsiteY2" fmla="*/ 2125395 h 2351140"/>
                <a:gd name="connsiteX3" fmla="*/ 255099 w 1801890"/>
                <a:gd name="connsiteY3" fmla="*/ 2263910 h 2351140"/>
                <a:gd name="connsiteX4" fmla="*/ 3246 w 1801890"/>
                <a:gd name="connsiteY4" fmla="*/ 1602015 h 2351140"/>
                <a:gd name="connsiteX5" fmla="*/ 235623 w 1801890"/>
                <a:gd name="connsiteY5" fmla="*/ 754850 h 2351140"/>
                <a:gd name="connsiteX6" fmla="*/ 646763 w 1801890"/>
                <a:gd name="connsiteY6" fmla="*/ 482416 h 2351140"/>
                <a:gd name="connsiteX7" fmla="*/ 692619 w 1801890"/>
                <a:gd name="connsiteY7" fmla="*/ 0 h 2351140"/>
                <a:gd name="connsiteX0" fmla="*/ 1801890 w 1801890"/>
                <a:gd name="connsiteY0" fmla="*/ 2311475 h 2441226"/>
                <a:gd name="connsiteX1" fmla="*/ 689512 w 1801890"/>
                <a:gd name="connsiteY1" fmla="*/ 2344145 h 2441226"/>
                <a:gd name="connsiteX2" fmla="*/ 255072 w 1801890"/>
                <a:gd name="connsiteY2" fmla="*/ 2125395 h 2441226"/>
                <a:gd name="connsiteX3" fmla="*/ 255099 w 1801890"/>
                <a:gd name="connsiteY3" fmla="*/ 2263910 h 2441226"/>
                <a:gd name="connsiteX4" fmla="*/ 3246 w 1801890"/>
                <a:gd name="connsiteY4" fmla="*/ 1602015 h 2441226"/>
                <a:gd name="connsiteX5" fmla="*/ 235623 w 1801890"/>
                <a:gd name="connsiteY5" fmla="*/ 754850 h 2441226"/>
                <a:gd name="connsiteX6" fmla="*/ 646763 w 1801890"/>
                <a:gd name="connsiteY6" fmla="*/ 482416 h 2441226"/>
                <a:gd name="connsiteX7" fmla="*/ 692619 w 1801890"/>
                <a:gd name="connsiteY7" fmla="*/ 0 h 2441226"/>
                <a:gd name="connsiteX0" fmla="*/ 1801890 w 1801890"/>
                <a:gd name="connsiteY0" fmla="*/ 2311475 h 2387598"/>
                <a:gd name="connsiteX1" fmla="*/ 689512 w 1801890"/>
                <a:gd name="connsiteY1" fmla="*/ 2344145 h 2387598"/>
                <a:gd name="connsiteX2" fmla="*/ 255099 w 1801890"/>
                <a:gd name="connsiteY2" fmla="*/ 2263910 h 2387598"/>
                <a:gd name="connsiteX3" fmla="*/ 3246 w 1801890"/>
                <a:gd name="connsiteY3" fmla="*/ 1602015 h 2387598"/>
                <a:gd name="connsiteX4" fmla="*/ 235623 w 1801890"/>
                <a:gd name="connsiteY4" fmla="*/ 754850 h 2387598"/>
                <a:gd name="connsiteX5" fmla="*/ 646763 w 1801890"/>
                <a:gd name="connsiteY5" fmla="*/ 482416 h 2387598"/>
                <a:gd name="connsiteX6" fmla="*/ 692619 w 1801890"/>
                <a:gd name="connsiteY6" fmla="*/ 0 h 2387598"/>
                <a:gd name="connsiteX0" fmla="*/ 1801890 w 1801890"/>
                <a:gd name="connsiteY0" fmla="*/ 2311475 h 2512803"/>
                <a:gd name="connsiteX1" fmla="*/ 1511374 w 1801890"/>
                <a:gd name="connsiteY1" fmla="*/ 2512803 h 2512803"/>
                <a:gd name="connsiteX2" fmla="*/ 689512 w 1801890"/>
                <a:gd name="connsiteY2" fmla="*/ 2344145 h 2512803"/>
                <a:gd name="connsiteX3" fmla="*/ 255099 w 1801890"/>
                <a:gd name="connsiteY3" fmla="*/ 2263910 h 2512803"/>
                <a:gd name="connsiteX4" fmla="*/ 3246 w 1801890"/>
                <a:gd name="connsiteY4" fmla="*/ 1602015 h 2512803"/>
                <a:gd name="connsiteX5" fmla="*/ 235623 w 1801890"/>
                <a:gd name="connsiteY5" fmla="*/ 754850 h 2512803"/>
                <a:gd name="connsiteX6" fmla="*/ 646763 w 1801890"/>
                <a:gd name="connsiteY6" fmla="*/ 482416 h 2512803"/>
                <a:gd name="connsiteX7" fmla="*/ 692619 w 1801890"/>
                <a:gd name="connsiteY7" fmla="*/ 0 h 2512803"/>
                <a:gd name="connsiteX0" fmla="*/ 1801890 w 1801890"/>
                <a:gd name="connsiteY0" fmla="*/ 2311475 h 2512803"/>
                <a:gd name="connsiteX1" fmla="*/ 1511374 w 1801890"/>
                <a:gd name="connsiteY1" fmla="*/ 2512803 h 2512803"/>
                <a:gd name="connsiteX2" fmla="*/ 903694 w 1801890"/>
                <a:gd name="connsiteY2" fmla="*/ 2344476 h 2512803"/>
                <a:gd name="connsiteX3" fmla="*/ 255099 w 1801890"/>
                <a:gd name="connsiteY3" fmla="*/ 2263910 h 2512803"/>
                <a:gd name="connsiteX4" fmla="*/ 3246 w 1801890"/>
                <a:gd name="connsiteY4" fmla="*/ 1602015 h 2512803"/>
                <a:gd name="connsiteX5" fmla="*/ 235623 w 1801890"/>
                <a:gd name="connsiteY5" fmla="*/ 754850 h 2512803"/>
                <a:gd name="connsiteX6" fmla="*/ 646763 w 1801890"/>
                <a:gd name="connsiteY6" fmla="*/ 482416 h 2512803"/>
                <a:gd name="connsiteX7" fmla="*/ 692619 w 1801890"/>
                <a:gd name="connsiteY7" fmla="*/ 0 h 2512803"/>
                <a:gd name="connsiteX0" fmla="*/ 1801890 w 1801890"/>
                <a:gd name="connsiteY0" fmla="*/ 2311475 h 2513158"/>
                <a:gd name="connsiteX1" fmla="*/ 1511207 w 1801890"/>
                <a:gd name="connsiteY1" fmla="*/ 2513158 h 2513158"/>
                <a:gd name="connsiteX2" fmla="*/ 903694 w 1801890"/>
                <a:gd name="connsiteY2" fmla="*/ 2344476 h 2513158"/>
                <a:gd name="connsiteX3" fmla="*/ 255099 w 1801890"/>
                <a:gd name="connsiteY3" fmla="*/ 2263910 h 2513158"/>
                <a:gd name="connsiteX4" fmla="*/ 3246 w 1801890"/>
                <a:gd name="connsiteY4" fmla="*/ 1602015 h 2513158"/>
                <a:gd name="connsiteX5" fmla="*/ 235623 w 1801890"/>
                <a:gd name="connsiteY5" fmla="*/ 754850 h 2513158"/>
                <a:gd name="connsiteX6" fmla="*/ 646763 w 1801890"/>
                <a:gd name="connsiteY6" fmla="*/ 482416 h 2513158"/>
                <a:gd name="connsiteX7" fmla="*/ 692619 w 1801890"/>
                <a:gd name="connsiteY7" fmla="*/ 0 h 2513158"/>
                <a:gd name="connsiteX0" fmla="*/ 1801890 w 1801890"/>
                <a:gd name="connsiteY0" fmla="*/ 2311475 h 2513158"/>
                <a:gd name="connsiteX1" fmla="*/ 1511207 w 1801890"/>
                <a:gd name="connsiteY1" fmla="*/ 2513158 h 2513158"/>
                <a:gd name="connsiteX2" fmla="*/ 1496909 w 1801890"/>
                <a:gd name="connsiteY2" fmla="*/ 2373956 h 2513158"/>
                <a:gd name="connsiteX3" fmla="*/ 903694 w 1801890"/>
                <a:gd name="connsiteY3" fmla="*/ 2344476 h 2513158"/>
                <a:gd name="connsiteX4" fmla="*/ 255099 w 1801890"/>
                <a:gd name="connsiteY4" fmla="*/ 2263910 h 2513158"/>
                <a:gd name="connsiteX5" fmla="*/ 3246 w 1801890"/>
                <a:gd name="connsiteY5" fmla="*/ 1602015 h 2513158"/>
                <a:gd name="connsiteX6" fmla="*/ 235623 w 1801890"/>
                <a:gd name="connsiteY6" fmla="*/ 754850 h 2513158"/>
                <a:gd name="connsiteX7" fmla="*/ 646763 w 1801890"/>
                <a:gd name="connsiteY7" fmla="*/ 482416 h 2513158"/>
                <a:gd name="connsiteX8" fmla="*/ 692619 w 1801890"/>
                <a:gd name="connsiteY8" fmla="*/ 0 h 2513158"/>
                <a:gd name="connsiteX0" fmla="*/ 1511207 w 1511207"/>
                <a:gd name="connsiteY0" fmla="*/ 2513158 h 2513158"/>
                <a:gd name="connsiteX1" fmla="*/ 1496909 w 1511207"/>
                <a:gd name="connsiteY1" fmla="*/ 2373956 h 2513158"/>
                <a:gd name="connsiteX2" fmla="*/ 903694 w 1511207"/>
                <a:gd name="connsiteY2" fmla="*/ 2344476 h 2513158"/>
                <a:gd name="connsiteX3" fmla="*/ 255099 w 1511207"/>
                <a:gd name="connsiteY3" fmla="*/ 2263910 h 2513158"/>
                <a:gd name="connsiteX4" fmla="*/ 3246 w 1511207"/>
                <a:gd name="connsiteY4" fmla="*/ 1602015 h 2513158"/>
                <a:gd name="connsiteX5" fmla="*/ 235623 w 1511207"/>
                <a:gd name="connsiteY5" fmla="*/ 754850 h 2513158"/>
                <a:gd name="connsiteX6" fmla="*/ 646763 w 1511207"/>
                <a:gd name="connsiteY6" fmla="*/ 482416 h 2513158"/>
                <a:gd name="connsiteX7" fmla="*/ 692619 w 1511207"/>
                <a:gd name="connsiteY7" fmla="*/ 0 h 2513158"/>
                <a:gd name="connsiteX0" fmla="*/ 1511207 w 1511207"/>
                <a:gd name="connsiteY0" fmla="*/ 2513158 h 2513158"/>
                <a:gd name="connsiteX1" fmla="*/ 903694 w 1511207"/>
                <a:gd name="connsiteY1" fmla="*/ 2344476 h 2513158"/>
                <a:gd name="connsiteX2" fmla="*/ 255099 w 1511207"/>
                <a:gd name="connsiteY2" fmla="*/ 2263910 h 2513158"/>
                <a:gd name="connsiteX3" fmla="*/ 3246 w 1511207"/>
                <a:gd name="connsiteY3" fmla="*/ 1602015 h 2513158"/>
                <a:gd name="connsiteX4" fmla="*/ 235623 w 1511207"/>
                <a:gd name="connsiteY4" fmla="*/ 754850 h 2513158"/>
                <a:gd name="connsiteX5" fmla="*/ 646763 w 1511207"/>
                <a:gd name="connsiteY5" fmla="*/ 482416 h 2513158"/>
                <a:gd name="connsiteX6" fmla="*/ 692619 w 1511207"/>
                <a:gd name="connsiteY6" fmla="*/ 0 h 2513158"/>
                <a:gd name="connsiteX0" fmla="*/ 1511207 w 1511207"/>
                <a:gd name="connsiteY0" fmla="*/ 2513158 h 2513158"/>
                <a:gd name="connsiteX1" fmla="*/ 1510555 w 1511207"/>
                <a:gd name="connsiteY1" fmla="*/ 2503227 h 2513158"/>
                <a:gd name="connsiteX2" fmla="*/ 903694 w 1511207"/>
                <a:gd name="connsiteY2" fmla="*/ 2344476 h 2513158"/>
                <a:gd name="connsiteX3" fmla="*/ 255099 w 1511207"/>
                <a:gd name="connsiteY3" fmla="*/ 2263910 h 2513158"/>
                <a:gd name="connsiteX4" fmla="*/ 3246 w 1511207"/>
                <a:gd name="connsiteY4" fmla="*/ 1602015 h 2513158"/>
                <a:gd name="connsiteX5" fmla="*/ 235623 w 1511207"/>
                <a:gd name="connsiteY5" fmla="*/ 754850 h 2513158"/>
                <a:gd name="connsiteX6" fmla="*/ 646763 w 1511207"/>
                <a:gd name="connsiteY6" fmla="*/ 482416 h 2513158"/>
                <a:gd name="connsiteX7" fmla="*/ 692619 w 1511207"/>
                <a:gd name="connsiteY7" fmla="*/ 0 h 2513158"/>
                <a:gd name="connsiteX0" fmla="*/ 1511207 w 1605688"/>
                <a:gd name="connsiteY0" fmla="*/ 2513158 h 2515835"/>
                <a:gd name="connsiteX1" fmla="*/ 1510555 w 1605688"/>
                <a:gd name="connsiteY1" fmla="*/ 2503227 h 2515835"/>
                <a:gd name="connsiteX2" fmla="*/ 903694 w 1605688"/>
                <a:gd name="connsiteY2" fmla="*/ 2344476 h 2515835"/>
                <a:gd name="connsiteX3" fmla="*/ 255099 w 1605688"/>
                <a:gd name="connsiteY3" fmla="*/ 2263910 h 2515835"/>
                <a:gd name="connsiteX4" fmla="*/ 3246 w 1605688"/>
                <a:gd name="connsiteY4" fmla="*/ 1602015 h 2515835"/>
                <a:gd name="connsiteX5" fmla="*/ 235623 w 1605688"/>
                <a:gd name="connsiteY5" fmla="*/ 754850 h 2515835"/>
                <a:gd name="connsiteX6" fmla="*/ 646763 w 1605688"/>
                <a:gd name="connsiteY6" fmla="*/ 482416 h 2515835"/>
                <a:gd name="connsiteX7" fmla="*/ 692619 w 1605688"/>
                <a:gd name="connsiteY7" fmla="*/ 0 h 2515835"/>
                <a:gd name="connsiteX0" fmla="*/ 1511207 w 1511207"/>
                <a:gd name="connsiteY0" fmla="*/ 2513158 h 2513158"/>
                <a:gd name="connsiteX1" fmla="*/ 903694 w 1511207"/>
                <a:gd name="connsiteY1" fmla="*/ 2344476 h 2513158"/>
                <a:gd name="connsiteX2" fmla="*/ 255099 w 1511207"/>
                <a:gd name="connsiteY2" fmla="*/ 2263910 h 2513158"/>
                <a:gd name="connsiteX3" fmla="*/ 3246 w 1511207"/>
                <a:gd name="connsiteY3" fmla="*/ 1602015 h 2513158"/>
                <a:gd name="connsiteX4" fmla="*/ 235623 w 1511207"/>
                <a:gd name="connsiteY4" fmla="*/ 754850 h 2513158"/>
                <a:gd name="connsiteX5" fmla="*/ 646763 w 1511207"/>
                <a:gd name="connsiteY5" fmla="*/ 482416 h 2513158"/>
                <a:gd name="connsiteX6" fmla="*/ 692619 w 1511207"/>
                <a:gd name="connsiteY6" fmla="*/ 0 h 2513158"/>
                <a:gd name="connsiteX0" fmla="*/ 1511207 w 1511207"/>
                <a:gd name="connsiteY0" fmla="*/ 2513158 h 2600668"/>
                <a:gd name="connsiteX1" fmla="*/ 903594 w 1511207"/>
                <a:gd name="connsiteY1" fmla="*/ 2559127 h 2600668"/>
                <a:gd name="connsiteX2" fmla="*/ 255099 w 1511207"/>
                <a:gd name="connsiteY2" fmla="*/ 2263910 h 2600668"/>
                <a:gd name="connsiteX3" fmla="*/ 3246 w 1511207"/>
                <a:gd name="connsiteY3" fmla="*/ 1602015 h 2600668"/>
                <a:gd name="connsiteX4" fmla="*/ 235623 w 1511207"/>
                <a:gd name="connsiteY4" fmla="*/ 754850 h 2600668"/>
                <a:gd name="connsiteX5" fmla="*/ 646763 w 1511207"/>
                <a:gd name="connsiteY5" fmla="*/ 482416 h 2600668"/>
                <a:gd name="connsiteX6" fmla="*/ 692619 w 1511207"/>
                <a:gd name="connsiteY6" fmla="*/ 0 h 2600668"/>
                <a:gd name="connsiteX0" fmla="*/ 1511207 w 1511207"/>
                <a:gd name="connsiteY0" fmla="*/ 2513158 h 2601029"/>
                <a:gd name="connsiteX1" fmla="*/ 689172 w 1511207"/>
                <a:gd name="connsiteY1" fmla="*/ 2559488 h 2601029"/>
                <a:gd name="connsiteX2" fmla="*/ 255099 w 1511207"/>
                <a:gd name="connsiteY2" fmla="*/ 2263910 h 2601029"/>
                <a:gd name="connsiteX3" fmla="*/ 3246 w 1511207"/>
                <a:gd name="connsiteY3" fmla="*/ 1602015 h 2601029"/>
                <a:gd name="connsiteX4" fmla="*/ 235623 w 1511207"/>
                <a:gd name="connsiteY4" fmla="*/ 754850 h 2601029"/>
                <a:gd name="connsiteX5" fmla="*/ 646763 w 1511207"/>
                <a:gd name="connsiteY5" fmla="*/ 482416 h 2601029"/>
                <a:gd name="connsiteX6" fmla="*/ 692619 w 1511207"/>
                <a:gd name="connsiteY6" fmla="*/ 0 h 2601029"/>
                <a:gd name="connsiteX0" fmla="*/ 1511202 w 1511202"/>
                <a:gd name="connsiteY0" fmla="*/ 2513158 h 2638129"/>
                <a:gd name="connsiteX1" fmla="*/ 689167 w 1511202"/>
                <a:gd name="connsiteY1" fmla="*/ 2559488 h 2638129"/>
                <a:gd name="connsiteX2" fmla="*/ 255066 w 1511202"/>
                <a:gd name="connsiteY2" fmla="*/ 2478550 h 2638129"/>
                <a:gd name="connsiteX3" fmla="*/ 3241 w 1511202"/>
                <a:gd name="connsiteY3" fmla="*/ 1602015 h 2638129"/>
                <a:gd name="connsiteX4" fmla="*/ 235618 w 1511202"/>
                <a:gd name="connsiteY4" fmla="*/ 754850 h 2638129"/>
                <a:gd name="connsiteX5" fmla="*/ 646758 w 1511202"/>
                <a:gd name="connsiteY5" fmla="*/ 482416 h 2638129"/>
                <a:gd name="connsiteX6" fmla="*/ 692614 w 1511202"/>
                <a:gd name="connsiteY6" fmla="*/ 0 h 2638129"/>
                <a:gd name="connsiteX0" fmla="*/ 1511207 w 1511207"/>
                <a:gd name="connsiteY0" fmla="*/ 2513158 h 2614766"/>
                <a:gd name="connsiteX1" fmla="*/ 689172 w 1511207"/>
                <a:gd name="connsiteY1" fmla="*/ 2559488 h 2614766"/>
                <a:gd name="connsiteX2" fmla="*/ 255071 w 1511207"/>
                <a:gd name="connsiteY2" fmla="*/ 2478550 h 2614766"/>
                <a:gd name="connsiteX3" fmla="*/ 255100 w 1511207"/>
                <a:gd name="connsiteY3" fmla="*/ 2468677 h 2614766"/>
                <a:gd name="connsiteX4" fmla="*/ 3246 w 1511207"/>
                <a:gd name="connsiteY4" fmla="*/ 1602015 h 2614766"/>
                <a:gd name="connsiteX5" fmla="*/ 235623 w 1511207"/>
                <a:gd name="connsiteY5" fmla="*/ 754850 h 2614766"/>
                <a:gd name="connsiteX6" fmla="*/ 646763 w 1511207"/>
                <a:gd name="connsiteY6" fmla="*/ 482416 h 2614766"/>
                <a:gd name="connsiteX7" fmla="*/ 692619 w 1511207"/>
                <a:gd name="connsiteY7" fmla="*/ 0 h 2614766"/>
                <a:gd name="connsiteX0" fmla="*/ 1511202 w 1511202"/>
                <a:gd name="connsiteY0" fmla="*/ 2513158 h 2638129"/>
                <a:gd name="connsiteX1" fmla="*/ 689167 w 1511202"/>
                <a:gd name="connsiteY1" fmla="*/ 2559488 h 2638129"/>
                <a:gd name="connsiteX2" fmla="*/ 255066 w 1511202"/>
                <a:gd name="connsiteY2" fmla="*/ 2478550 h 2638129"/>
                <a:gd name="connsiteX3" fmla="*/ 3241 w 1511202"/>
                <a:gd name="connsiteY3" fmla="*/ 1602015 h 2638129"/>
                <a:gd name="connsiteX4" fmla="*/ 235618 w 1511202"/>
                <a:gd name="connsiteY4" fmla="*/ 754850 h 2638129"/>
                <a:gd name="connsiteX5" fmla="*/ 646758 w 1511202"/>
                <a:gd name="connsiteY5" fmla="*/ 482416 h 2638129"/>
                <a:gd name="connsiteX6" fmla="*/ 692614 w 1511202"/>
                <a:gd name="connsiteY6" fmla="*/ 0 h 2638129"/>
                <a:gd name="connsiteX0" fmla="*/ 1508933 w 1508933"/>
                <a:gd name="connsiteY0" fmla="*/ 2513158 h 2614766"/>
                <a:gd name="connsiteX1" fmla="*/ 686898 w 1508933"/>
                <a:gd name="connsiteY1" fmla="*/ 2559488 h 2614766"/>
                <a:gd name="connsiteX2" fmla="*/ 252797 w 1508933"/>
                <a:gd name="connsiteY2" fmla="*/ 2478550 h 2614766"/>
                <a:gd name="connsiteX3" fmla="*/ 239179 w 1508933"/>
                <a:gd name="connsiteY3" fmla="*/ 2468677 h 2614766"/>
                <a:gd name="connsiteX4" fmla="*/ 972 w 1508933"/>
                <a:gd name="connsiteY4" fmla="*/ 1602015 h 2614766"/>
                <a:gd name="connsiteX5" fmla="*/ 233349 w 1508933"/>
                <a:gd name="connsiteY5" fmla="*/ 754850 h 2614766"/>
                <a:gd name="connsiteX6" fmla="*/ 644489 w 1508933"/>
                <a:gd name="connsiteY6" fmla="*/ 482416 h 2614766"/>
                <a:gd name="connsiteX7" fmla="*/ 690345 w 1508933"/>
                <a:gd name="connsiteY7" fmla="*/ 0 h 2614766"/>
                <a:gd name="connsiteX0" fmla="*/ 1511202 w 1511202"/>
                <a:gd name="connsiteY0" fmla="*/ 2513158 h 2638129"/>
                <a:gd name="connsiteX1" fmla="*/ 689167 w 1511202"/>
                <a:gd name="connsiteY1" fmla="*/ 2559488 h 2638129"/>
                <a:gd name="connsiteX2" fmla="*/ 255066 w 1511202"/>
                <a:gd name="connsiteY2" fmla="*/ 2478550 h 2638129"/>
                <a:gd name="connsiteX3" fmla="*/ 3241 w 1511202"/>
                <a:gd name="connsiteY3" fmla="*/ 1602015 h 2638129"/>
                <a:gd name="connsiteX4" fmla="*/ 235618 w 1511202"/>
                <a:gd name="connsiteY4" fmla="*/ 754850 h 2638129"/>
                <a:gd name="connsiteX5" fmla="*/ 646758 w 1511202"/>
                <a:gd name="connsiteY5" fmla="*/ 482416 h 2638129"/>
                <a:gd name="connsiteX6" fmla="*/ 692614 w 1511202"/>
                <a:gd name="connsiteY6" fmla="*/ 0 h 2638129"/>
                <a:gd name="connsiteX0" fmla="*/ 1511198 w 1511198"/>
                <a:gd name="connsiteY0" fmla="*/ 2513158 h 2638479"/>
                <a:gd name="connsiteX1" fmla="*/ 689163 w 1511198"/>
                <a:gd name="connsiteY1" fmla="*/ 2559488 h 2638479"/>
                <a:gd name="connsiteX2" fmla="*/ 255034 w 1511198"/>
                <a:gd name="connsiteY2" fmla="*/ 2478900 h 2638479"/>
                <a:gd name="connsiteX3" fmla="*/ 3237 w 1511198"/>
                <a:gd name="connsiteY3" fmla="*/ 1602015 h 2638479"/>
                <a:gd name="connsiteX4" fmla="*/ 235614 w 1511198"/>
                <a:gd name="connsiteY4" fmla="*/ 754850 h 2638479"/>
                <a:gd name="connsiteX5" fmla="*/ 646754 w 1511198"/>
                <a:gd name="connsiteY5" fmla="*/ 482416 h 2638479"/>
                <a:gd name="connsiteX6" fmla="*/ 692610 w 1511198"/>
                <a:gd name="connsiteY6" fmla="*/ 0 h 2638479"/>
                <a:gd name="connsiteX0" fmla="*/ 1552335 w 1552335"/>
                <a:gd name="connsiteY0" fmla="*/ 2513158 h 2638479"/>
                <a:gd name="connsiteX1" fmla="*/ 730300 w 1552335"/>
                <a:gd name="connsiteY1" fmla="*/ 2559488 h 2638479"/>
                <a:gd name="connsiteX2" fmla="*/ 296171 w 1552335"/>
                <a:gd name="connsiteY2" fmla="*/ 2478900 h 2638479"/>
                <a:gd name="connsiteX3" fmla="*/ 44374 w 1552335"/>
                <a:gd name="connsiteY3" fmla="*/ 1602015 h 2638479"/>
                <a:gd name="connsiteX4" fmla="*/ 562413 w 1552335"/>
                <a:gd name="connsiteY4" fmla="*/ 969277 h 2638479"/>
                <a:gd name="connsiteX5" fmla="*/ 687891 w 1552335"/>
                <a:gd name="connsiteY5" fmla="*/ 482416 h 2638479"/>
                <a:gd name="connsiteX6" fmla="*/ 733747 w 1552335"/>
                <a:gd name="connsiteY6" fmla="*/ 0 h 2638479"/>
                <a:gd name="connsiteX0" fmla="*/ 1552335 w 1552335"/>
                <a:gd name="connsiteY0" fmla="*/ 2513158 h 2638479"/>
                <a:gd name="connsiteX1" fmla="*/ 730300 w 1552335"/>
                <a:gd name="connsiteY1" fmla="*/ 2559488 h 2638479"/>
                <a:gd name="connsiteX2" fmla="*/ 296171 w 1552335"/>
                <a:gd name="connsiteY2" fmla="*/ 2478900 h 2638479"/>
                <a:gd name="connsiteX3" fmla="*/ 44374 w 1552335"/>
                <a:gd name="connsiteY3" fmla="*/ 1602015 h 2638479"/>
                <a:gd name="connsiteX4" fmla="*/ 562413 w 1552335"/>
                <a:gd name="connsiteY4" fmla="*/ 969277 h 2638479"/>
                <a:gd name="connsiteX5" fmla="*/ 687891 w 1552335"/>
                <a:gd name="connsiteY5" fmla="*/ 482416 h 2638479"/>
                <a:gd name="connsiteX6" fmla="*/ 733747 w 1552335"/>
                <a:gd name="connsiteY6" fmla="*/ 0 h 2638479"/>
                <a:gd name="connsiteX0" fmla="*/ 1618870 w 1618870"/>
                <a:gd name="connsiteY0" fmla="*/ 2513158 h 2638479"/>
                <a:gd name="connsiteX1" fmla="*/ 796835 w 1618870"/>
                <a:gd name="connsiteY1" fmla="*/ 2559488 h 2638479"/>
                <a:gd name="connsiteX2" fmla="*/ 362706 w 1618870"/>
                <a:gd name="connsiteY2" fmla="*/ 2478900 h 2638479"/>
                <a:gd name="connsiteX3" fmla="*/ 110909 w 1618870"/>
                <a:gd name="connsiteY3" fmla="*/ 1602015 h 2638479"/>
                <a:gd name="connsiteX4" fmla="*/ 485994 w 1618870"/>
                <a:gd name="connsiteY4" fmla="*/ 969414 h 2638479"/>
                <a:gd name="connsiteX5" fmla="*/ 754426 w 1618870"/>
                <a:gd name="connsiteY5" fmla="*/ 482416 h 2638479"/>
                <a:gd name="connsiteX6" fmla="*/ 800282 w 1618870"/>
                <a:gd name="connsiteY6" fmla="*/ 0 h 2638479"/>
                <a:gd name="connsiteX0" fmla="*/ 1573248 w 1573248"/>
                <a:gd name="connsiteY0" fmla="*/ 2513158 h 2638479"/>
                <a:gd name="connsiteX1" fmla="*/ 751213 w 1573248"/>
                <a:gd name="connsiteY1" fmla="*/ 2559488 h 2638479"/>
                <a:gd name="connsiteX2" fmla="*/ 317084 w 1573248"/>
                <a:gd name="connsiteY2" fmla="*/ 2478900 h 2638479"/>
                <a:gd name="connsiteX3" fmla="*/ 65287 w 1573248"/>
                <a:gd name="connsiteY3" fmla="*/ 1602015 h 2638479"/>
                <a:gd name="connsiteX4" fmla="*/ 708804 w 1573248"/>
                <a:gd name="connsiteY4" fmla="*/ 482416 h 2638479"/>
                <a:gd name="connsiteX5" fmla="*/ 754660 w 1573248"/>
                <a:gd name="connsiteY5" fmla="*/ 0 h 2638479"/>
                <a:gd name="connsiteX0" fmla="*/ 1524944 w 1524944"/>
                <a:gd name="connsiteY0" fmla="*/ 2513158 h 2638479"/>
                <a:gd name="connsiteX1" fmla="*/ 702909 w 1524944"/>
                <a:gd name="connsiteY1" fmla="*/ 2559488 h 2638479"/>
                <a:gd name="connsiteX2" fmla="*/ 268780 w 1524944"/>
                <a:gd name="connsiteY2" fmla="*/ 2478900 h 2638479"/>
                <a:gd name="connsiteX3" fmla="*/ 16983 w 1524944"/>
                <a:gd name="connsiteY3" fmla="*/ 1602015 h 2638479"/>
                <a:gd name="connsiteX4" fmla="*/ 166882 w 1524944"/>
                <a:gd name="connsiteY4" fmla="*/ 1021810 h 2638479"/>
                <a:gd name="connsiteX5" fmla="*/ 660500 w 1524944"/>
                <a:gd name="connsiteY5" fmla="*/ 482416 h 2638479"/>
                <a:gd name="connsiteX6" fmla="*/ 706356 w 1524944"/>
                <a:gd name="connsiteY6" fmla="*/ 0 h 2638479"/>
                <a:gd name="connsiteX0" fmla="*/ 1429605 w 1429605"/>
                <a:gd name="connsiteY0" fmla="*/ 2513158 h 2638441"/>
                <a:gd name="connsiteX1" fmla="*/ 607570 w 1429605"/>
                <a:gd name="connsiteY1" fmla="*/ 2559488 h 2638441"/>
                <a:gd name="connsiteX2" fmla="*/ 173441 w 1429605"/>
                <a:gd name="connsiteY2" fmla="*/ 2478900 h 2638441"/>
                <a:gd name="connsiteX3" fmla="*/ 135900 w 1429605"/>
                <a:gd name="connsiteY3" fmla="*/ 1602241 h 2638441"/>
                <a:gd name="connsiteX4" fmla="*/ 71543 w 1429605"/>
                <a:gd name="connsiteY4" fmla="*/ 1021810 h 2638441"/>
                <a:gd name="connsiteX5" fmla="*/ 565161 w 1429605"/>
                <a:gd name="connsiteY5" fmla="*/ 482416 h 2638441"/>
                <a:gd name="connsiteX6" fmla="*/ 611017 w 1429605"/>
                <a:gd name="connsiteY6" fmla="*/ 0 h 2638441"/>
                <a:gd name="connsiteX0" fmla="*/ 1334776 w 1334776"/>
                <a:gd name="connsiteY0" fmla="*/ 2513158 h 2638441"/>
                <a:gd name="connsiteX1" fmla="*/ 512741 w 1334776"/>
                <a:gd name="connsiteY1" fmla="*/ 2559488 h 2638441"/>
                <a:gd name="connsiteX2" fmla="*/ 78612 w 1334776"/>
                <a:gd name="connsiteY2" fmla="*/ 2478900 h 2638441"/>
                <a:gd name="connsiteX3" fmla="*/ 41071 w 1334776"/>
                <a:gd name="connsiteY3" fmla="*/ 1602241 h 2638441"/>
                <a:gd name="connsiteX4" fmla="*/ 190964 w 1334776"/>
                <a:gd name="connsiteY4" fmla="*/ 1021954 h 2638441"/>
                <a:gd name="connsiteX5" fmla="*/ 470332 w 1334776"/>
                <a:gd name="connsiteY5" fmla="*/ 482416 h 2638441"/>
                <a:gd name="connsiteX6" fmla="*/ 516188 w 1334776"/>
                <a:gd name="connsiteY6" fmla="*/ 0 h 2638441"/>
                <a:gd name="connsiteX0" fmla="*/ 1334785 w 1334785"/>
                <a:gd name="connsiteY0" fmla="*/ 2513158 h 2600867"/>
                <a:gd name="connsiteX1" fmla="*/ 512750 w 1334785"/>
                <a:gd name="connsiteY1" fmla="*/ 2559488 h 2600867"/>
                <a:gd name="connsiteX2" fmla="*/ 78612 w 1334785"/>
                <a:gd name="connsiteY2" fmla="*/ 2264881 h 2600867"/>
                <a:gd name="connsiteX3" fmla="*/ 41080 w 1334785"/>
                <a:gd name="connsiteY3" fmla="*/ 1602241 h 2600867"/>
                <a:gd name="connsiteX4" fmla="*/ 190973 w 1334785"/>
                <a:gd name="connsiteY4" fmla="*/ 1021954 h 2600867"/>
                <a:gd name="connsiteX5" fmla="*/ 470341 w 1334785"/>
                <a:gd name="connsiteY5" fmla="*/ 482416 h 2600867"/>
                <a:gd name="connsiteX6" fmla="*/ 516197 w 1334785"/>
                <a:gd name="connsiteY6" fmla="*/ 0 h 2600867"/>
                <a:gd name="connsiteX0" fmla="*/ 1334785 w 1334785"/>
                <a:gd name="connsiteY0" fmla="*/ 2513158 h 2600867"/>
                <a:gd name="connsiteX1" fmla="*/ 512750 w 1334785"/>
                <a:gd name="connsiteY1" fmla="*/ 2559488 h 2600867"/>
                <a:gd name="connsiteX2" fmla="*/ 78612 w 1334785"/>
                <a:gd name="connsiteY2" fmla="*/ 2264881 h 2600867"/>
                <a:gd name="connsiteX3" fmla="*/ 41080 w 1334785"/>
                <a:gd name="connsiteY3" fmla="*/ 1602241 h 2600867"/>
                <a:gd name="connsiteX4" fmla="*/ 190973 w 1334785"/>
                <a:gd name="connsiteY4" fmla="*/ 1021954 h 2600867"/>
                <a:gd name="connsiteX5" fmla="*/ 470341 w 1334785"/>
                <a:gd name="connsiteY5" fmla="*/ 482416 h 2600867"/>
                <a:gd name="connsiteX6" fmla="*/ 469313 w 1334785"/>
                <a:gd name="connsiteY6" fmla="*/ 457905 h 2600867"/>
                <a:gd name="connsiteX7" fmla="*/ 516197 w 1334785"/>
                <a:gd name="connsiteY7" fmla="*/ 0 h 2600867"/>
                <a:gd name="connsiteX0" fmla="*/ 1334785 w 1334785"/>
                <a:gd name="connsiteY0" fmla="*/ 2513158 h 2600867"/>
                <a:gd name="connsiteX1" fmla="*/ 512750 w 1334785"/>
                <a:gd name="connsiteY1" fmla="*/ 2559488 h 2600867"/>
                <a:gd name="connsiteX2" fmla="*/ 78612 w 1334785"/>
                <a:gd name="connsiteY2" fmla="*/ 2264881 h 2600867"/>
                <a:gd name="connsiteX3" fmla="*/ 41080 w 1334785"/>
                <a:gd name="connsiteY3" fmla="*/ 1602241 h 2600867"/>
                <a:gd name="connsiteX4" fmla="*/ 190973 w 1334785"/>
                <a:gd name="connsiteY4" fmla="*/ 1021954 h 2600867"/>
                <a:gd name="connsiteX5" fmla="*/ 470341 w 1334785"/>
                <a:gd name="connsiteY5" fmla="*/ 482416 h 2600867"/>
                <a:gd name="connsiteX6" fmla="*/ 469313 w 1334785"/>
                <a:gd name="connsiteY6" fmla="*/ 457905 h 2600867"/>
                <a:gd name="connsiteX7" fmla="*/ 469313 w 1334785"/>
                <a:gd name="connsiteY7" fmla="*/ 457905 h 2600867"/>
                <a:gd name="connsiteX8" fmla="*/ 516197 w 1334785"/>
                <a:gd name="connsiteY8" fmla="*/ 0 h 2600867"/>
                <a:gd name="connsiteX0" fmla="*/ 1334785 w 1334785"/>
                <a:gd name="connsiteY0" fmla="*/ 2513158 h 2600867"/>
                <a:gd name="connsiteX1" fmla="*/ 512750 w 1334785"/>
                <a:gd name="connsiteY1" fmla="*/ 2559488 h 2600867"/>
                <a:gd name="connsiteX2" fmla="*/ 78612 w 1334785"/>
                <a:gd name="connsiteY2" fmla="*/ 2264881 h 2600867"/>
                <a:gd name="connsiteX3" fmla="*/ 41080 w 1334785"/>
                <a:gd name="connsiteY3" fmla="*/ 1602241 h 2600867"/>
                <a:gd name="connsiteX4" fmla="*/ 190973 w 1334785"/>
                <a:gd name="connsiteY4" fmla="*/ 1021954 h 2600867"/>
                <a:gd name="connsiteX5" fmla="*/ 470341 w 1334785"/>
                <a:gd name="connsiteY5" fmla="*/ 482416 h 2600867"/>
                <a:gd name="connsiteX6" fmla="*/ 469313 w 1334785"/>
                <a:gd name="connsiteY6" fmla="*/ 457905 h 2600867"/>
                <a:gd name="connsiteX7" fmla="*/ 469313 w 1334785"/>
                <a:gd name="connsiteY7" fmla="*/ 457905 h 2600867"/>
                <a:gd name="connsiteX8" fmla="*/ 516197 w 1334785"/>
                <a:gd name="connsiteY8" fmla="*/ 0 h 2600867"/>
                <a:gd name="connsiteX0" fmla="*/ 1358247 w 1358247"/>
                <a:gd name="connsiteY0" fmla="*/ 2513158 h 2600867"/>
                <a:gd name="connsiteX1" fmla="*/ 536212 w 1358247"/>
                <a:gd name="connsiteY1" fmla="*/ 2559488 h 2600867"/>
                <a:gd name="connsiteX2" fmla="*/ 102074 w 1358247"/>
                <a:gd name="connsiteY2" fmla="*/ 2264881 h 2600867"/>
                <a:gd name="connsiteX3" fmla="*/ 64542 w 1358247"/>
                <a:gd name="connsiteY3" fmla="*/ 1602241 h 2600867"/>
                <a:gd name="connsiteX4" fmla="*/ 71543 w 1358247"/>
                <a:gd name="connsiteY4" fmla="*/ 1021954 h 2600867"/>
                <a:gd name="connsiteX5" fmla="*/ 493803 w 1358247"/>
                <a:gd name="connsiteY5" fmla="*/ 482416 h 2600867"/>
                <a:gd name="connsiteX6" fmla="*/ 492775 w 1358247"/>
                <a:gd name="connsiteY6" fmla="*/ 457905 h 2600867"/>
                <a:gd name="connsiteX7" fmla="*/ 492775 w 1358247"/>
                <a:gd name="connsiteY7" fmla="*/ 457905 h 2600867"/>
                <a:gd name="connsiteX8" fmla="*/ 539659 w 1358247"/>
                <a:gd name="connsiteY8" fmla="*/ 0 h 2600867"/>
                <a:gd name="connsiteX0" fmla="*/ 1358247 w 1358247"/>
                <a:gd name="connsiteY0" fmla="*/ 2513158 h 2600867"/>
                <a:gd name="connsiteX1" fmla="*/ 536212 w 1358247"/>
                <a:gd name="connsiteY1" fmla="*/ 2559488 h 2600867"/>
                <a:gd name="connsiteX2" fmla="*/ 102074 w 1358247"/>
                <a:gd name="connsiteY2" fmla="*/ 2264881 h 2600867"/>
                <a:gd name="connsiteX3" fmla="*/ 64542 w 1358247"/>
                <a:gd name="connsiteY3" fmla="*/ 1602241 h 2600867"/>
                <a:gd name="connsiteX4" fmla="*/ 71543 w 1358247"/>
                <a:gd name="connsiteY4" fmla="*/ 1021954 h 2600867"/>
                <a:gd name="connsiteX5" fmla="*/ 493803 w 1358247"/>
                <a:gd name="connsiteY5" fmla="*/ 482416 h 2600867"/>
                <a:gd name="connsiteX6" fmla="*/ 492775 w 1358247"/>
                <a:gd name="connsiteY6" fmla="*/ 457905 h 2600867"/>
                <a:gd name="connsiteX7" fmla="*/ 492775 w 1358247"/>
                <a:gd name="connsiteY7" fmla="*/ 457905 h 2600867"/>
                <a:gd name="connsiteX8" fmla="*/ 539659 w 1358247"/>
                <a:gd name="connsiteY8" fmla="*/ 0 h 2600867"/>
                <a:gd name="connsiteX0" fmla="*/ 1334785 w 1334785"/>
                <a:gd name="connsiteY0" fmla="*/ 2513158 h 2600867"/>
                <a:gd name="connsiteX1" fmla="*/ 512750 w 1334785"/>
                <a:gd name="connsiteY1" fmla="*/ 2559488 h 2600867"/>
                <a:gd name="connsiteX2" fmla="*/ 78612 w 1334785"/>
                <a:gd name="connsiteY2" fmla="*/ 2264881 h 2600867"/>
                <a:gd name="connsiteX3" fmla="*/ 41080 w 1334785"/>
                <a:gd name="connsiteY3" fmla="*/ 1602241 h 2600867"/>
                <a:gd name="connsiteX4" fmla="*/ 48081 w 1334785"/>
                <a:gd name="connsiteY4" fmla="*/ 1021954 h 2600867"/>
                <a:gd name="connsiteX5" fmla="*/ 470341 w 1334785"/>
                <a:gd name="connsiteY5" fmla="*/ 482416 h 2600867"/>
                <a:gd name="connsiteX6" fmla="*/ 469313 w 1334785"/>
                <a:gd name="connsiteY6" fmla="*/ 457905 h 2600867"/>
                <a:gd name="connsiteX7" fmla="*/ 469313 w 1334785"/>
                <a:gd name="connsiteY7" fmla="*/ 457905 h 2600867"/>
                <a:gd name="connsiteX8" fmla="*/ 516197 w 1334785"/>
                <a:gd name="connsiteY8" fmla="*/ 0 h 2600867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469313 w 1334785"/>
                <a:gd name="connsiteY7" fmla="*/ 457905 h 2559488"/>
                <a:gd name="connsiteX8" fmla="*/ 516197 w 1334785"/>
                <a:gd name="connsiteY8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516197 w 1334785"/>
                <a:gd name="connsiteY7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516197 w 1334785"/>
                <a:gd name="connsiteY7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469313 w 1334785"/>
                <a:gd name="connsiteY6" fmla="*/ 457905 h 2559488"/>
                <a:gd name="connsiteX7" fmla="*/ 516197 w 1334785"/>
                <a:gd name="connsiteY7" fmla="*/ 0 h 2559488"/>
                <a:gd name="connsiteX0" fmla="*/ 1334785 w 1334785"/>
                <a:gd name="connsiteY0" fmla="*/ 2513158 h 2559488"/>
                <a:gd name="connsiteX1" fmla="*/ 512750 w 1334785"/>
                <a:gd name="connsiteY1" fmla="*/ 2559488 h 2559488"/>
                <a:gd name="connsiteX2" fmla="*/ 78612 w 1334785"/>
                <a:gd name="connsiteY2" fmla="*/ 2264881 h 2559488"/>
                <a:gd name="connsiteX3" fmla="*/ 41080 w 1334785"/>
                <a:gd name="connsiteY3" fmla="*/ 1602241 h 2559488"/>
                <a:gd name="connsiteX4" fmla="*/ 48081 w 1334785"/>
                <a:gd name="connsiteY4" fmla="*/ 1021954 h 2559488"/>
                <a:gd name="connsiteX5" fmla="*/ 470341 w 1334785"/>
                <a:gd name="connsiteY5" fmla="*/ 482416 h 2559488"/>
                <a:gd name="connsiteX6" fmla="*/ 516197 w 1334785"/>
                <a:gd name="connsiteY6" fmla="*/ 0 h 2559488"/>
                <a:gd name="connsiteX0" fmla="*/ 1370494 w 1370494"/>
                <a:gd name="connsiteY0" fmla="*/ 2513158 h 2559488"/>
                <a:gd name="connsiteX1" fmla="*/ 762717 w 1370494"/>
                <a:gd name="connsiteY1" fmla="*/ 2559488 h 2559488"/>
                <a:gd name="connsiteX2" fmla="*/ 114321 w 1370494"/>
                <a:gd name="connsiteY2" fmla="*/ 2264881 h 2559488"/>
                <a:gd name="connsiteX3" fmla="*/ 76789 w 1370494"/>
                <a:gd name="connsiteY3" fmla="*/ 1602241 h 2559488"/>
                <a:gd name="connsiteX4" fmla="*/ 83790 w 1370494"/>
                <a:gd name="connsiteY4" fmla="*/ 1021954 h 2559488"/>
                <a:gd name="connsiteX5" fmla="*/ 506050 w 1370494"/>
                <a:gd name="connsiteY5" fmla="*/ 482416 h 2559488"/>
                <a:gd name="connsiteX6" fmla="*/ 551906 w 1370494"/>
                <a:gd name="connsiteY6" fmla="*/ 0 h 2559488"/>
                <a:gd name="connsiteX0" fmla="*/ 1370494 w 1370494"/>
                <a:gd name="connsiteY0" fmla="*/ 2513158 h 2559488"/>
                <a:gd name="connsiteX1" fmla="*/ 762717 w 1370494"/>
                <a:gd name="connsiteY1" fmla="*/ 2559488 h 2559488"/>
                <a:gd name="connsiteX2" fmla="*/ 114321 w 1370494"/>
                <a:gd name="connsiteY2" fmla="*/ 2264881 h 2559488"/>
                <a:gd name="connsiteX3" fmla="*/ 76789 w 1370494"/>
                <a:gd name="connsiteY3" fmla="*/ 1602241 h 2559488"/>
                <a:gd name="connsiteX4" fmla="*/ 83790 w 1370494"/>
                <a:gd name="connsiteY4" fmla="*/ 1021954 h 2559488"/>
                <a:gd name="connsiteX5" fmla="*/ 506050 w 1370494"/>
                <a:gd name="connsiteY5" fmla="*/ 482416 h 2559488"/>
                <a:gd name="connsiteX6" fmla="*/ 551906 w 1370494"/>
                <a:gd name="connsiteY6" fmla="*/ 0 h 2559488"/>
                <a:gd name="connsiteX0" fmla="*/ 1370494 w 1370494"/>
                <a:gd name="connsiteY0" fmla="*/ 2513158 h 2559488"/>
                <a:gd name="connsiteX1" fmla="*/ 762717 w 1370494"/>
                <a:gd name="connsiteY1" fmla="*/ 2559488 h 2559488"/>
                <a:gd name="connsiteX2" fmla="*/ 114321 w 1370494"/>
                <a:gd name="connsiteY2" fmla="*/ 2264882 h 2559488"/>
                <a:gd name="connsiteX3" fmla="*/ 76789 w 1370494"/>
                <a:gd name="connsiteY3" fmla="*/ 1602241 h 2559488"/>
                <a:gd name="connsiteX4" fmla="*/ 83790 w 1370494"/>
                <a:gd name="connsiteY4" fmla="*/ 1021954 h 2559488"/>
                <a:gd name="connsiteX5" fmla="*/ 506050 w 1370494"/>
                <a:gd name="connsiteY5" fmla="*/ 482416 h 2559488"/>
                <a:gd name="connsiteX6" fmla="*/ 551906 w 1370494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482416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482416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482416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8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021954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242328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242328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5 w 1304815"/>
                <a:gd name="connsiteY0" fmla="*/ 2513158 h 2559488"/>
                <a:gd name="connsiteX1" fmla="*/ 697039 w 1304815"/>
                <a:gd name="connsiteY1" fmla="*/ 2559488 h 2559488"/>
                <a:gd name="connsiteX2" fmla="*/ 48642 w 1304815"/>
                <a:gd name="connsiteY2" fmla="*/ 2264882 h 2559488"/>
                <a:gd name="connsiteX3" fmla="*/ 11110 w 1304815"/>
                <a:gd name="connsiteY3" fmla="*/ 1602241 h 2559488"/>
                <a:gd name="connsiteX4" fmla="*/ 18111 w 1304815"/>
                <a:gd name="connsiteY4" fmla="*/ 1242328 h 2559488"/>
                <a:gd name="connsiteX5" fmla="*/ 440371 w 1304815"/>
                <a:gd name="connsiteY5" fmla="*/ 849723 h 2559488"/>
                <a:gd name="connsiteX6" fmla="*/ 486227 w 1304815"/>
                <a:gd name="connsiteY6" fmla="*/ 0 h 2559488"/>
                <a:gd name="connsiteX0" fmla="*/ 1304814 w 1304814"/>
                <a:gd name="connsiteY0" fmla="*/ 2513158 h 2865196"/>
                <a:gd name="connsiteX1" fmla="*/ 697038 w 1304814"/>
                <a:gd name="connsiteY1" fmla="*/ 2559488 h 2865196"/>
                <a:gd name="connsiteX2" fmla="*/ 48642 w 1304814"/>
                <a:gd name="connsiteY2" fmla="*/ 2705655 h 2865196"/>
                <a:gd name="connsiteX3" fmla="*/ 11109 w 1304814"/>
                <a:gd name="connsiteY3" fmla="*/ 1602241 h 2865196"/>
                <a:gd name="connsiteX4" fmla="*/ 18110 w 1304814"/>
                <a:gd name="connsiteY4" fmla="*/ 1242328 h 2865196"/>
                <a:gd name="connsiteX5" fmla="*/ 440370 w 1304814"/>
                <a:gd name="connsiteY5" fmla="*/ 849723 h 2865196"/>
                <a:gd name="connsiteX6" fmla="*/ 486226 w 1304814"/>
                <a:gd name="connsiteY6" fmla="*/ 0 h 2865196"/>
                <a:gd name="connsiteX0" fmla="*/ 1471789 w 1471789"/>
                <a:gd name="connsiteY0" fmla="*/ 2513158 h 2857474"/>
                <a:gd name="connsiteX1" fmla="*/ 215617 w 1471789"/>
                <a:gd name="connsiteY1" fmla="*/ 2705655 h 2857474"/>
                <a:gd name="connsiteX2" fmla="*/ 178084 w 1471789"/>
                <a:gd name="connsiteY2" fmla="*/ 1602241 h 2857474"/>
                <a:gd name="connsiteX3" fmla="*/ 185085 w 1471789"/>
                <a:gd name="connsiteY3" fmla="*/ 1242328 h 2857474"/>
                <a:gd name="connsiteX4" fmla="*/ 607345 w 1471789"/>
                <a:gd name="connsiteY4" fmla="*/ 849723 h 2857474"/>
                <a:gd name="connsiteX5" fmla="*/ 653201 w 1471789"/>
                <a:gd name="connsiteY5" fmla="*/ 0 h 2857474"/>
                <a:gd name="connsiteX0" fmla="*/ 215617 w 653201"/>
                <a:gd name="connsiteY0" fmla="*/ 2705655 h 2705655"/>
                <a:gd name="connsiteX1" fmla="*/ 178084 w 653201"/>
                <a:gd name="connsiteY1" fmla="*/ 1602241 h 2705655"/>
                <a:gd name="connsiteX2" fmla="*/ 185085 w 653201"/>
                <a:gd name="connsiteY2" fmla="*/ 1242328 h 2705655"/>
                <a:gd name="connsiteX3" fmla="*/ 607345 w 653201"/>
                <a:gd name="connsiteY3" fmla="*/ 849723 h 2705655"/>
                <a:gd name="connsiteX4" fmla="*/ 653201 w 653201"/>
                <a:gd name="connsiteY4" fmla="*/ 0 h 2705655"/>
                <a:gd name="connsiteX0" fmla="*/ 215617 w 510373"/>
                <a:gd name="connsiteY0" fmla="*/ 2705655 h 2705655"/>
                <a:gd name="connsiteX1" fmla="*/ 35256 w 510373"/>
                <a:gd name="connsiteY1" fmla="*/ 1602241 h 2705655"/>
                <a:gd name="connsiteX2" fmla="*/ 42257 w 510373"/>
                <a:gd name="connsiteY2" fmla="*/ 1242328 h 2705655"/>
                <a:gd name="connsiteX3" fmla="*/ 464517 w 510373"/>
                <a:gd name="connsiteY3" fmla="*/ 849723 h 2705655"/>
                <a:gd name="connsiteX4" fmla="*/ 510373 w 510373"/>
                <a:gd name="connsiteY4" fmla="*/ 0 h 2705655"/>
                <a:gd name="connsiteX0" fmla="*/ 215617 w 510373"/>
                <a:gd name="connsiteY0" fmla="*/ 2705655 h 2705655"/>
                <a:gd name="connsiteX1" fmla="*/ 249514 w 510373"/>
                <a:gd name="connsiteY1" fmla="*/ 1602241 h 2705655"/>
                <a:gd name="connsiteX2" fmla="*/ 42257 w 510373"/>
                <a:gd name="connsiteY2" fmla="*/ 1242328 h 2705655"/>
                <a:gd name="connsiteX3" fmla="*/ 464517 w 510373"/>
                <a:gd name="connsiteY3" fmla="*/ 849723 h 2705655"/>
                <a:gd name="connsiteX4" fmla="*/ 510373 w 510373"/>
                <a:gd name="connsiteY4" fmla="*/ 0 h 2705655"/>
                <a:gd name="connsiteX0" fmla="*/ 215617 w 510373"/>
                <a:gd name="connsiteY0" fmla="*/ 2705655 h 2705655"/>
                <a:gd name="connsiteX1" fmla="*/ 249514 w 510373"/>
                <a:gd name="connsiteY1" fmla="*/ 1602241 h 2705655"/>
                <a:gd name="connsiteX2" fmla="*/ 464517 w 510373"/>
                <a:gd name="connsiteY2" fmla="*/ 849723 h 2705655"/>
                <a:gd name="connsiteX3" fmla="*/ 510373 w 510373"/>
                <a:gd name="connsiteY3" fmla="*/ 0 h 2705655"/>
                <a:gd name="connsiteX0" fmla="*/ 215617 w 510373"/>
                <a:gd name="connsiteY0" fmla="*/ 2705655 h 2705655"/>
                <a:gd name="connsiteX1" fmla="*/ 249514 w 510373"/>
                <a:gd name="connsiteY1" fmla="*/ 1602241 h 2705655"/>
                <a:gd name="connsiteX2" fmla="*/ 321625 w 510373"/>
                <a:gd name="connsiteY2" fmla="*/ 849723 h 2705655"/>
                <a:gd name="connsiteX3" fmla="*/ 510373 w 510373"/>
                <a:gd name="connsiteY3" fmla="*/ 0 h 2705655"/>
                <a:gd name="connsiteX0" fmla="*/ 215617 w 510373"/>
                <a:gd name="connsiteY0" fmla="*/ 2705655 h 2705655"/>
                <a:gd name="connsiteX1" fmla="*/ 106622 w 510373"/>
                <a:gd name="connsiteY1" fmla="*/ 941020 h 2705655"/>
                <a:gd name="connsiteX2" fmla="*/ 321625 w 510373"/>
                <a:gd name="connsiteY2" fmla="*/ 849723 h 2705655"/>
                <a:gd name="connsiteX3" fmla="*/ 510373 w 510373"/>
                <a:gd name="connsiteY3" fmla="*/ 0 h 2705655"/>
                <a:gd name="connsiteX0" fmla="*/ 215617 w 571262"/>
                <a:gd name="connsiteY0" fmla="*/ 2705655 h 2705655"/>
                <a:gd name="connsiteX1" fmla="*/ 106622 w 571262"/>
                <a:gd name="connsiteY1" fmla="*/ 941020 h 2705655"/>
                <a:gd name="connsiteX2" fmla="*/ 535883 w 571262"/>
                <a:gd name="connsiteY2" fmla="*/ 629300 h 2705655"/>
                <a:gd name="connsiteX3" fmla="*/ 510373 w 571262"/>
                <a:gd name="connsiteY3" fmla="*/ 0 h 2705655"/>
                <a:gd name="connsiteX0" fmla="*/ 215617 w 571262"/>
                <a:gd name="connsiteY0" fmla="*/ 2705655 h 2705655"/>
                <a:gd name="connsiteX1" fmla="*/ 106622 w 571262"/>
                <a:gd name="connsiteY1" fmla="*/ 941020 h 2705655"/>
                <a:gd name="connsiteX2" fmla="*/ 535883 w 571262"/>
                <a:gd name="connsiteY2" fmla="*/ 629300 h 2705655"/>
                <a:gd name="connsiteX3" fmla="*/ 510373 w 571262"/>
                <a:gd name="connsiteY3" fmla="*/ 0 h 2705655"/>
                <a:gd name="connsiteX0" fmla="*/ 162373 w 518018"/>
                <a:gd name="connsiteY0" fmla="*/ 2705655 h 2705655"/>
                <a:gd name="connsiteX1" fmla="*/ 53378 w 518018"/>
                <a:gd name="connsiteY1" fmla="*/ 941020 h 2705655"/>
                <a:gd name="connsiteX2" fmla="*/ 482639 w 518018"/>
                <a:gd name="connsiteY2" fmla="*/ 629300 h 2705655"/>
                <a:gd name="connsiteX3" fmla="*/ 457129 w 518018"/>
                <a:gd name="connsiteY3" fmla="*/ 0 h 2705655"/>
                <a:gd name="connsiteX0" fmla="*/ 0 w 569967"/>
                <a:gd name="connsiteY0" fmla="*/ 2705655 h 2705655"/>
                <a:gd name="connsiteX1" fmla="*/ 105327 w 569967"/>
                <a:gd name="connsiteY1" fmla="*/ 941020 h 2705655"/>
                <a:gd name="connsiteX2" fmla="*/ 534588 w 569967"/>
                <a:gd name="connsiteY2" fmla="*/ 629300 h 2705655"/>
                <a:gd name="connsiteX3" fmla="*/ 509078 w 569967"/>
                <a:gd name="connsiteY3" fmla="*/ 0 h 2705655"/>
                <a:gd name="connsiteX0" fmla="*/ 0 w 509078"/>
                <a:gd name="connsiteY0" fmla="*/ 2705655 h 2705655"/>
                <a:gd name="connsiteX1" fmla="*/ 105327 w 509078"/>
                <a:gd name="connsiteY1" fmla="*/ 941020 h 2705655"/>
                <a:gd name="connsiteX2" fmla="*/ 391696 w 509078"/>
                <a:gd name="connsiteY2" fmla="*/ 629300 h 2705655"/>
                <a:gd name="connsiteX3" fmla="*/ 509078 w 509078"/>
                <a:gd name="connsiteY3" fmla="*/ 0 h 2705655"/>
                <a:gd name="connsiteX0" fmla="*/ 0 w 427075"/>
                <a:gd name="connsiteY0" fmla="*/ 2705655 h 2705655"/>
                <a:gd name="connsiteX1" fmla="*/ 105327 w 427075"/>
                <a:gd name="connsiteY1" fmla="*/ 941020 h 2705655"/>
                <a:gd name="connsiteX2" fmla="*/ 391696 w 427075"/>
                <a:gd name="connsiteY2" fmla="*/ 629300 h 2705655"/>
                <a:gd name="connsiteX3" fmla="*/ 366186 w 427075"/>
                <a:gd name="connsiteY3" fmla="*/ 0 h 2705655"/>
                <a:gd name="connsiteX0" fmla="*/ 138504 w 351321"/>
                <a:gd name="connsiteY0" fmla="*/ 2705655 h 2705655"/>
                <a:gd name="connsiteX1" fmla="*/ 29573 w 351321"/>
                <a:gd name="connsiteY1" fmla="*/ 941020 h 2705655"/>
                <a:gd name="connsiteX2" fmla="*/ 315942 w 351321"/>
                <a:gd name="connsiteY2" fmla="*/ 629300 h 2705655"/>
                <a:gd name="connsiteX3" fmla="*/ 290432 w 351321"/>
                <a:gd name="connsiteY3" fmla="*/ 0 h 2705655"/>
                <a:gd name="connsiteX0" fmla="*/ 19427 w 375136"/>
                <a:gd name="connsiteY0" fmla="*/ 2705655 h 2705655"/>
                <a:gd name="connsiteX1" fmla="*/ 53388 w 375136"/>
                <a:gd name="connsiteY1" fmla="*/ 941020 h 2705655"/>
                <a:gd name="connsiteX2" fmla="*/ 339757 w 375136"/>
                <a:gd name="connsiteY2" fmla="*/ 629300 h 2705655"/>
                <a:gd name="connsiteX3" fmla="*/ 314247 w 375136"/>
                <a:gd name="connsiteY3" fmla="*/ 0 h 270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75136" h="2705655">
                  <a:moveTo>
                    <a:pt x="19427" y="2705655"/>
                  </a:moveTo>
                  <a:cubicBezTo>
                    <a:pt x="29194" y="2517638"/>
                    <a:pt x="0" y="1287079"/>
                    <a:pt x="53388" y="941020"/>
                  </a:cubicBezTo>
                  <a:cubicBezTo>
                    <a:pt x="106776" y="594961"/>
                    <a:pt x="296281" y="896340"/>
                    <a:pt x="339757" y="629300"/>
                  </a:cubicBezTo>
                  <a:cubicBezTo>
                    <a:pt x="375136" y="428051"/>
                    <a:pt x="304694" y="100503"/>
                    <a:pt x="314247" y="0"/>
                  </a:cubicBezTo>
                </a:path>
              </a:pathLst>
            </a:custGeom>
            <a:noFill/>
            <a:ln>
              <a:solidFill>
                <a:srgbClr val="00B050"/>
              </a:solidFill>
              <a:prstDash val="sysDash"/>
              <a:tailEnd type="triangle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3" name="Group 21"/>
          <p:cNvGrpSpPr>
            <a:grpSpLocks/>
          </p:cNvGrpSpPr>
          <p:nvPr/>
        </p:nvGrpSpPr>
        <p:grpSpPr bwMode="auto">
          <a:xfrm>
            <a:off x="6553125" y="3816107"/>
            <a:ext cx="3024336" cy="1728236"/>
            <a:chOff x="3408" y="1924"/>
            <a:chExt cx="1440" cy="1537"/>
          </a:xfrm>
        </p:grpSpPr>
        <p:sp>
          <p:nvSpPr>
            <p:cNvPr id="64" name="AutoShape 3"/>
            <p:cNvSpPr>
              <a:spLocks noChangeArrowheads="1"/>
            </p:cNvSpPr>
            <p:nvPr/>
          </p:nvSpPr>
          <p:spPr bwMode="ltGray">
            <a:xfrm>
              <a:off x="3408" y="1936"/>
              <a:ext cx="1440" cy="152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99CCFF"/>
                </a:gs>
                <a:gs pos="100000">
                  <a:srgbClr val="E3F1FF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  <a:headEnd/>
              <a:tailEnd/>
            </a:ln>
            <a:effectLst>
              <a:outerShdw blurRad="63500" dist="107763" dir="2700000" algn="ctr" rotWithShape="0">
                <a:srgbClr val="2656AC">
                  <a:alpha val="74998"/>
                </a:srgbClr>
              </a:outerShdw>
            </a:effectLst>
          </p:spPr>
          <p:txBody>
            <a:bodyPr wrap="none" anchor="ctr"/>
            <a:lstStyle/>
            <a:p>
              <a:pPr algn="ctr"/>
              <a:endParaRPr lang="zh-CN">
                <a:latin typeface="Verdana" charset="0"/>
              </a:endParaRPr>
            </a:p>
          </p:txBody>
        </p:sp>
        <p:sp>
          <p:nvSpPr>
            <p:cNvPr id="65" name="Text Box 4"/>
            <p:cNvSpPr txBox="1">
              <a:spLocks noChangeArrowheads="1"/>
            </p:cNvSpPr>
            <p:nvPr/>
          </p:nvSpPr>
          <p:spPr bwMode="auto">
            <a:xfrm>
              <a:off x="3495" y="1924"/>
              <a:ext cx="1296" cy="1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kumimoji="1" sz="23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1pPr>
              <a:lvl2pPr>
                <a:defRPr kumimoji="1" sz="17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>
                <a:lnSpc>
                  <a:spcPts val="3600"/>
                </a:lnSpc>
              </a:pPr>
              <a:r>
                <a:rPr kumimoji="0" lang="zh-CN" altLang="en-US" sz="18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游戏走游戏线路，电影走电影线路，让游戏不卡，电影更加顺畅。</a:t>
              </a:r>
              <a:endParaRPr kumimoji="0" lang="en-US" altLang="zh-CN" sz="1800" b="1" dirty="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grpSp>
        <p:nvGrpSpPr>
          <p:cNvPr id="66" name="组合 65"/>
          <p:cNvGrpSpPr>
            <a:grpSpLocks/>
          </p:cNvGrpSpPr>
          <p:nvPr/>
        </p:nvGrpSpPr>
        <p:grpSpPr bwMode="auto">
          <a:xfrm>
            <a:off x="5328421" y="2736031"/>
            <a:ext cx="5977232" cy="883592"/>
            <a:chOff x="-751412" y="5828120"/>
            <a:chExt cx="8381067" cy="1492650"/>
          </a:xfrm>
        </p:grpSpPr>
        <p:pic>
          <p:nvPicPr>
            <p:cNvPr id="67" name="图片 16" descr="3dcdab6c3ac264d9431694e5.jpg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9461" y="5828120"/>
              <a:ext cx="7261162" cy="1492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8" name="矩形 57"/>
            <p:cNvSpPr>
              <a:spLocks noChangeArrowheads="1"/>
            </p:cNvSpPr>
            <p:nvPr/>
          </p:nvSpPr>
          <p:spPr bwMode="auto">
            <a:xfrm>
              <a:off x="-751412" y="6070862"/>
              <a:ext cx="8381067" cy="10918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NBR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应用路由功能可以充分利用网吧带宽</a:t>
              </a:r>
              <a:r>
                <a:rPr lang="zh-CN" altLang="en-US" b="1" dirty="0" smtClean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，</a:t>
              </a:r>
              <a:endParaRPr lang="en-US" altLang="zh-CN" b="1" dirty="0" smtClean="0"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endParaRPr>
            </a:p>
            <a:p>
              <a:pPr algn="ctr"/>
              <a:r>
                <a:rPr lang="zh-CN" altLang="en-US" b="1" dirty="0" smtClean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提升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网吧用户的游戏及电影体验！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3004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双线路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--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链路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过载保护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功能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6" name="图片 6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167" b="9375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95" y="1047973"/>
            <a:ext cx="3359150" cy="116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873374" y="503783"/>
            <a:ext cx="1800225" cy="855663"/>
            <a:chOff x="264767" y="860015"/>
            <a:chExt cx="1800199" cy="856255"/>
          </a:xfrm>
        </p:grpSpPr>
        <p:sp>
          <p:nvSpPr>
            <p:cNvPr id="28" name="椭圆形标注 27"/>
            <p:cNvSpPr/>
            <p:nvPr/>
          </p:nvSpPr>
          <p:spPr>
            <a:xfrm>
              <a:off x="264767" y="860015"/>
              <a:ext cx="1800199" cy="856255"/>
            </a:xfrm>
            <a:prstGeom prst="wedgeEllipseCallout">
              <a:avLst>
                <a:gd name="adj1" fmla="val -37150"/>
                <a:gd name="adj2" fmla="val 54744"/>
              </a:avLst>
            </a:prstGeom>
            <a:solidFill>
              <a:schemeClr val="bg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00"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  <p:sp>
          <p:nvSpPr>
            <p:cNvPr id="29" name="文本框 8"/>
            <p:cNvSpPr txBox="1"/>
            <p:nvPr/>
          </p:nvSpPr>
          <p:spPr>
            <a:xfrm>
              <a:off x="491776" y="964862"/>
              <a:ext cx="1468417" cy="739175"/>
            </a:xfrm>
            <a:prstGeom prst="rect">
              <a:avLst/>
            </a:prstGeom>
            <a:noFill/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400" dirty="0">
                  <a:latin typeface="微软雅黑" panose="020B0503020204020204" pitchFamily="34" charset="-122"/>
                  <a:ea typeface="微软雅黑" panose="020B0503020204020204" pitchFamily="34" charset="-122"/>
                  <a:cs typeface="微软雅黑" charset="0"/>
                </a:rPr>
                <a:t>增加了一条专线，为什么上网还这么慢！？</a:t>
              </a:r>
            </a:p>
          </p:txBody>
        </p:sp>
      </p:grpSp>
      <p:sp>
        <p:nvSpPr>
          <p:cNvPr id="30" name="文本框 9"/>
          <p:cNvSpPr txBox="1">
            <a:spLocks noChangeArrowheads="1"/>
          </p:cNvSpPr>
          <p:nvPr/>
        </p:nvSpPr>
        <p:spPr bwMode="auto">
          <a:xfrm>
            <a:off x="4880346" y="713059"/>
            <a:ext cx="6353299" cy="1338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双线接入带宽应用问题：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2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条线路应用不均衡，大多数时间是一条满载一条空闲；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虽然增加线路，高峰时期上网依然很慢！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2656531" y="3789759"/>
            <a:ext cx="0" cy="18240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19" descr="高端路由器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4281" y="4064396"/>
            <a:ext cx="45085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3" name="直接连接符 32"/>
          <p:cNvCxnSpPr/>
          <p:nvPr/>
        </p:nvCxnSpPr>
        <p:spPr>
          <a:xfrm flipV="1">
            <a:off x="2697806" y="3784996"/>
            <a:ext cx="1628775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接连接符 33"/>
          <p:cNvCxnSpPr/>
          <p:nvPr/>
        </p:nvCxnSpPr>
        <p:spPr>
          <a:xfrm>
            <a:off x="4094790" y="2654809"/>
            <a:ext cx="0" cy="108743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1089669" y="2440384"/>
            <a:ext cx="0" cy="13747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" name="Picture 37" descr="云（ISP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606" y="2114946"/>
            <a:ext cx="1000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37" descr="云（ISP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3656" y="2138759"/>
            <a:ext cx="1000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TextBox 55"/>
          <p:cNvSpPr txBox="1">
            <a:spLocks noChangeArrowheads="1"/>
          </p:cNvSpPr>
          <p:nvPr/>
        </p:nvSpPr>
        <p:spPr bwMode="auto">
          <a:xfrm>
            <a:off x="2083940" y="5755084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内部用户</a:t>
            </a:r>
          </a:p>
        </p:txBody>
      </p:sp>
      <p:sp>
        <p:nvSpPr>
          <p:cNvPr id="39" name="TextBox 56"/>
          <p:cNvSpPr txBox="1">
            <a:spLocks noChangeArrowheads="1"/>
          </p:cNvSpPr>
          <p:nvPr/>
        </p:nvSpPr>
        <p:spPr bwMode="auto">
          <a:xfrm>
            <a:off x="1335731" y="4332684"/>
            <a:ext cx="110799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出口设备</a:t>
            </a:r>
          </a:p>
        </p:txBody>
      </p:sp>
      <p:cxnSp>
        <p:nvCxnSpPr>
          <p:cNvPr id="40" name="直接连接符 39"/>
          <p:cNvCxnSpPr/>
          <p:nvPr/>
        </p:nvCxnSpPr>
        <p:spPr>
          <a:xfrm flipH="1" flipV="1">
            <a:off x="1631006" y="5607446"/>
            <a:ext cx="1766888" cy="635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直接连接符 40"/>
          <p:cNvCxnSpPr/>
          <p:nvPr/>
        </p:nvCxnSpPr>
        <p:spPr>
          <a:xfrm flipV="1">
            <a:off x="1089669" y="3780234"/>
            <a:ext cx="1608137" cy="4762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直接连接符 41"/>
          <p:cNvCxnSpPr/>
          <p:nvPr/>
        </p:nvCxnSpPr>
        <p:spPr>
          <a:xfrm flipH="1" flipV="1">
            <a:off x="2104081" y="2524521"/>
            <a:ext cx="19050" cy="12493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3" name="Picture 37" descr="云（ISP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6406" y="2087959"/>
            <a:ext cx="1000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" name="直接连接符 43"/>
          <p:cNvCxnSpPr>
            <a:endCxn id="45" idx="2"/>
          </p:cNvCxnSpPr>
          <p:nvPr/>
        </p:nvCxnSpPr>
        <p:spPr>
          <a:xfrm flipV="1">
            <a:off x="3205806" y="2691209"/>
            <a:ext cx="17463" cy="11017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5" name="Picture 37" descr="云（ISP）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206" y="2087959"/>
            <a:ext cx="1000125" cy="60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36" descr="台式电脑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1131" y="5329634"/>
            <a:ext cx="693738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36" descr="台式电脑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8194" y="5280421"/>
            <a:ext cx="693737" cy="71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任意多边形 47"/>
          <p:cNvSpPr/>
          <p:nvPr/>
        </p:nvSpPr>
        <p:spPr>
          <a:xfrm>
            <a:off x="1842144" y="2740421"/>
            <a:ext cx="661987" cy="2836863"/>
          </a:xfrm>
          <a:custGeom>
            <a:avLst/>
            <a:gdLst>
              <a:gd name="connsiteX0" fmla="*/ 0 w 662022"/>
              <a:gd name="connsiteY0" fmla="*/ 2510972 h 2638770"/>
              <a:gd name="connsiteX1" fmla="*/ 609600 w 662022"/>
              <a:gd name="connsiteY1" fmla="*/ 2467429 h 2638770"/>
              <a:gd name="connsiteX2" fmla="*/ 595086 w 662022"/>
              <a:gd name="connsiteY2" fmla="*/ 841829 h 2638770"/>
              <a:gd name="connsiteX3" fmla="*/ 304800 w 662022"/>
              <a:gd name="connsiteY3" fmla="*/ 624115 h 2638770"/>
              <a:gd name="connsiteX4" fmla="*/ 319314 w 662022"/>
              <a:gd name="connsiteY4" fmla="*/ 0 h 2638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62022" h="2638770">
                <a:moveTo>
                  <a:pt x="0" y="2510972"/>
                </a:moveTo>
                <a:cubicBezTo>
                  <a:pt x="255209" y="2628295"/>
                  <a:pt x="510419" y="2745619"/>
                  <a:pt x="609600" y="2467429"/>
                </a:cubicBezTo>
                <a:cubicBezTo>
                  <a:pt x="708781" y="2189239"/>
                  <a:pt x="645886" y="1149048"/>
                  <a:pt x="595086" y="841829"/>
                </a:cubicBezTo>
                <a:cubicBezTo>
                  <a:pt x="544286" y="534610"/>
                  <a:pt x="350762" y="764420"/>
                  <a:pt x="304800" y="624115"/>
                </a:cubicBezTo>
                <a:cubicBezTo>
                  <a:pt x="258838" y="483810"/>
                  <a:pt x="289076" y="241905"/>
                  <a:pt x="319314" y="0"/>
                </a:cubicBezTo>
              </a:path>
            </a:pathLst>
          </a:custGeom>
          <a:noFill/>
          <a:ln>
            <a:solidFill>
              <a:srgbClr val="FF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49" name="任意多边形 48"/>
          <p:cNvSpPr/>
          <p:nvPr/>
        </p:nvSpPr>
        <p:spPr>
          <a:xfrm>
            <a:off x="903931" y="2740421"/>
            <a:ext cx="1492250" cy="795338"/>
          </a:xfrm>
          <a:custGeom>
            <a:avLst/>
            <a:gdLst>
              <a:gd name="connsiteX0" fmla="*/ 1604854 w 1604854"/>
              <a:gd name="connsiteY0" fmla="*/ 725715 h 795546"/>
              <a:gd name="connsiteX1" fmla="*/ 240512 w 1604854"/>
              <a:gd name="connsiteY1" fmla="*/ 725715 h 795546"/>
              <a:gd name="connsiteX2" fmla="*/ 8283 w 1604854"/>
              <a:gd name="connsiteY2" fmla="*/ 0 h 7955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4854" h="795546">
                <a:moveTo>
                  <a:pt x="1604854" y="725715"/>
                </a:moveTo>
                <a:cubicBezTo>
                  <a:pt x="1055730" y="786191"/>
                  <a:pt x="506607" y="846667"/>
                  <a:pt x="240512" y="725715"/>
                </a:cubicBezTo>
                <a:cubicBezTo>
                  <a:pt x="-25583" y="604763"/>
                  <a:pt x="-8650" y="302381"/>
                  <a:pt x="8283" y="0"/>
                </a:cubicBezTo>
              </a:path>
            </a:pathLst>
          </a:custGeom>
          <a:noFill/>
          <a:ln>
            <a:solidFill>
              <a:srgbClr val="FF0000"/>
            </a:solidFill>
            <a:prstDash val="sysDash"/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>
              <a:solidFill>
                <a:prstClr val="white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0" name="TextBox 92"/>
          <p:cNvSpPr txBox="1">
            <a:spLocks noChangeArrowheads="1"/>
          </p:cNvSpPr>
          <p:nvPr/>
        </p:nvSpPr>
        <p:spPr bwMode="auto">
          <a:xfrm>
            <a:off x="465780" y="3213331"/>
            <a:ext cx="790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可达</a:t>
            </a:r>
          </a:p>
        </p:txBody>
      </p:sp>
      <p:sp>
        <p:nvSpPr>
          <p:cNvPr id="51" name="TextBox 55"/>
          <p:cNvSpPr txBox="1">
            <a:spLocks noChangeArrowheads="1"/>
          </p:cNvSpPr>
          <p:nvPr/>
        </p:nvSpPr>
        <p:spPr bwMode="auto">
          <a:xfrm>
            <a:off x="2966094" y="3818334"/>
            <a:ext cx="47801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kumimoji="0" lang="en-US" altLang="zh-CN" sz="11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G2/1</a:t>
            </a:r>
            <a:endParaRPr kumimoji="0" lang="zh-CN" altLang="en-US" sz="1100" b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2" name="TextBox 55"/>
          <p:cNvSpPr txBox="1">
            <a:spLocks noChangeArrowheads="1"/>
          </p:cNvSpPr>
          <p:nvPr/>
        </p:nvSpPr>
        <p:spPr bwMode="auto">
          <a:xfrm>
            <a:off x="3986856" y="3780234"/>
            <a:ext cx="5334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kumimoji="0" lang="en-US" altLang="zh-CN" sz="11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G2/3</a:t>
            </a:r>
            <a:endParaRPr kumimoji="0" lang="zh-CN" altLang="en-US" sz="1100" b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3" name="TextBox 55"/>
          <p:cNvSpPr txBox="1">
            <a:spLocks noChangeArrowheads="1"/>
          </p:cNvSpPr>
          <p:nvPr/>
        </p:nvSpPr>
        <p:spPr bwMode="auto">
          <a:xfrm>
            <a:off x="1737369" y="3791346"/>
            <a:ext cx="47801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kumimoji="0" lang="en-US" altLang="zh-CN" sz="11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G1/3</a:t>
            </a:r>
            <a:endParaRPr kumimoji="0" lang="zh-CN" altLang="en-US" sz="1100" b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54" name="TextBox 55"/>
          <p:cNvSpPr txBox="1">
            <a:spLocks noChangeArrowheads="1"/>
          </p:cNvSpPr>
          <p:nvPr/>
        </p:nvSpPr>
        <p:spPr bwMode="auto">
          <a:xfrm>
            <a:off x="659456" y="3807221"/>
            <a:ext cx="453970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kumimoji="0" lang="en-US" altLang="zh-CN" sz="1100" b="1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G1/1</a:t>
            </a:r>
            <a:endParaRPr kumimoji="0" lang="zh-CN" altLang="en-US" sz="1100" b="1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cxnSp>
        <p:nvCxnSpPr>
          <p:cNvPr id="55" name="曲线连接符 54"/>
          <p:cNvCxnSpPr>
            <a:cxnSpLocks noChangeShapeType="1"/>
          </p:cNvCxnSpPr>
          <p:nvPr/>
        </p:nvCxnSpPr>
        <p:spPr bwMode="auto">
          <a:xfrm rot="5400000" flipH="1" flipV="1">
            <a:off x="1227781" y="3792934"/>
            <a:ext cx="3063875" cy="860425"/>
          </a:xfrm>
          <a:prstGeom prst="curvedConnector3">
            <a:avLst>
              <a:gd name="adj1" fmla="val -1843"/>
            </a:avLst>
          </a:prstGeom>
          <a:noFill/>
          <a:ln w="28575">
            <a:solidFill>
              <a:srgbClr val="FF0000"/>
            </a:solidFill>
            <a:prstDash val="sysDash"/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6" name="TextBox 50"/>
          <p:cNvSpPr txBox="1">
            <a:spLocks noChangeArrowheads="1"/>
          </p:cNvSpPr>
          <p:nvPr/>
        </p:nvSpPr>
        <p:spPr bwMode="auto">
          <a:xfrm>
            <a:off x="2118369" y="3032521"/>
            <a:ext cx="7921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 eaLnBrk="1" hangingPunct="1"/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过载</a:t>
            </a:r>
          </a:p>
        </p:txBody>
      </p:sp>
      <p:sp>
        <p:nvSpPr>
          <p:cNvPr id="57" name="TextBox 51"/>
          <p:cNvSpPr txBox="1">
            <a:spLocks noChangeArrowheads="1"/>
          </p:cNvSpPr>
          <p:nvPr/>
        </p:nvSpPr>
        <p:spPr bwMode="auto">
          <a:xfrm>
            <a:off x="465781" y="2878534"/>
            <a:ext cx="790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过载</a:t>
            </a:r>
          </a:p>
        </p:txBody>
      </p:sp>
      <p:sp>
        <p:nvSpPr>
          <p:cNvPr id="58" name="TextBox 52"/>
          <p:cNvSpPr txBox="1">
            <a:spLocks noChangeArrowheads="1"/>
          </p:cNvSpPr>
          <p:nvPr/>
        </p:nvSpPr>
        <p:spPr bwMode="auto">
          <a:xfrm>
            <a:off x="3178819" y="3032521"/>
            <a:ext cx="7905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可达</a:t>
            </a:r>
          </a:p>
        </p:txBody>
      </p:sp>
      <p:sp>
        <p:nvSpPr>
          <p:cNvPr id="59" name="文本框 84"/>
          <p:cNvSpPr txBox="1">
            <a:spLocks noChangeArrowheads="1"/>
          </p:cNvSpPr>
          <p:nvPr/>
        </p:nvSpPr>
        <p:spPr bwMode="auto">
          <a:xfrm>
            <a:off x="4824933" y="4001864"/>
            <a:ext cx="6408712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NBR 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链路过载保护功能：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 </a:t>
            </a:r>
            <a:r>
              <a:rPr lang="zh-CN" altLang="en-US" sz="1800" b="1" kern="0" dirty="0" smtClean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如果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一条链路满载发生阻塞，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NBR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路由器可以通过过载保护功能，自动切换到另一条可用线路上。整个过程对于内网用户无感知，保证上网不受影响。</a:t>
            </a:r>
          </a:p>
        </p:txBody>
      </p: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5014818" y="2303983"/>
            <a:ext cx="4778667" cy="1181747"/>
            <a:chOff x="-189461" y="5828120"/>
            <a:chExt cx="9144569" cy="934452"/>
          </a:xfrm>
        </p:grpSpPr>
        <p:pic>
          <p:nvPicPr>
            <p:cNvPr id="61" name="图片 16" descr="3dcdab6c3ac264d9431694e5.jp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9461" y="5828120"/>
              <a:ext cx="9144569" cy="934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" name="矩形 39"/>
            <p:cNvSpPr>
              <a:spLocks noChangeArrowheads="1"/>
            </p:cNvSpPr>
            <p:nvPr/>
          </p:nvSpPr>
          <p:spPr bwMode="auto">
            <a:xfrm>
              <a:off x="26652" y="5919978"/>
              <a:ext cx="8381068" cy="7301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NBR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链路过载保护功能主要应用在企业、网吧、酒店双线接入场景，可充分利用客户带宽，提升用户上网体验！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64576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6" presetClass="emp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22" presetClass="entr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4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8" grpId="0"/>
      <p:bldP spid="39" grpId="0"/>
      <p:bldP spid="50" grpId="0"/>
      <p:bldP spid="50" grpId="1"/>
      <p:bldP spid="50" grpId="2"/>
      <p:bldP spid="51" grpId="0"/>
      <p:bldP spid="52" grpId="0"/>
      <p:bldP spid="53" grpId="0"/>
      <p:bldP spid="54" grpId="0"/>
      <p:bldP spid="56" grpId="0"/>
      <p:bldP spid="56" grpId="1"/>
      <p:bldP spid="56" grpId="2"/>
      <p:bldP spid="56" grpId="3"/>
      <p:bldP spid="57" grpId="0"/>
      <p:bldP spid="57" grpId="1"/>
      <p:bldP spid="58" grpId="0"/>
      <p:bldP spid="58" grpId="1"/>
      <p:bldP spid="5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lvl="0" eaLnBrk="1" hangingPunct="1"/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  <a:cs typeface="黑体" charset="0"/>
              </a:rPr>
              <a:t>企业</a:t>
            </a:r>
            <a:r>
              <a:rPr lang="en-US" altLang="zh-CN" sz="2800" b="1" dirty="0" smtClean="0">
                <a:latin typeface="华文新魏" panose="02010800040101010101" pitchFamily="2" charset="-122"/>
                <a:ea typeface="华文新魏" panose="02010800040101010101" pitchFamily="2" charset="-122"/>
                <a:cs typeface="黑体" charset="0"/>
              </a:rPr>
              <a:t>--</a:t>
            </a:r>
            <a:r>
              <a:rPr lang="zh-CN" altLang="en-US" sz="2800" b="1" dirty="0" smtClean="0">
                <a:latin typeface="华文新魏" panose="02010800040101010101" pitchFamily="2" charset="-122"/>
                <a:ea typeface="华文新魏" panose="02010800040101010101" pitchFamily="2" charset="-122"/>
                <a:cs typeface="黑体" charset="0"/>
              </a:rPr>
              <a:t>可视化</a:t>
            </a:r>
            <a:r>
              <a:rPr lang="en-US" altLang="zh-CN" sz="2800" b="1" dirty="0" smtClean="0">
                <a:latin typeface="华文新魏" panose="02010800040101010101" pitchFamily="2" charset="-122"/>
                <a:ea typeface="华文新魏" panose="02010800040101010101" pitchFamily="2" charset="-122"/>
                <a:cs typeface="黑体" charset="0"/>
              </a:rPr>
              <a:t>VPN</a:t>
            </a:r>
            <a:endParaRPr lang="zh-CN" altLang="en-US" sz="2800" b="1" kern="0" spc="50" dirty="0">
              <a:ln w="11430"/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  <a:cs typeface="黑体" charset="0"/>
            </a:endParaRPr>
          </a:p>
        </p:txBody>
      </p:sp>
      <p:sp>
        <p:nvSpPr>
          <p:cNvPr id="49" name="文本框 15"/>
          <p:cNvSpPr txBox="1">
            <a:spLocks noChangeArrowheads="1"/>
          </p:cNvSpPr>
          <p:nvPr/>
        </p:nvSpPr>
        <p:spPr bwMode="auto">
          <a:xfrm>
            <a:off x="4824933" y="719807"/>
            <a:ext cx="6624736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总分企业</a:t>
            </a: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VPN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应用之痛：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VPN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承载业务较多，设备无法识别精细应用，不能管控；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VPN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应用慢，视频会议、业务系统无法正常打开，降低工作效率，影响企业效益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5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8348">
            <a:off x="6900837" y="4281835"/>
            <a:ext cx="498475" cy="887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8348">
            <a:off x="2368525" y="4418359"/>
            <a:ext cx="277812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8348">
            <a:off x="2494731" y="3714303"/>
            <a:ext cx="276225" cy="67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AutoShape 4"/>
          <p:cNvSpPr>
            <a:spLocks noChangeArrowheads="1"/>
          </p:cNvSpPr>
          <p:nvPr/>
        </p:nvSpPr>
        <p:spPr bwMode="auto">
          <a:xfrm rot="16200000" flipH="1">
            <a:off x="4956150" y="3754784"/>
            <a:ext cx="1911350" cy="1852612"/>
          </a:xfrm>
          <a:prstGeom prst="can">
            <a:avLst>
              <a:gd name="adj" fmla="val 53565"/>
            </a:avLst>
          </a:prstGeom>
          <a:solidFill>
            <a:srgbClr val="FF6600"/>
          </a:solidFill>
          <a:ln>
            <a:noFill/>
          </a:ln>
          <a:effectLst>
            <a:outerShdw blurRad="63500" dist="50800" dir="5400000" algn="ctr" rotWithShape="0">
              <a:srgbClr val="A6A6A6">
                <a:alpha val="7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lIns="45720" rIns="45720" anchor="ctr"/>
          <a:lstStyle/>
          <a:p>
            <a:pPr>
              <a:lnSpc>
                <a:spcPct val="120000"/>
              </a:lnSpc>
              <a:spcBef>
                <a:spcPct val="50000"/>
              </a:spcBef>
              <a:spcAft>
                <a:spcPct val="30000"/>
              </a:spcAft>
              <a:buClr>
                <a:srgbClr val="CC0000"/>
              </a:buClr>
            </a:pPr>
            <a:endParaRPr lang="zh-CN" altLang="en-US" sz="110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</p:txBody>
      </p: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2888431" y="4104828"/>
            <a:ext cx="2684463" cy="433387"/>
            <a:chOff x="2203942" y="4550679"/>
            <a:chExt cx="2684096" cy="433965"/>
          </a:xfrm>
        </p:grpSpPr>
        <p:sp>
          <p:nvSpPr>
            <p:cNvPr id="55" name="AutoShape 5"/>
            <p:cNvSpPr>
              <a:spLocks noChangeArrowheads="1"/>
            </p:cNvSpPr>
            <p:nvPr/>
          </p:nvSpPr>
          <p:spPr bwMode="auto">
            <a:xfrm rot="16200000" flipH="1">
              <a:off x="3349479" y="3446086"/>
              <a:ext cx="393021" cy="2684096"/>
            </a:xfrm>
            <a:prstGeom prst="can">
              <a:avLst>
                <a:gd name="adj" fmla="val 62887"/>
              </a:avLst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rot="10800000" wrap="none" lIns="45720" rIns="45720" anchor="ctr"/>
            <a:lstStyle/>
            <a:p>
              <a:pPr>
                <a:lnSpc>
                  <a:spcPct val="120000"/>
                </a:lnSpc>
                <a:spcBef>
                  <a:spcPct val="50000"/>
                </a:spcBef>
                <a:spcAft>
                  <a:spcPct val="30000"/>
                </a:spcAft>
                <a:buClr>
                  <a:srgbClr val="CC0000"/>
                </a:buClr>
              </a:pPr>
              <a:endParaRPr lang="zh-CN" altLang="en-US" sz="1100">
                <a:solidFill>
                  <a:srgbClr val="000000"/>
                </a:solidFill>
                <a:latin typeface="华文新魏" panose="02010800040101010101" pitchFamily="2" charset="-122"/>
                <a:ea typeface="华文新魏" panose="02010800040101010101" pitchFamily="2" charset="-122"/>
                <a:cs typeface="微软雅黑" charset="0"/>
              </a:endParaRPr>
            </a:p>
          </p:txBody>
        </p:sp>
        <p:sp>
          <p:nvSpPr>
            <p:cNvPr id="56" name="Text Box 6"/>
            <p:cNvSpPr txBox="1">
              <a:spLocks noChangeArrowheads="1"/>
            </p:cNvSpPr>
            <p:nvPr/>
          </p:nvSpPr>
          <p:spPr bwMode="auto">
            <a:xfrm>
              <a:off x="2828501" y="4550679"/>
              <a:ext cx="1472598" cy="3975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tIns="91440">
              <a:spAutoFit/>
            </a:bodyPr>
            <a:lstStyle>
              <a:lvl1pPr>
                <a:defRPr kumimoji="1" sz="23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1pPr>
              <a:lvl2pPr>
                <a:defRPr kumimoji="1" sz="17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pPr>
                <a:lnSpc>
                  <a:spcPct val="120000"/>
                </a:lnSpc>
                <a:spcAft>
                  <a:spcPct val="30000"/>
                </a:spcAft>
                <a:buClr>
                  <a:srgbClr val="CC0000"/>
                </a:buClr>
              </a:pPr>
              <a:r>
                <a:rPr kumimoji="0" lang="zh-CN" altLang="en-US" sz="1400" b="1" dirty="0">
                  <a:latin typeface="华文新魏" panose="02010800040101010101" pitchFamily="2" charset="-122"/>
                  <a:ea typeface="华文新魏" panose="02010800040101010101" pitchFamily="2" charset="-122"/>
                </a:rPr>
                <a:t>财务管理系统</a:t>
              </a:r>
            </a:p>
          </p:txBody>
        </p:sp>
      </p:grpSp>
      <p:sp>
        <p:nvSpPr>
          <p:cNvPr id="57" name="AutoShape 5"/>
          <p:cNvSpPr>
            <a:spLocks noChangeArrowheads="1"/>
          </p:cNvSpPr>
          <p:nvPr/>
        </p:nvSpPr>
        <p:spPr bwMode="auto">
          <a:xfrm rot="16200000" flipH="1">
            <a:off x="4122712" y="3502372"/>
            <a:ext cx="573087" cy="2673350"/>
          </a:xfrm>
          <a:prstGeom prst="can">
            <a:avLst>
              <a:gd name="adj" fmla="val 61571"/>
            </a:avLst>
          </a:prstGeom>
          <a:solidFill>
            <a:srgbClr val="0080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lIns="45720" rIns="45720" anchor="ctr"/>
          <a:lstStyle/>
          <a:p>
            <a:pPr>
              <a:lnSpc>
                <a:spcPct val="120000"/>
              </a:lnSpc>
              <a:spcBef>
                <a:spcPct val="50000"/>
              </a:spcBef>
              <a:spcAft>
                <a:spcPct val="30000"/>
              </a:spcAft>
              <a:buClr>
                <a:srgbClr val="CC0000"/>
              </a:buClr>
            </a:pPr>
            <a:endParaRPr lang="zh-CN" altLang="en-US" sz="1100">
              <a:solidFill>
                <a:srgbClr val="000000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</p:txBody>
      </p:sp>
      <p:sp>
        <p:nvSpPr>
          <p:cNvPr id="58" name="Text Box 6"/>
          <p:cNvSpPr txBox="1">
            <a:spLocks noChangeArrowheads="1"/>
          </p:cNvSpPr>
          <p:nvPr/>
        </p:nvSpPr>
        <p:spPr bwMode="auto">
          <a:xfrm>
            <a:off x="3815531" y="4585840"/>
            <a:ext cx="1679575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Aft>
                <a:spcPct val="30000"/>
              </a:spcAft>
              <a:buClr>
                <a:srgbClr val="CC0000"/>
              </a:buClr>
            </a:pPr>
            <a:r>
              <a:rPr kumimoji="0" lang="zh-CN" altLang="en-US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视频会议系统</a:t>
            </a:r>
          </a:p>
        </p:txBody>
      </p:sp>
      <p:sp>
        <p:nvSpPr>
          <p:cNvPr id="59" name="AutoShape 5"/>
          <p:cNvSpPr>
            <a:spLocks noChangeArrowheads="1"/>
          </p:cNvSpPr>
          <p:nvPr/>
        </p:nvSpPr>
        <p:spPr bwMode="auto">
          <a:xfrm rot="16200000" flipH="1">
            <a:off x="4210819" y="2637978"/>
            <a:ext cx="263525" cy="2682875"/>
          </a:xfrm>
          <a:prstGeom prst="can">
            <a:avLst>
              <a:gd name="adj" fmla="val 87182"/>
            </a:avLst>
          </a:prstGeom>
          <a:solidFill>
            <a:schemeClr val="accent3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lIns="45720" rIns="45720" anchor="ctr"/>
          <a:lstStyle/>
          <a:p>
            <a:pPr>
              <a:lnSpc>
                <a:spcPct val="120000"/>
              </a:lnSpc>
              <a:spcBef>
                <a:spcPct val="50000"/>
              </a:spcBef>
              <a:spcAft>
                <a:spcPct val="30000"/>
              </a:spcAft>
              <a:buClr>
                <a:srgbClr val="CC0000"/>
              </a:buClr>
              <a:defRPr/>
            </a:pPr>
            <a:endParaRPr lang="zh-CN" altLang="en-US" sz="110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</p:txBody>
      </p:sp>
      <p:sp>
        <p:nvSpPr>
          <p:cNvPr id="60" name="Text Box 6"/>
          <p:cNvSpPr txBox="1">
            <a:spLocks noChangeArrowheads="1"/>
          </p:cNvSpPr>
          <p:nvPr/>
        </p:nvSpPr>
        <p:spPr bwMode="auto">
          <a:xfrm>
            <a:off x="3785369" y="3739703"/>
            <a:ext cx="1709737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Aft>
                <a:spcPct val="30000"/>
              </a:spcAft>
              <a:buClr>
                <a:srgbClr val="CC0000"/>
              </a:buClr>
            </a:pPr>
            <a:r>
              <a:rPr kumimoji="0" lang="en-US" altLang="zh-CN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OA</a:t>
            </a:r>
            <a:r>
              <a:rPr kumimoji="0" lang="zh-CN" altLang="en-US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系统</a:t>
            </a:r>
          </a:p>
        </p:txBody>
      </p:sp>
      <p:sp>
        <p:nvSpPr>
          <p:cNvPr id="61" name="AutoShape 5"/>
          <p:cNvSpPr>
            <a:spLocks noChangeArrowheads="1"/>
          </p:cNvSpPr>
          <p:nvPr/>
        </p:nvSpPr>
        <p:spPr bwMode="auto">
          <a:xfrm rot="16200000" flipH="1">
            <a:off x="4111600" y="4021484"/>
            <a:ext cx="342900" cy="2605088"/>
          </a:xfrm>
          <a:prstGeom prst="can">
            <a:avLst>
              <a:gd name="adj" fmla="val 66252"/>
            </a:avLst>
          </a:prstGeom>
          <a:solidFill>
            <a:schemeClr val="bg1">
              <a:lumMod val="7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lIns="45720" rIns="45720" anchor="ctr"/>
          <a:lstStyle/>
          <a:p>
            <a:pPr>
              <a:lnSpc>
                <a:spcPct val="120000"/>
              </a:lnSpc>
              <a:spcBef>
                <a:spcPct val="50000"/>
              </a:spcBef>
              <a:spcAft>
                <a:spcPct val="30000"/>
              </a:spcAft>
              <a:buClr>
                <a:srgbClr val="CC0000"/>
              </a:buClr>
              <a:defRPr/>
            </a:pPr>
            <a:endParaRPr lang="zh-CN" altLang="en-US" sz="1100">
              <a:solidFill>
                <a:prstClr val="black"/>
              </a:solidFill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</p:txBody>
      </p:sp>
      <p:sp>
        <p:nvSpPr>
          <p:cNvPr id="62" name="Text Box 6"/>
          <p:cNvSpPr txBox="1">
            <a:spLocks noChangeArrowheads="1"/>
          </p:cNvSpPr>
          <p:nvPr/>
        </p:nvSpPr>
        <p:spPr bwMode="auto">
          <a:xfrm>
            <a:off x="3553593" y="5087604"/>
            <a:ext cx="1965325" cy="397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Aft>
                <a:spcPct val="30000"/>
              </a:spcAft>
              <a:buClr>
                <a:srgbClr val="CC0000"/>
              </a:buClr>
            </a:pPr>
            <a:r>
              <a:rPr kumimoji="0" lang="en-US" altLang="zh-CN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ERP</a:t>
            </a:r>
            <a:r>
              <a:rPr kumimoji="0" lang="zh-CN" altLang="en-US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、</a:t>
            </a:r>
            <a:r>
              <a:rPr kumimoji="0" lang="en-US" altLang="zh-CN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CRM</a:t>
            </a:r>
            <a:r>
              <a:rPr kumimoji="0" lang="zh-CN" altLang="en-US" sz="1400" b="1" dirty="0">
                <a:latin typeface="华文新魏" panose="02010800040101010101" pitchFamily="2" charset="-122"/>
                <a:ea typeface="华文新魏" panose="02010800040101010101" pitchFamily="2" charset="-122"/>
              </a:rPr>
              <a:t>系统</a:t>
            </a:r>
          </a:p>
        </p:txBody>
      </p:sp>
      <p:sp>
        <p:nvSpPr>
          <p:cNvPr id="63" name="Text Box 6"/>
          <p:cNvSpPr txBox="1">
            <a:spLocks noChangeArrowheads="1"/>
          </p:cNvSpPr>
          <p:nvPr/>
        </p:nvSpPr>
        <p:spPr bwMode="auto">
          <a:xfrm>
            <a:off x="5901506" y="4377878"/>
            <a:ext cx="1162050" cy="36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91440">
            <a:spAutoFit/>
          </a:bodyPr>
          <a:lstStyle>
            <a:lvl1pPr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20000"/>
              </a:lnSpc>
              <a:spcAft>
                <a:spcPct val="30000"/>
              </a:spcAft>
              <a:buClr>
                <a:srgbClr val="CC0000"/>
              </a:buClr>
            </a:pPr>
            <a:r>
              <a:rPr kumimoji="0" lang="en-US" altLang="zh-CN" sz="1200" b="1" dirty="0">
                <a:solidFill>
                  <a:srgbClr val="FFFF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VPN</a:t>
            </a:r>
            <a:r>
              <a:rPr kumimoji="0" lang="zh-CN" altLang="en-US" sz="1200" b="1" dirty="0">
                <a:solidFill>
                  <a:srgbClr val="FFFF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隧道</a:t>
            </a:r>
          </a:p>
        </p:txBody>
      </p:sp>
      <p:sp>
        <p:nvSpPr>
          <p:cNvPr id="64" name="AutoShape 4"/>
          <p:cNvSpPr>
            <a:spLocks noChangeArrowheads="1"/>
          </p:cNvSpPr>
          <p:nvPr/>
        </p:nvSpPr>
        <p:spPr bwMode="auto">
          <a:xfrm rot="16200000" flipH="1">
            <a:off x="3315469" y="3057076"/>
            <a:ext cx="1938338" cy="3248025"/>
          </a:xfrm>
          <a:prstGeom prst="can">
            <a:avLst>
              <a:gd name="adj" fmla="val 52815"/>
            </a:avLst>
          </a:prstGeom>
          <a:solidFill>
            <a:srgbClr val="FF6600">
              <a:alpha val="20000"/>
            </a:srgbClr>
          </a:solidFill>
          <a:ln>
            <a:noFill/>
          </a:ln>
          <a:effectLst>
            <a:outerShdw blurRad="63500" dist="50800" dir="5400000" algn="ctr" rotWithShape="0">
              <a:srgbClr val="A6A6A6">
                <a:alpha val="7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rot="10800000" wrap="none" lIns="45720" rIns="45720" anchor="ctr"/>
          <a:lstStyle/>
          <a:p>
            <a:pPr>
              <a:lnSpc>
                <a:spcPct val="120000"/>
              </a:lnSpc>
              <a:spcBef>
                <a:spcPct val="50000"/>
              </a:spcBef>
              <a:spcAft>
                <a:spcPct val="30000"/>
              </a:spcAft>
              <a:buClr>
                <a:srgbClr val="CC0000"/>
              </a:buClr>
            </a:pPr>
            <a:endParaRPr lang="zh-CN" altLang="en-US" sz="1100">
              <a:latin typeface="华文新魏" panose="02010800040101010101" pitchFamily="2" charset="-122"/>
              <a:ea typeface="华文新魏" panose="02010800040101010101" pitchFamily="2" charset="-122"/>
              <a:cs typeface="微软雅黑" charset="0"/>
            </a:endParaRPr>
          </a:p>
        </p:txBody>
      </p:sp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218348">
            <a:off x="2428056" y="5165278"/>
            <a:ext cx="250825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41" descr="办公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6462" y="4263814"/>
            <a:ext cx="1512888" cy="114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49" descr="企业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681" y="3384103"/>
            <a:ext cx="11303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9" descr="企业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431" y="4225478"/>
            <a:ext cx="11303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49" descr="企业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7419" y="4973190"/>
            <a:ext cx="1130300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Rectangle 26"/>
          <p:cNvSpPr>
            <a:spLocks noChangeArrowheads="1"/>
          </p:cNvSpPr>
          <p:nvPr/>
        </p:nvSpPr>
        <p:spPr bwMode="auto">
          <a:xfrm>
            <a:off x="1205681" y="5760367"/>
            <a:ext cx="1678665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分公司</a:t>
            </a:r>
            <a:r>
              <a:rPr kumimoji="1" lang="en-US" altLang="zh-CN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/</a:t>
            </a:r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项目部</a:t>
            </a:r>
          </a:p>
        </p:txBody>
      </p:sp>
      <p:sp>
        <p:nvSpPr>
          <p:cNvPr id="71" name="Rectangle 26"/>
          <p:cNvSpPr>
            <a:spLocks noChangeArrowheads="1"/>
          </p:cNvSpPr>
          <p:nvPr/>
        </p:nvSpPr>
        <p:spPr bwMode="auto">
          <a:xfrm>
            <a:off x="7933506" y="5472335"/>
            <a:ext cx="877163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r>
              <a:rPr kumimoji="1" lang="zh-CN" altLang="en-US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</a:rPr>
              <a:t>总公司</a:t>
            </a:r>
          </a:p>
        </p:txBody>
      </p:sp>
      <p:grpSp>
        <p:nvGrpSpPr>
          <p:cNvPr id="72" name="组合 71"/>
          <p:cNvGrpSpPr>
            <a:grpSpLocks/>
          </p:cNvGrpSpPr>
          <p:nvPr/>
        </p:nvGrpSpPr>
        <p:grpSpPr bwMode="auto">
          <a:xfrm>
            <a:off x="5689029" y="2533898"/>
            <a:ext cx="5062537" cy="1138237"/>
            <a:chOff x="-189461" y="5828120"/>
            <a:chExt cx="9144569" cy="934452"/>
          </a:xfrm>
        </p:grpSpPr>
        <p:pic>
          <p:nvPicPr>
            <p:cNvPr id="73" name="图片 16" descr="3dcdab6c3ac264d9431694e5.jpg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9461" y="5828120"/>
              <a:ext cx="9144569" cy="934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4" name="矩形 60"/>
            <p:cNvSpPr>
              <a:spLocks noChangeArrowheads="1"/>
            </p:cNvSpPr>
            <p:nvPr/>
          </p:nvSpPr>
          <p:spPr bwMode="auto">
            <a:xfrm>
              <a:off x="183832" y="5956839"/>
              <a:ext cx="8381068" cy="7580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NBR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可视化</a:t>
              </a:r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VPN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功能主要应用于总分型企业，连锁酒店，可解决其</a:t>
              </a:r>
              <a:r>
                <a:rPr lang="en-US" altLang="zh-CN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VPN</a:t>
              </a:r>
              <a:r>
                <a:rPr lang="zh-CN" altLang="en-US" b="1" dirty="0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应用慢，业务无法开展的问题！</a:t>
              </a:r>
            </a:p>
          </p:txBody>
        </p:sp>
      </p:grpSp>
      <p:grpSp>
        <p:nvGrpSpPr>
          <p:cNvPr id="37" name="组合 36"/>
          <p:cNvGrpSpPr>
            <a:grpSpLocks/>
          </p:cNvGrpSpPr>
          <p:nvPr/>
        </p:nvGrpSpPr>
        <p:grpSpPr bwMode="auto">
          <a:xfrm>
            <a:off x="684981" y="575791"/>
            <a:ext cx="3851275" cy="2544763"/>
            <a:chOff x="59617" y="781296"/>
            <a:chExt cx="4012753" cy="2544316"/>
          </a:xfrm>
        </p:grpSpPr>
        <p:pic>
          <p:nvPicPr>
            <p:cNvPr id="38" name="图片 7"/>
            <p:cNvPicPr>
              <a:picLocks noChangeAspect="1"/>
            </p:cNvPicPr>
            <p:nvPr/>
          </p:nvPicPr>
          <p:blipFill>
            <a:blip r:embed="rId9" cstate="email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ackgroundRemoval t="397" b="99603" l="0" r="96931">
                          <a14:foregroundMark x1="87980" y1="52381" x2="93862" y2="99206"/>
                          <a14:foregroundMark x1="91816" y1="56349" x2="96164" y2="63889"/>
                          <a14:foregroundMark x1="67008" y1="85317" x2="57801" y2="97222"/>
                          <a14:foregroundMark x1="79540" y1="66270" x2="64450" y2="90079"/>
                          <a14:foregroundMark x1="63683" y1="59127" x2="42455" y2="88095"/>
                          <a14:foregroundMark x1="75959" y1="87302" x2="65729" y2="99603"/>
                          <a14:foregroundMark x1="93095" y1="73016" x2="96164" y2="95238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8095" y="925312"/>
              <a:ext cx="3724275" cy="24003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41" name="组合 8"/>
            <p:cNvGrpSpPr>
              <a:grpSpLocks/>
            </p:cNvGrpSpPr>
            <p:nvPr/>
          </p:nvGrpSpPr>
          <p:grpSpPr bwMode="auto">
            <a:xfrm>
              <a:off x="59617" y="781296"/>
              <a:ext cx="1720222" cy="1169782"/>
              <a:chOff x="264767" y="860015"/>
              <a:chExt cx="1825904" cy="856266"/>
            </a:xfrm>
          </p:grpSpPr>
          <p:sp>
            <p:nvSpPr>
              <p:cNvPr id="78" name="椭圆形标注 77"/>
              <p:cNvSpPr/>
              <p:nvPr/>
            </p:nvSpPr>
            <p:spPr>
              <a:xfrm>
                <a:off x="264767" y="860015"/>
                <a:ext cx="1799571" cy="856266"/>
              </a:xfrm>
              <a:prstGeom prst="wedgeEllipseCallout">
                <a:avLst>
                  <a:gd name="adj1" fmla="val 74477"/>
                  <a:gd name="adj2" fmla="val 1897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600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sp>
            <p:nvSpPr>
              <p:cNvPr id="79" name="文本框 10"/>
              <p:cNvSpPr txBox="1"/>
              <p:nvPr/>
            </p:nvSpPr>
            <p:spPr>
              <a:xfrm>
                <a:off x="493004" y="964579"/>
                <a:ext cx="1597667" cy="698272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  <a:cs typeface="宋体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9pPr>
              </a:lstStyle>
              <a:p>
                <a:r>
                  <a:rPr lang="en-US" altLang="zh-CN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charset="0"/>
                  </a:rPr>
                  <a:t>VPN</a:t>
                </a:r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charset="0"/>
                  </a:rPr>
                  <a:t>拨上去了，怎么不能登录总部订单系统啊！我着急下单</a:t>
                </a:r>
                <a:r>
                  <a:rPr lang="zh-CN" altLang="en-US" sz="1200" dirty="0">
                    <a:latin typeface="华文新魏" panose="02010800040101010101" pitchFamily="2" charset="-122"/>
                    <a:ea typeface="华文新魏" panose="02010800040101010101" pitchFamily="2" charset="-122"/>
                    <a:cs typeface="微软雅黑" charset="0"/>
                  </a:rPr>
                  <a:t>！</a:t>
                </a:r>
              </a:p>
            </p:txBody>
          </p:sp>
        </p:grpSp>
        <p:grpSp>
          <p:nvGrpSpPr>
            <p:cNvPr id="75" name="组合 11"/>
            <p:cNvGrpSpPr>
              <a:grpSpLocks/>
            </p:cNvGrpSpPr>
            <p:nvPr/>
          </p:nvGrpSpPr>
          <p:grpSpPr bwMode="auto">
            <a:xfrm>
              <a:off x="1932014" y="2365195"/>
              <a:ext cx="1821948" cy="960417"/>
              <a:chOff x="112105" y="961057"/>
              <a:chExt cx="1933881" cy="703013"/>
            </a:xfrm>
          </p:grpSpPr>
          <p:sp>
            <p:nvSpPr>
              <p:cNvPr id="76" name="椭圆形标注 75"/>
              <p:cNvSpPr/>
              <p:nvPr/>
            </p:nvSpPr>
            <p:spPr>
              <a:xfrm>
                <a:off x="112105" y="961057"/>
                <a:ext cx="1933881" cy="703013"/>
              </a:xfrm>
              <a:prstGeom prst="wedgeEllipseCallout">
                <a:avLst>
                  <a:gd name="adj1" fmla="val -51578"/>
                  <a:gd name="adj2" fmla="val 18412"/>
                </a:avLst>
              </a:prstGeom>
              <a:solidFill>
                <a:schemeClr val="bg1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1600">
                  <a:latin typeface="华文新魏" panose="02010800040101010101" pitchFamily="2" charset="-122"/>
                  <a:ea typeface="华文新魏" panose="02010800040101010101" pitchFamily="2" charset="-122"/>
                </a:endParaRPr>
              </a:p>
            </p:txBody>
          </p:sp>
          <p:sp>
            <p:nvSpPr>
              <p:cNvPr id="77" name="文本框 13"/>
              <p:cNvSpPr txBox="1"/>
              <p:nvPr/>
            </p:nvSpPr>
            <p:spPr>
              <a:xfrm>
                <a:off x="185842" y="1123473"/>
                <a:ext cx="1860144" cy="54059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  <a:cs typeface="宋体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charset="0"/>
                    <a:ea typeface="宋体" charset="0"/>
                  </a:defRPr>
                </a:lvl9pPr>
              </a:lstStyle>
              <a:p>
                <a:r>
                  <a:rPr lang="zh-CN" altLang="en-US" sz="14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微软雅黑" charset="0"/>
                  </a:rPr>
                  <a:t>我在和总部开视频会议，不会影响你吧！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445175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9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3" grpId="0" animBg="1"/>
      <p:bldP spid="57" grpId="0" animBg="1"/>
      <p:bldP spid="57" grpId="1" animBg="1"/>
      <p:bldP spid="58" grpId="0"/>
      <p:bldP spid="59" grpId="0" animBg="1"/>
      <p:bldP spid="59" grpId="1" animBg="1"/>
      <p:bldP spid="60" grpId="0"/>
      <p:bldP spid="60" grpId="1"/>
      <p:bldP spid="61" grpId="0" animBg="1"/>
      <p:bldP spid="61" grpId="1" animBg="1"/>
      <p:bldP spid="62" grpId="0"/>
      <p:bldP spid="63" grpId="0"/>
      <p:bldP spid="64" grpId="0" animBg="1"/>
      <p:bldP spid="70" grpId="0"/>
      <p:bldP spid="71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审计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--WEB</a:t>
            </a: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实名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认证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4" name="组合 143"/>
          <p:cNvGrpSpPr>
            <a:grpSpLocks/>
          </p:cNvGrpSpPr>
          <p:nvPr/>
        </p:nvGrpSpPr>
        <p:grpSpPr bwMode="auto">
          <a:xfrm>
            <a:off x="753943" y="647799"/>
            <a:ext cx="3421063" cy="2529513"/>
            <a:chOff x="107950" y="897849"/>
            <a:chExt cx="3615885" cy="2529582"/>
          </a:xfrm>
        </p:grpSpPr>
        <p:pic>
          <p:nvPicPr>
            <p:cNvPr id="145" name="图片 6"/>
            <p:cNvPicPr>
              <a:picLocks noChangeAspect="1"/>
            </p:cNvPicPr>
            <p:nvPr/>
          </p:nvPicPr>
          <p:blipFill>
            <a:blip r:embed="rId2" cstate="email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405" b="100000" l="0" r="100000">
                          <a14:foregroundMark x1="32033" y1="32599" x2="25627" y2="63877"/>
                          <a14:foregroundMark x1="18663" y1="53744" x2="30641" y2="70925"/>
                          <a14:foregroundMark x1="16435" y1="65198" x2="25348" y2="62115"/>
                          <a14:foregroundMark x1="27298" y1="39207" x2="26741" y2="49339"/>
                          <a14:foregroundMark x1="23677" y1="82819" x2="13370" y2="98238"/>
                          <a14:foregroundMark x1="30362" y1="85463" x2="33148" y2="88106"/>
                          <a14:foregroundMark x1="34819" y1="75330" x2="55710" y2="84141"/>
                          <a14:foregroundMark x1="33705" y1="77974" x2="37883" y2="78855"/>
                          <a14:foregroundMark x1="55153" y1="76211" x2="57103" y2="72247"/>
                          <a14:foregroundMark x1="58217" y1="73128" x2="52089" y2="77974"/>
                          <a14:foregroundMark x1="95822" y1="11454" x2="98329" y2="41850"/>
                          <a14:foregroundMark x1="96100" y1="48458" x2="90808" y2="62115"/>
                          <a14:foregroundMark x1="91643" y1="49339" x2="97214" y2="43172"/>
                          <a14:foregroundMark x1="89415" y1="10132" x2="81337" y2="15859"/>
                          <a14:foregroundMark x1="91086" y1="7930" x2="96100" y2="33480"/>
                          <a14:foregroundMark x1="90251" y1="8811" x2="90251" y2="4405"/>
                          <a14:foregroundMark x1="52925" y1="89427" x2="51811" y2="94714"/>
                        </a14:backgroundRemoval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950" y="897849"/>
              <a:ext cx="3615885" cy="21602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6" name="文本框 8"/>
            <p:cNvSpPr txBox="1">
              <a:spLocks noChangeArrowheads="1"/>
            </p:cNvSpPr>
            <p:nvPr/>
          </p:nvSpPr>
          <p:spPr bwMode="auto">
            <a:xfrm>
              <a:off x="755179" y="3058089"/>
              <a:ext cx="2057312" cy="3693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 kumimoji="1" sz="23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1pPr>
              <a:lvl2pPr>
                <a:defRPr kumimoji="1" sz="17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2pPr>
              <a:lvl3pPr>
                <a:defRPr kumimoji="1" sz="1200">
                  <a:solidFill>
                    <a:schemeClr val="tx1"/>
                  </a:solidFill>
                  <a:latin typeface="Arial" charset="0"/>
                  <a:ea typeface="微软雅黑" charset="0"/>
                  <a:cs typeface="微软雅黑" charset="0"/>
                </a:defRPr>
              </a:lvl3pPr>
              <a:lvl4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  <a:cs typeface="宋体" charset="0"/>
                </a:defRPr>
              </a:lvl4pPr>
              <a:lvl5pPr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5pPr>
              <a:lvl6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6pPr>
              <a:lvl7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7pPr>
              <a:lvl8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8pPr>
              <a:lvl9pPr eaLnBrk="0" hangingPunct="0">
                <a:defRPr kumimoji="1" sz="2000">
                  <a:solidFill>
                    <a:schemeClr val="tx1"/>
                  </a:solidFill>
                  <a:latin typeface="Arial" charset="0"/>
                  <a:ea typeface="宋体" charset="0"/>
                </a:defRPr>
              </a:lvl9pPr>
            </a:lstStyle>
            <a:p>
              <a:r>
                <a:rPr lang="zh-CN" altLang="en-US" sz="1800" b="1" kern="0" dirty="0">
                  <a:solidFill>
                    <a:schemeClr val="bg1"/>
                  </a:solidFill>
                  <a:latin typeface="微软雅黑" pitchFamily="34" charset="-122"/>
                  <a:ea typeface="微软雅黑" panose="020B0503020204020204" pitchFamily="34" charset="-122"/>
                  <a:cs typeface="+mn-cs"/>
                </a:rPr>
                <a:t>非法上网者</a:t>
              </a:r>
            </a:p>
          </p:txBody>
        </p:sp>
      </p:grpSp>
      <p:sp>
        <p:nvSpPr>
          <p:cNvPr id="147" name="文本框 10"/>
          <p:cNvSpPr txBox="1">
            <a:spLocks noChangeArrowheads="1"/>
          </p:cNvSpPr>
          <p:nvPr/>
        </p:nvSpPr>
        <p:spPr bwMode="auto">
          <a:xfrm>
            <a:off x="4824933" y="719807"/>
            <a:ext cx="6697142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实名认证的必要性：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保障上网人员的合法性，屏蔽非法上网者，维护网络安全；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charset="0"/>
              <a:buChar char="ü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实名认证，上网行为可追踪到人，规避法律风险；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</p:txBody>
      </p:sp>
      <p:pic>
        <p:nvPicPr>
          <p:cNvPr id="148" name="Picture 3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13"/>
          <a:stretch>
            <a:fillRect/>
          </a:stretch>
        </p:blipFill>
        <p:spPr bwMode="auto">
          <a:xfrm>
            <a:off x="787777" y="3456111"/>
            <a:ext cx="3816350" cy="129222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9" name="Picture 6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377" y="5040287"/>
            <a:ext cx="3913188" cy="730250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0" name="文本框 13"/>
          <p:cNvSpPr txBox="1">
            <a:spLocks noChangeArrowheads="1"/>
          </p:cNvSpPr>
          <p:nvPr/>
        </p:nvSpPr>
        <p:spPr bwMode="auto">
          <a:xfrm>
            <a:off x="4824933" y="3672135"/>
            <a:ext cx="6552728" cy="1800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285750" indent="-285750">
              <a:defRPr kumimoji="1" sz="23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1pPr>
            <a:lvl2pPr>
              <a:defRPr kumimoji="1" sz="17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2pPr>
            <a:lvl3pPr>
              <a:defRPr kumimoji="1" sz="1200">
                <a:solidFill>
                  <a:schemeClr val="tx1"/>
                </a:solidFill>
                <a:latin typeface="Arial" charset="0"/>
                <a:ea typeface="微软雅黑" charset="0"/>
                <a:cs typeface="微软雅黑" charset="0"/>
              </a:defRPr>
            </a:lvl3pPr>
            <a:lvl4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  <a:cs typeface="宋体" charset="0"/>
              </a:defRPr>
            </a:lvl4pPr>
            <a:lvl5pPr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Arial" charset="0"/>
                <a:ea typeface="宋体" charset="0"/>
              </a:defRPr>
            </a:lvl9pPr>
          </a:lstStyle>
          <a:p>
            <a:pPr>
              <a:lnSpc>
                <a:spcPct val="150000"/>
              </a:lnSpc>
              <a:buFont typeface="Wingdings" charset="0"/>
              <a:buChar char="n"/>
            </a:pPr>
            <a:r>
              <a:rPr lang="en-US" altLang="zh-CN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NBR WEB</a:t>
            </a:r>
            <a:r>
              <a:rPr lang="zh-CN" altLang="en-US" sz="2000" b="1" kern="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n-cs"/>
              </a:rPr>
              <a:t>实名认证：</a:t>
            </a:r>
            <a:endParaRPr lang="en-US" altLang="zh-CN" sz="2000" b="1" kern="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内置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Portal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，无需配合服务器即可实现</a:t>
            </a:r>
            <a:r>
              <a:rPr lang="en-US" altLang="zh-CN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WEB</a:t>
            </a: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认证；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内网用户必须输入正确的用户名和密码，身份必须合法；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  <a:p>
            <a:pPr marL="742950" lvl="1" indent="-285750">
              <a:lnSpc>
                <a:spcPct val="150000"/>
              </a:lnSpc>
              <a:buFont typeface="Wingdings" panose="05000000000000000000" pitchFamily="2" charset="2"/>
              <a:buChar char="p"/>
            </a:pPr>
            <a:r>
              <a:rPr lang="zh-CN" altLang="en-US" sz="1800" b="1" kern="0" dirty="0">
                <a:solidFill>
                  <a:schemeClr val="bg1"/>
                </a:solidFill>
                <a:latin typeface="微软雅黑" pitchFamily="34" charset="-122"/>
                <a:ea typeface="微软雅黑" panose="020B0503020204020204" pitchFamily="34" charset="-122"/>
                <a:cs typeface="+mn-cs"/>
              </a:rPr>
              <a:t>可在认证的同时推送广告信息；</a:t>
            </a:r>
            <a:endParaRPr lang="en-US" altLang="zh-CN" sz="1800" b="1" kern="0" dirty="0">
              <a:solidFill>
                <a:schemeClr val="bg1"/>
              </a:solidFill>
              <a:latin typeface="微软雅黑" pitchFamily="34" charset="-122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151" name="组合 150"/>
          <p:cNvGrpSpPr>
            <a:grpSpLocks/>
          </p:cNvGrpSpPr>
          <p:nvPr/>
        </p:nvGrpSpPr>
        <p:grpSpPr bwMode="auto">
          <a:xfrm>
            <a:off x="5040957" y="2303983"/>
            <a:ext cx="6169446" cy="897061"/>
            <a:chOff x="-189461" y="5828120"/>
            <a:chExt cx="9144569" cy="934452"/>
          </a:xfrm>
        </p:grpSpPr>
        <p:pic>
          <p:nvPicPr>
            <p:cNvPr id="152" name="图片 16" descr="3dcdab6c3ac264d9431694e5.jp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9461" y="5828120"/>
              <a:ext cx="9144569" cy="9344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53" name="矩形 17"/>
            <p:cNvSpPr>
              <a:spLocks noChangeArrowheads="1"/>
            </p:cNvSpPr>
            <p:nvPr/>
          </p:nvSpPr>
          <p:spPr bwMode="auto">
            <a:xfrm>
              <a:off x="26653" y="5919978"/>
              <a:ext cx="8381067" cy="6732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pPr algn="ctr"/>
              <a:r>
                <a:rPr lang="en-US" altLang="zh-CN" b="1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NBR</a:t>
              </a:r>
              <a:r>
                <a:rPr lang="zh-CN" altLang="en-US" b="1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 </a:t>
              </a:r>
              <a:r>
                <a:rPr lang="en-US" altLang="zh-CN" b="1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WEB</a:t>
              </a:r>
              <a:r>
                <a:rPr lang="zh-CN" altLang="en-US" b="1">
                  <a:latin typeface="华文新魏" panose="02010800040101010101" pitchFamily="2" charset="-122"/>
                  <a:ea typeface="华文新魏" panose="02010800040101010101" pitchFamily="2" charset="-122"/>
                  <a:cs typeface="微软雅黑" charset="0"/>
                </a:rPr>
                <a:t>实名认证功能主要应用于酒店、企业，用户上网实名认证，可保护网络安全，规避法律风险！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16969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7" grpId="0"/>
      <p:bldP spid="15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</p:spPr>
        <p:txBody>
          <a:bodyPr/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48112" y="1511895"/>
            <a:ext cx="9433405" cy="331236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系列网关简单介绍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系列网关特性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系列网关应用场景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</a:t>
            </a:r>
            <a:r>
              <a:rPr lang="zh-CN" altLang="en-US" sz="28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对比</a:t>
            </a:r>
            <a:endParaRPr lang="en-US" altLang="zh-CN" sz="2800" b="1" dirty="0" smtClean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成功案例</a:t>
            </a:r>
            <a:endParaRPr lang="en-US" altLang="zh-CN" sz="28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2245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H3C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105656"/>
              </p:ext>
            </p:extLst>
          </p:nvPr>
        </p:nvGraphicFramePr>
        <p:xfrm>
          <a:off x="706585" y="1007839"/>
          <a:ext cx="9654437" cy="4722832"/>
        </p:xfrm>
        <a:graphic>
          <a:graphicData uri="http://schemas.openxmlformats.org/drawingml/2006/table">
            <a:tbl>
              <a:tblPr firstRow="1" firstCol="1" bandRow="1"/>
              <a:tblGrid>
                <a:gridCol w="1337653"/>
                <a:gridCol w="2780695"/>
                <a:gridCol w="2806461"/>
                <a:gridCol w="2729628"/>
              </a:tblGrid>
              <a:tr h="288032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H3C ER2100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3587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端口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大于等于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个千兆电口</a:t>
                      </a: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WAN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LAN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个百兆电口</a:t>
                      </a: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1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WAN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LAN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just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千兆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VS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百兆，千兆更适应出口。我司端口可以内外端口类型切换。这样更灵活。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64096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指示灯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9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个指示灯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个指示灯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我司比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H3C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多了</a:t>
                      </a:r>
                      <a:r>
                        <a:rPr lang="en-US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个指示灯，分别是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Alarm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指示灯，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SYS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指示灯，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CPU</a:t>
                      </a:r>
                      <a:r>
                        <a:rPr lang="zh-CN" sz="1400" kern="1200">
                          <a:solidFill>
                            <a:srgbClr val="000000"/>
                          </a:solidFill>
                          <a:effectLst/>
                          <a:latin typeface="Arial"/>
                          <a:ea typeface="宋体"/>
                          <a:cs typeface="Times New Roman"/>
                        </a:rPr>
                        <a:t>指示灯。根据指示灯就能一眼看出设备状态。</a:t>
                      </a:r>
                      <a:endParaRPr lang="zh-CN" sz="1400" kern="10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20080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上网行为管理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电影，打游戏，逛论坛，</a:t>
                      </a:r>
                      <a:r>
                        <a:rPr 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QQ/MSN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QQ/MSN</a:t>
                      </a:r>
                      <a:r>
                        <a:rPr 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和金融软件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上网识别比应用程序更多，更能有针对的性的分类，并且我司支持在线特征库升级。方便后续扩展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0274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流量控制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捷自主研发的新一代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DPI</a:t>
                      </a: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引擎，精准识别各大应用程序，针对不同行业，实行不同的流控策略，更好保障关键业务的使用。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无（包括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ER3000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系列）具体应用的的限速，只是针对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IP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做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QOS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对不同行业，保障关键业务的流量，再也不用担心宽带不够用的问题了。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7376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30575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上网实名策略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不仅可以实名认证，还可以推送相应广告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实名认证，方便审计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4217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华为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3442411"/>
              </p:ext>
            </p:extLst>
          </p:nvPr>
        </p:nvGraphicFramePr>
        <p:xfrm>
          <a:off x="695718" y="1151855"/>
          <a:ext cx="9654437" cy="4624305"/>
        </p:xfrm>
        <a:graphic>
          <a:graphicData uri="http://schemas.openxmlformats.org/drawingml/2006/table">
            <a:tbl>
              <a:tblPr firstRow="1" firstCol="1" bandRow="1"/>
              <a:tblGrid>
                <a:gridCol w="1337653"/>
                <a:gridCol w="2699150"/>
                <a:gridCol w="2888006"/>
                <a:gridCol w="2729628"/>
              </a:tblGrid>
              <a:tr h="360040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华为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1200</a:t>
                      </a: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519849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上网行为管理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电影，打游戏，逛论坛，</a:t>
                      </a:r>
                      <a:r>
                        <a:rPr 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QQ/MSN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上网识别比应用程序更多，更能有针对的性的分类，并且我司支持在线特征库升级。方便后续扩展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1853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流量控制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捷自主研发的新一代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DPI</a:t>
                      </a: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引擎，精准识别各大应用程序，针对不同行业，实行不同的流控策略，更好保障关键业务的使用。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无（有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QOS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Web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界面配置，对不同行业，保障关键业务的流量，再也不用担心宽带不够用的问题了。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22532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890545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上网实名策略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不仅可以实名认证，还可以推送相应广告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实名认证，方便审计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44308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多链路负载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可实现同运营商和不同运营商的链路负载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链路负载，避免出现一个链路繁忙，一个链路空闲，宽带利用率更高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426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网康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3230742"/>
              </p:ext>
            </p:extLst>
          </p:nvPr>
        </p:nvGraphicFramePr>
        <p:xfrm>
          <a:off x="695718" y="1151855"/>
          <a:ext cx="9889854" cy="4551803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网康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NI3000-50</a:t>
                      </a: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以下</a:t>
                      </a:r>
                      <a:r>
                        <a:rPr 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10665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端口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大于等于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个千兆电口</a:t>
                      </a: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WAN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LAN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个千兆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just">
                        <a:spcAft>
                          <a:spcPts val="0"/>
                        </a:spcAft>
                      </a:pPr>
                      <a:r>
                        <a:rPr 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我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司端口可以内外端口类型切换</a:t>
                      </a:r>
                      <a:r>
                        <a:rPr 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78101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安全策略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具有 一定的防外网攻击的功能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设备放于出口，相对更</a:t>
                      </a:r>
                      <a:r>
                        <a:rPr lang="zh-CN" altLang="en-US" sz="1400" kern="100" baseline="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安全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6212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多链路负载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可实现同运营商和不同运营商的链路负载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链路负载，避免出现一个链路繁忙，一个链路空闲，宽带利用率更高。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VPN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更适用企业适用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的场景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2019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深信服</a:t>
            </a:r>
            <a:r>
              <a:rPr lang="en-US" altLang="zh-CN" sz="2800" dirty="0"/>
              <a:t> 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244155"/>
              </p:ext>
            </p:extLst>
          </p:nvPr>
        </p:nvGraphicFramePr>
        <p:xfrm>
          <a:off x="695718" y="1151855"/>
          <a:ext cx="9889854" cy="4181043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上网行为管理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AC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10665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流量控制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支持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支持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just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                                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778101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应用控制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支持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支持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VPN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需要专门购买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设备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特征库升级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10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年免费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按年收费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免费升级，没有附加收费项目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22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流控大师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4432799"/>
              </p:ext>
            </p:extLst>
          </p:nvPr>
        </p:nvGraphicFramePr>
        <p:xfrm>
          <a:off x="695718" y="1151855"/>
          <a:ext cx="9889854" cy="3955317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A680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VPN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更适用企业适用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的场景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Web</a:t>
                      </a: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认证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规范上网，实现不同上网权限划分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收费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硬件设备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硬件设备和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PC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维护费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除收取硬件费用外，每个月的按终端数量收费，综合计算费用更高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硬件保修期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CN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3</a:t>
                      </a:r>
                      <a:r>
                        <a:rPr lang="zh-CN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硬件原材料来自知名品牌，硬件设备纯自研，确保产品长期使用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819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飞鱼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8291242"/>
              </p:ext>
            </p:extLst>
          </p:nvPr>
        </p:nvGraphicFramePr>
        <p:xfrm>
          <a:off x="695718" y="1151855"/>
          <a:ext cx="9889854" cy="4284450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VR6500</a:t>
                      </a: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系列以下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VPN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更适用企业适用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的场景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正向</a:t>
                      </a: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DNS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分担到不同的运营商提供的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DNS</a:t>
                      </a: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服务器，使得不同运营商的流量更为均衡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硬件保修期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CN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3</a:t>
                      </a:r>
                      <a:r>
                        <a:rPr lang="zh-CN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1</a:t>
                      </a: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硬件原材料来自知名品牌，硬件设备纯自研，确保产品长期使用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返修流程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CN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微软雅黑" pitchFamily="34" charset="-122"/>
                        <a:sym typeface="微软雅黑" pitchFamily="34" charset="-122"/>
                      </a:endParaRPr>
                    </a:p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微软雅黑" pitchFamily="34" charset="-122"/>
                          <a:sym typeface="微软雅黑" pitchFamily="34" charset="-122"/>
                        </a:rPr>
                        <a:t>直接返厂</a:t>
                      </a:r>
                    </a:p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软雅黑" pitchFamily="34" charset="-122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需要售后服务中心出据的RMA授权</a:t>
                      </a:r>
                      <a:endParaRPr kumimoji="0" lang="zh-CN" altLang="en-US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ea typeface="微软雅黑" pitchFamily="34" charset="-122"/>
                        <a:sym typeface="微软雅黑" pitchFamily="34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以客户为中心，减少中间环节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2621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网月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862999"/>
              </p:ext>
            </p:extLst>
          </p:nvPr>
        </p:nvGraphicFramePr>
        <p:xfrm>
          <a:off x="695718" y="1151855"/>
          <a:ext cx="9889854" cy="3773702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网月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R8-200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910665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端口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大于等于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5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个千兆电口</a:t>
                      </a:r>
                    </a:p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（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2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WAN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，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3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LAN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4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个千兆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just">
                        <a:spcAft>
                          <a:spcPts val="0"/>
                        </a:spcAft>
                      </a:pPr>
                      <a:r>
                        <a:rPr 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我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司端口可以内外端口类型切换</a:t>
                      </a:r>
                      <a:r>
                        <a:rPr 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6212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多链路负载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可实现同运营商和不同运营商的链路负载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链路负载，避免出现一个链路繁忙，一个链路空闲，宽带利用率更高。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93610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err="1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Ipsec</a:t>
                      </a:r>
                      <a:r>
                        <a:rPr lang="en-US" altLang="zh-CN" sz="1400" kern="100" baseline="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  L2TP  PPTP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不支持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IPsec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更适用企业适用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的场景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227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VS  </a:t>
            </a:r>
            <a:r>
              <a:rPr lang="zh-CN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微</a:t>
            </a:r>
            <a:r>
              <a:rPr lang="zh-CN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盟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33" name="表格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4414553"/>
              </p:ext>
            </p:extLst>
          </p:nvPr>
        </p:nvGraphicFramePr>
        <p:xfrm>
          <a:off x="695718" y="1151855"/>
          <a:ext cx="9889854" cy="4381950"/>
        </p:xfrm>
        <a:graphic>
          <a:graphicData uri="http://schemas.openxmlformats.org/drawingml/2006/table">
            <a:tbl>
              <a:tblPr firstRow="1" firstCol="1" bandRow="1"/>
              <a:tblGrid>
                <a:gridCol w="1370271"/>
                <a:gridCol w="2764967"/>
                <a:gridCol w="2958428"/>
                <a:gridCol w="2796188"/>
              </a:tblGrid>
              <a:tr h="373447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 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我司</a:t>
                      </a:r>
                      <a:r>
                        <a:rPr lang="en-US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NBR</a:t>
                      </a: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系列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维盟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IBR-7050</a:t>
                      </a: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（</a:t>
                      </a:r>
                      <a:r>
                        <a:rPr lang="en-US" altLang="zh-CN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&gt;250PC</a:t>
                      </a:r>
                      <a:r>
                        <a:rPr lang="zh-CN" altLang="en-US" sz="1400" b="1" kern="1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Times New Roman"/>
                        </a:rPr>
                        <a:t>）</a:t>
                      </a:r>
                      <a:endParaRPr lang="zh-CN" sz="1400" b="1" kern="100" dirty="0">
                        <a:solidFill>
                          <a:srgbClr val="FF0000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b="1" kern="100" dirty="0">
                          <a:solidFill>
                            <a:srgbClr val="FF0000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对比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</a:tr>
              <a:tr h="778101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安全策略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具有一定的防外网攻击的功能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设备放于出口，相对更</a:t>
                      </a:r>
                      <a:r>
                        <a:rPr lang="zh-CN" altLang="en-US" sz="1400" kern="100" baseline="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安全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8652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多链路负载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可实现同运营商和不同运营商的链路负载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链路负载，避免出现一个链路繁忙，一个链路空闲，宽带利用率更高。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支持</a:t>
                      </a:r>
                      <a:r>
                        <a:rPr lang="en-US" altLang="zh-CN" sz="1400" kern="100" dirty="0" smtClean="0">
                          <a:effectLst/>
                          <a:latin typeface="+mn-lt"/>
                          <a:ea typeface="+mn-ea"/>
                          <a:cs typeface="Times New Roman"/>
                        </a:rPr>
                        <a:t>VPN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更适用网吧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借线、企业使用</a:t>
                      </a:r>
                      <a:r>
                        <a:rPr lang="en-US" altLang="zh-CN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VPN</a:t>
                      </a: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的场景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sz="1400" kern="100" dirty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独有的</a:t>
                      </a:r>
                      <a:r>
                        <a:rPr lang="en-US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ANY IP</a:t>
                      </a:r>
                      <a:r>
                        <a:rPr lang="zh-CN" sz="1400" kern="100" dirty="0">
                          <a:effectLst/>
                          <a:latin typeface="Calibri"/>
                          <a:ea typeface="宋体"/>
                          <a:cs typeface="Times New Roman"/>
                        </a:rPr>
                        <a:t>功能，方便酒店客人上网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en-US" altLang="zh-CN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Web</a:t>
                      </a: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</a:rPr>
                        <a:t>认证</a:t>
                      </a:r>
                      <a:endParaRPr lang="zh-CN" sz="1400" kern="100" dirty="0">
                        <a:solidFill>
                          <a:schemeClr val="bg1"/>
                        </a:solidFill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有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无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indent="127000" algn="ctr">
                        <a:spcAft>
                          <a:spcPts val="0"/>
                        </a:spcAft>
                      </a:pPr>
                      <a:r>
                        <a:rPr lang="zh-CN" altLang="en-US" sz="1400" kern="100" dirty="0" smtClean="0">
                          <a:effectLst/>
                          <a:latin typeface="Calibri"/>
                          <a:ea typeface="宋体"/>
                          <a:cs typeface="Times New Roman"/>
                        </a:rPr>
                        <a:t>规范上网，实现不同上网权限划分</a:t>
                      </a:r>
                      <a:endParaRPr lang="zh-CN" sz="1400" kern="100" dirty="0">
                        <a:effectLst/>
                        <a:latin typeface="Calibri"/>
                        <a:ea typeface="宋体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591363"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zh-CN" altLang="en-US" sz="1400" kern="100" dirty="0" smtClean="0">
                          <a:solidFill>
                            <a:schemeClr val="bg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售后服务能力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在线400远程配置、故障排查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1270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kern="1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宋体"/>
                          <a:cs typeface="Times New Roman"/>
                          <a:sym typeface="微软雅黑" pitchFamily="34" charset="-122"/>
                        </a:rPr>
                        <a:t>无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微软雅黑" pitchFamily="34" charset="-122"/>
                          <a:ea typeface="微软雅黑" pitchFamily="34" charset="-122"/>
                          <a:sym typeface="微软雅黑" pitchFamily="34" charset="-122"/>
                        </a:rPr>
                        <a:t>在线初步故障判断，快速解决常见网络问题。保证服务能力，响应时间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8888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1"/>
          <p:cNvSpPr>
            <a:spLocks noGrp="1"/>
          </p:cNvSpPr>
          <p:nvPr>
            <p:ph type="title"/>
          </p:nvPr>
        </p:nvSpPr>
        <p:spPr>
          <a:xfrm>
            <a:off x="576104" y="259508"/>
            <a:ext cx="10369868" cy="748393"/>
          </a:xfrm>
        </p:spPr>
        <p:txBody>
          <a:bodyPr/>
          <a:lstStyle/>
          <a:p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内容占位符 2"/>
          <p:cNvSpPr txBox="1">
            <a:spLocks/>
          </p:cNvSpPr>
          <p:nvPr/>
        </p:nvSpPr>
        <p:spPr>
          <a:xfrm>
            <a:off x="648112" y="1511895"/>
            <a:ext cx="9433405" cy="331236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  <a:sym typeface="Calibri" panose="020F0502020204030204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anose="020F0502020204030204" pitchFamily="34" charset="0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+mn-lt"/>
                <a:ea typeface="+mn-ea"/>
                <a:sym typeface="Calibri" pitchFamily="34" charset="0"/>
              </a:defRPr>
            </a:lvl9pPr>
          </a:lstStyle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系列网关简单介绍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系列网关特性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第二代</a:t>
            </a:r>
            <a:r>
              <a:rPr lang="en-US" altLang="zh-CN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NBR</a:t>
            </a:r>
            <a:r>
              <a:rPr lang="zh-CN" altLang="en-US" sz="24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系列网关应用场景</a:t>
            </a:r>
            <a:endParaRPr lang="en-US" altLang="zh-CN" sz="2400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产品对比</a:t>
            </a:r>
            <a:endParaRPr lang="en-US" altLang="zh-CN" sz="2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n"/>
            </a:pPr>
            <a:r>
              <a:rPr lang="zh-CN" altLang="en-US" sz="2800" b="1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成功案例</a:t>
            </a:r>
            <a:endParaRPr lang="en-US" altLang="zh-CN" sz="28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4454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经典案例</a:t>
            </a:r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-</a:t>
            </a:r>
            <a:r>
              <a:rPr lang="zh-CN" altLang="en-US" sz="2800" b="1" dirty="0" smtClean="0"/>
              <a:t>万兆</a:t>
            </a:r>
            <a:r>
              <a:rPr lang="zh-CN" altLang="en-US" sz="2800" b="1" dirty="0"/>
              <a:t>网吧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736638" y="1007839"/>
            <a:ext cx="5168415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>
                <a:solidFill>
                  <a:schemeClr val="bg1"/>
                </a:solidFill>
              </a:rPr>
              <a:t>金麟网吧位于</a:t>
            </a:r>
            <a:r>
              <a:rPr lang="zh-CN" altLang="en-US" dirty="0" smtClean="0">
                <a:solidFill>
                  <a:schemeClr val="bg1"/>
                </a:solidFill>
              </a:rPr>
              <a:t>黑龙江某市</a:t>
            </a:r>
            <a:r>
              <a:rPr lang="zh-CN" altLang="en-US" dirty="0">
                <a:solidFill>
                  <a:schemeClr val="bg1"/>
                </a:solidFill>
              </a:rPr>
              <a:t>平房区繁华地段。有多年历史，是当地</a:t>
            </a:r>
            <a:r>
              <a:rPr lang="en-US" altLang="zh-CN" dirty="0">
                <a:solidFill>
                  <a:schemeClr val="bg1"/>
                </a:solidFill>
              </a:rPr>
              <a:t>IT</a:t>
            </a:r>
            <a:r>
              <a:rPr lang="zh-CN" altLang="en-US" dirty="0">
                <a:solidFill>
                  <a:schemeClr val="bg1"/>
                </a:solidFill>
              </a:rPr>
              <a:t>行业中的知名网吧，拥有</a:t>
            </a:r>
            <a:r>
              <a:rPr lang="en-US" altLang="zh-CN" dirty="0" smtClean="0">
                <a:solidFill>
                  <a:schemeClr val="bg1"/>
                </a:solidFill>
              </a:rPr>
              <a:t>100</a:t>
            </a:r>
            <a:r>
              <a:rPr lang="zh-CN" altLang="en-US" dirty="0" smtClean="0">
                <a:solidFill>
                  <a:schemeClr val="bg1"/>
                </a:solidFill>
              </a:rPr>
              <a:t>台</a:t>
            </a:r>
            <a:r>
              <a:rPr lang="en-US" altLang="zh-CN" dirty="0" smtClean="0">
                <a:solidFill>
                  <a:schemeClr val="bg1"/>
                </a:solidFill>
              </a:rPr>
              <a:t>PC</a:t>
            </a:r>
            <a:r>
              <a:rPr lang="zh-CN" altLang="en-US" dirty="0">
                <a:solidFill>
                  <a:schemeClr val="bg1"/>
                </a:solidFill>
              </a:rPr>
              <a:t>。</a:t>
            </a:r>
            <a:r>
              <a:rPr lang="zh-CN" altLang="en-US" dirty="0" smtClean="0">
                <a:solidFill>
                  <a:schemeClr val="bg1"/>
                </a:solidFill>
              </a:rPr>
              <a:t>由于</a:t>
            </a:r>
            <a:r>
              <a:rPr lang="zh-CN" altLang="en-US" dirty="0">
                <a:solidFill>
                  <a:schemeClr val="bg1"/>
                </a:solidFill>
              </a:rPr>
              <a:t>当地</a:t>
            </a:r>
            <a:r>
              <a:rPr lang="zh-CN" altLang="en-US" dirty="0" smtClean="0">
                <a:solidFill>
                  <a:schemeClr val="bg1"/>
                </a:solidFill>
              </a:rPr>
              <a:t>各种先进</a:t>
            </a:r>
            <a:r>
              <a:rPr lang="zh-CN" altLang="en-US" dirty="0">
                <a:solidFill>
                  <a:schemeClr val="bg1"/>
                </a:solidFill>
              </a:rPr>
              <a:t>的网吧技术</a:t>
            </a:r>
            <a:r>
              <a:rPr lang="zh-CN" altLang="en-US" dirty="0" smtClean="0">
                <a:solidFill>
                  <a:schemeClr val="bg1"/>
                </a:solidFill>
              </a:rPr>
              <a:t>应用：无</a:t>
            </a:r>
            <a:r>
              <a:rPr lang="zh-CN" altLang="en-US" dirty="0">
                <a:solidFill>
                  <a:schemeClr val="bg1"/>
                </a:solidFill>
              </a:rPr>
              <a:t>盘、</a:t>
            </a:r>
            <a:r>
              <a:rPr lang="en-US" altLang="zh-CN" dirty="0">
                <a:solidFill>
                  <a:schemeClr val="bg1"/>
                </a:solidFill>
              </a:rPr>
              <a:t>Windows 7 </a:t>
            </a:r>
            <a:r>
              <a:rPr lang="zh-CN" altLang="en-US" dirty="0" smtClean="0">
                <a:solidFill>
                  <a:schemeClr val="bg1"/>
                </a:solidFill>
              </a:rPr>
              <a:t>首次</a:t>
            </a:r>
            <a:r>
              <a:rPr lang="zh-CN" altLang="en-US" dirty="0">
                <a:solidFill>
                  <a:schemeClr val="bg1"/>
                </a:solidFill>
              </a:rPr>
              <a:t>应用</a:t>
            </a:r>
            <a:r>
              <a:rPr lang="zh-CN" altLang="en-US" dirty="0" smtClean="0">
                <a:solidFill>
                  <a:schemeClr val="bg1"/>
                </a:solidFill>
              </a:rPr>
              <a:t>，网吧老板最为</a:t>
            </a:r>
            <a:r>
              <a:rPr lang="zh-CN" altLang="en-US" dirty="0">
                <a:solidFill>
                  <a:schemeClr val="bg1"/>
                </a:solidFill>
              </a:rPr>
              <a:t>头疼</a:t>
            </a:r>
            <a:r>
              <a:rPr lang="zh-CN" altLang="en-US" dirty="0" smtClean="0">
                <a:solidFill>
                  <a:schemeClr val="bg1"/>
                </a:solidFill>
              </a:rPr>
              <a:t>的是网络</a:t>
            </a:r>
            <a:r>
              <a:rPr lang="zh-CN" altLang="en-US" dirty="0">
                <a:solidFill>
                  <a:schemeClr val="bg1"/>
                </a:solidFill>
              </a:rPr>
              <a:t>设备的选择</a:t>
            </a:r>
            <a:r>
              <a:rPr lang="zh-CN" altLang="en-US" dirty="0" smtClean="0">
                <a:solidFill>
                  <a:schemeClr val="bg1"/>
                </a:solidFill>
              </a:rPr>
              <a:t>，</a:t>
            </a:r>
            <a:r>
              <a:rPr lang="zh-CN" altLang="en-US" dirty="0" smtClean="0">
                <a:solidFill>
                  <a:srgbClr val="FF0000"/>
                </a:solidFill>
              </a:rPr>
              <a:t>网络</a:t>
            </a:r>
            <a:r>
              <a:rPr lang="zh-CN" altLang="en-US" dirty="0">
                <a:solidFill>
                  <a:srgbClr val="FF0000"/>
                </a:solidFill>
              </a:rPr>
              <a:t>是网吧的生命线，网络只有足够健壮、足够快速、足够安全，才能保证网吧正常高效的运营。</a:t>
            </a:r>
          </a:p>
        </p:txBody>
      </p:sp>
      <p:sp>
        <p:nvSpPr>
          <p:cNvPr id="3" name="矩形 2"/>
          <p:cNvSpPr/>
          <p:nvPr/>
        </p:nvSpPr>
        <p:spPr>
          <a:xfrm>
            <a:off x="706585" y="3039164"/>
            <a:ext cx="5270476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</a:rPr>
              <a:t>目前网吧采用睿</a:t>
            </a:r>
            <a:r>
              <a:rPr lang="zh-CN" altLang="en-US" dirty="0">
                <a:solidFill>
                  <a:schemeClr val="bg1"/>
                </a:solidFill>
              </a:rPr>
              <a:t>易万兆网吧解决方案</a:t>
            </a:r>
            <a:r>
              <a:rPr lang="zh-CN" altLang="en-US" dirty="0" smtClean="0">
                <a:solidFill>
                  <a:schemeClr val="bg1"/>
                </a:solidFill>
              </a:rPr>
              <a:t>进行网络改造：</a:t>
            </a:r>
            <a:endParaRPr lang="en-US" altLang="zh-CN" dirty="0" smtClean="0">
              <a:solidFill>
                <a:schemeClr val="bg1"/>
              </a:solidFill>
            </a:endParaRPr>
          </a:p>
          <a:p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一</a:t>
            </a:r>
            <a:r>
              <a:rPr lang="zh-CN" altLang="en-US" dirty="0">
                <a:solidFill>
                  <a:schemeClr val="bg1"/>
                </a:solidFill>
              </a:rPr>
              <a:t>台万兆网吧</a:t>
            </a:r>
            <a:r>
              <a:rPr lang="zh-CN" altLang="en-US" dirty="0" smtClean="0">
                <a:solidFill>
                  <a:schemeClr val="bg1"/>
                </a:solidFill>
              </a:rPr>
              <a:t>服务器</a:t>
            </a:r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>
                <a:solidFill>
                  <a:srgbClr val="FF0000"/>
                </a:solidFill>
              </a:rPr>
              <a:t>一</a:t>
            </a:r>
            <a:r>
              <a:rPr lang="zh-CN" altLang="en-US" dirty="0" smtClean="0">
                <a:solidFill>
                  <a:srgbClr val="FF0000"/>
                </a:solidFill>
              </a:rPr>
              <a:t>台</a:t>
            </a:r>
            <a:r>
              <a:rPr lang="en-US" altLang="zh-CN" dirty="0">
                <a:solidFill>
                  <a:srgbClr val="FF0000"/>
                </a:solidFill>
              </a:rPr>
              <a:t>RG-NBR1500G</a:t>
            </a:r>
            <a:r>
              <a:rPr lang="zh-CN" altLang="en-US" dirty="0" smtClean="0">
                <a:solidFill>
                  <a:srgbClr val="FF0000"/>
                </a:solidFill>
              </a:rPr>
              <a:t>路由器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en-US" dirty="0">
                <a:solidFill>
                  <a:schemeClr val="bg1"/>
                </a:solidFill>
              </a:rPr>
              <a:t>三</a:t>
            </a:r>
            <a:r>
              <a:rPr lang="zh-CN" altLang="en-US" dirty="0" smtClean="0">
                <a:solidFill>
                  <a:schemeClr val="bg1"/>
                </a:solidFill>
              </a:rPr>
              <a:t>台</a:t>
            </a:r>
            <a:r>
              <a:rPr lang="zh-CN" altLang="en-US" dirty="0">
                <a:solidFill>
                  <a:schemeClr val="bg1"/>
                </a:solidFill>
              </a:rPr>
              <a:t>万兆交换机</a:t>
            </a:r>
            <a:r>
              <a:rPr lang="en-US" altLang="zh-CN" dirty="0" smtClean="0">
                <a:solidFill>
                  <a:schemeClr val="bg1"/>
                </a:solidFill>
              </a:rPr>
              <a:t>RG-S5750</a:t>
            </a:r>
          </a:p>
          <a:p>
            <a:endParaRPr lang="en-US" altLang="zh-CN" dirty="0" smtClean="0">
              <a:solidFill>
                <a:schemeClr val="bg1"/>
              </a:solidFill>
            </a:endParaRPr>
          </a:p>
          <a:p>
            <a:r>
              <a:rPr lang="zh-CN" altLang="en-US" dirty="0" smtClean="0">
                <a:solidFill>
                  <a:schemeClr val="bg1"/>
                </a:solidFill>
              </a:rPr>
              <a:t>对于不同业务提供不同的宽带保障，</a:t>
            </a:r>
            <a:r>
              <a:rPr lang="zh-CN" altLang="en-US" dirty="0">
                <a:solidFill>
                  <a:schemeClr val="bg1"/>
                </a:solidFill>
              </a:rPr>
              <a:t>优先保证网吧重点</a:t>
            </a:r>
            <a:r>
              <a:rPr lang="zh-CN" altLang="en-US" dirty="0" smtClean="0">
                <a:solidFill>
                  <a:schemeClr val="bg1"/>
                </a:solidFill>
              </a:rPr>
              <a:t>应用：游戏</a:t>
            </a:r>
            <a:r>
              <a:rPr lang="zh-CN" altLang="en-US" dirty="0">
                <a:solidFill>
                  <a:schemeClr val="bg1"/>
                </a:solidFill>
              </a:rPr>
              <a:t>、</a:t>
            </a:r>
            <a:r>
              <a:rPr lang="zh-CN" altLang="en-US" dirty="0" smtClean="0">
                <a:solidFill>
                  <a:schemeClr val="bg1"/>
                </a:solidFill>
              </a:rPr>
              <a:t>网页，同时保障</a:t>
            </a:r>
            <a:r>
              <a:rPr lang="en-US" altLang="zh-CN" dirty="0" smtClean="0">
                <a:solidFill>
                  <a:schemeClr val="bg1"/>
                </a:solidFill>
              </a:rPr>
              <a:t>BT</a:t>
            </a:r>
            <a:r>
              <a:rPr lang="zh-CN" altLang="en-US" dirty="0">
                <a:solidFill>
                  <a:schemeClr val="bg1"/>
                </a:solidFill>
              </a:rPr>
              <a:t>、迅雷</a:t>
            </a:r>
            <a:r>
              <a:rPr lang="zh-CN" altLang="en-US" dirty="0" smtClean="0">
                <a:solidFill>
                  <a:schemeClr val="bg1"/>
                </a:solidFill>
              </a:rPr>
              <a:t>等高高宽带应用。网吧老板表示：升级后的万兆网吧，不仅</a:t>
            </a:r>
            <a:r>
              <a:rPr lang="zh-CN" altLang="en-US" dirty="0" smtClean="0">
                <a:solidFill>
                  <a:srgbClr val="FF0000"/>
                </a:solidFill>
              </a:rPr>
              <a:t>网速变快了，上网人数变多了，网络质量也提升了</a:t>
            </a:r>
            <a:r>
              <a:rPr lang="zh-CN" altLang="en-US" dirty="0" smtClean="0">
                <a:solidFill>
                  <a:schemeClr val="bg1"/>
                </a:solidFill>
              </a:rPr>
              <a:t>。跨</a:t>
            </a:r>
            <a:r>
              <a:rPr lang="zh-CN" altLang="en-US" dirty="0" smtClean="0">
                <a:solidFill>
                  <a:srgbClr val="FF0000"/>
                </a:solidFill>
              </a:rPr>
              <a:t>锐捷是个值得信赖的品牌。</a:t>
            </a:r>
            <a:endParaRPr lang="zh-CN" altLang="en-US" dirty="0">
              <a:solidFill>
                <a:srgbClr val="FF0000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053" y="1151855"/>
            <a:ext cx="5040560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139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标题 1"/>
          <p:cNvSpPr txBox="1">
            <a:spLocks/>
          </p:cNvSpPr>
          <p:nvPr/>
        </p:nvSpPr>
        <p:spPr>
          <a:xfrm>
            <a:off x="706585" y="71735"/>
            <a:ext cx="8229600" cy="461963"/>
          </a:xfrm>
          <a:prstGeom prst="rect">
            <a:avLst/>
          </a:prstGeom>
        </p:spPr>
        <p:txBody>
          <a:bodyPr/>
          <a:lstStyle>
            <a:lvl1pPr marL="914400" indent="-914400" algn="l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  <a:sym typeface="Calibri" panose="020F0502020204030204" pitchFamily="34" charset="0"/>
              </a:defRPr>
            </a:lvl1pPr>
            <a:lvl2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2pPr>
            <a:lvl3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3pPr>
            <a:lvl4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4pPr>
            <a:lvl5pPr marL="914400" indent="-914400"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anose="020F0502020204030204" pitchFamily="34" charset="0"/>
              </a:defRPr>
            </a:lvl5pPr>
            <a:lvl6pPr marL="13716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6pPr>
            <a:lvl7pPr marL="18288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7pPr>
            <a:lvl8pPr marL="22860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8pPr>
            <a:lvl9pPr marL="2743200" indent="-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pitchFamily="2" charset="-122"/>
                <a:sym typeface="Calibri" pitchFamily="34" charset="0"/>
              </a:defRPr>
            </a:lvl9pPr>
          </a:lstStyle>
          <a:p>
            <a:pPr eaLnBrk="1" hangingPunct="1"/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企业案例</a:t>
            </a:r>
          </a:p>
        </p:txBody>
      </p:sp>
      <p:cxnSp>
        <p:nvCxnSpPr>
          <p:cNvPr id="7" name="直接连接符 9"/>
          <p:cNvCxnSpPr>
            <a:cxnSpLocks noChangeShapeType="1"/>
          </p:cNvCxnSpPr>
          <p:nvPr/>
        </p:nvCxnSpPr>
        <p:spPr bwMode="auto">
          <a:xfrm rot="5400000">
            <a:off x="1632097" y="3525806"/>
            <a:ext cx="5198424" cy="1500"/>
          </a:xfrm>
          <a:prstGeom prst="line">
            <a:avLst/>
          </a:prstGeom>
          <a:noFill/>
          <a:ln w="38100" cmpd="sng">
            <a:solidFill>
              <a:srgbClr val="2E2ECB"/>
            </a:solidFill>
            <a:round/>
            <a:headEnd type="oval" w="med" len="med"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圆角矩形 12"/>
          <p:cNvSpPr>
            <a:spLocks noChangeArrowheads="1"/>
          </p:cNvSpPr>
          <p:nvPr/>
        </p:nvSpPr>
        <p:spPr bwMode="auto">
          <a:xfrm>
            <a:off x="1949311" y="823434"/>
            <a:ext cx="1685814" cy="47244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企    业</a:t>
            </a: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6719097" y="790858"/>
            <a:ext cx="2210755" cy="5298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重庆市电力公司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广东省变压器厂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锦州石化精细化工有限公司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徐州宏安矿务集团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宁波菱茂光电有限公司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上海生物研究所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上海电机厂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宁波南苑集团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宁波华立集团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安徽合肥锻压厂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福州运输总公司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福建三明商业集团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西安轻工设计院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北京中科创新园高新技术有限公司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威海广电宽带网络有限公司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河南洛阳日报社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山西杏花村汾酒集团股份有限公司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中铁山海关桥梁厂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中科院兰州分院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山西同煤集团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山西安泰大厦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凤凰微电子（中国）有限公司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天津汽车研究所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内蒙古包头钢铁公司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洛阳市人民广播电台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吉林省建筑设计院</a:t>
            </a:r>
          </a:p>
          <a:p>
            <a:pPr eaLnBrk="0" hangingPunct="0">
              <a:lnSpc>
                <a:spcPts val="1417"/>
              </a:lnSpc>
            </a:pPr>
            <a:r>
              <a: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……</a:t>
            </a:r>
          </a:p>
        </p:txBody>
      </p:sp>
      <p:pic>
        <p:nvPicPr>
          <p:cNvPr id="10" name="Picture 10" descr="2008331916555"/>
          <p:cNvPicPr>
            <a:picLocks noGrp="1" noChangeAspect="1" noChangeArrowheads="1"/>
          </p:cNvPicPr>
          <p:nvPr>
            <p:ph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08371" y="1290336"/>
            <a:ext cx="3115386" cy="4217380"/>
          </a:xfrm>
          <a:prstGeom prst="rect">
            <a:avLst/>
          </a:prstGeom>
          <a:noFill/>
          <a:ln/>
        </p:spPr>
      </p:pic>
      <p:sp>
        <p:nvSpPr>
          <p:cNvPr id="11" name="Rectangle 7"/>
          <p:cNvSpPr>
            <a:spLocks noChangeArrowheads="1"/>
          </p:cNvSpPr>
          <p:nvPr/>
        </p:nvSpPr>
        <p:spPr bwMode="auto">
          <a:xfrm>
            <a:off x="4299551" y="790860"/>
            <a:ext cx="2312743" cy="36830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ts val="1417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四川华西集团有限公司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隶书" charset="0"/>
            </a:endParaRP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洛阳钼业集团金属材料有限公司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四川长虹集团</a:t>
            </a:r>
          </a:p>
          <a:p>
            <a:pPr eaLnBrk="0" hangingPunct="0">
              <a:lnSpc>
                <a:spcPts val="1417"/>
              </a:lnSpc>
            </a:pPr>
            <a:r>
              <a:rPr 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ISA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中国有限公司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广西科技馆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合肥客运有限公司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安徽汽运集团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郑州万博商城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北京江河幕墙装饰工程公司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北京同方易豪有限公司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北京市基因研究所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北京汽修七厂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唐山钢铁集团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中国航天山西研究所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杭州锦江集团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四川投资集团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四川省铁路管理局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四川省路桥集团</a:t>
            </a:r>
          </a:p>
          <a:p>
            <a:pPr eaLnBrk="0" hangingPunct="0">
              <a:lnSpc>
                <a:spcPts val="1417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隶书" charset="0"/>
              </a:rPr>
              <a:t>广州星河湾大厦</a:t>
            </a:r>
          </a:p>
        </p:txBody>
      </p:sp>
    </p:spTree>
    <p:extLst>
      <p:ext uri="{BB962C8B-B14F-4D97-AF65-F5344CB8AC3E}">
        <p14:creationId xmlns:p14="http://schemas.microsoft.com/office/powerpoint/2010/main" val="2237564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主形象ppt-0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" y="-17473"/>
            <a:ext cx="11519678" cy="6480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483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主题">
      <a:majorFont>
        <a:latin typeface="Calibri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/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6371</TotalTime>
  <Pages>0</Pages>
  <Words>3507</Words>
  <Characters>0</Characters>
  <Application>Microsoft Office PowerPoint</Application>
  <DocSecurity>0</DocSecurity>
  <PresentationFormat>自定义</PresentationFormat>
  <Lines>0</Lines>
  <Paragraphs>548</Paragraphs>
  <Slides>32</Slides>
  <Notes>14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32</vt:i4>
      </vt:variant>
    </vt:vector>
  </HeadingPairs>
  <TitlesOfParts>
    <vt:vector size="33" baseType="lpstr">
      <vt:lpstr>Office 主题</vt:lpstr>
      <vt:lpstr>锐捷睿易第二代NBR系列产品线</vt:lpstr>
      <vt:lpstr>目录</vt:lpstr>
      <vt:lpstr>第二代NBR产品—概述</vt:lpstr>
      <vt:lpstr>NBR系列产品简介—简图</vt:lpstr>
      <vt:lpstr>PowerPoint 演示文稿</vt:lpstr>
      <vt:lpstr>PowerPoint 演示文稿</vt:lpstr>
      <vt:lpstr>目录</vt:lpstr>
      <vt:lpstr>PowerPoint 演示文稿</vt:lpstr>
      <vt:lpstr>PowerPoint 演示文稿</vt:lpstr>
      <vt:lpstr>PowerPoint 演示文稿</vt:lpstr>
      <vt:lpstr>PowerPoint 演示文稿</vt:lpstr>
      <vt:lpstr>目录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目录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目录</vt:lpstr>
      <vt:lpstr>PowerPoint 演示文稿</vt:lpstr>
      <vt:lpstr>PowerPoint 演示文稿</vt:lpstr>
      <vt:lpstr>PowerPoint 演示文稿</vt:lpstr>
    </vt:vector>
  </TitlesOfParts>
  <Manager/>
  <Company>12</Company>
  <LinksUpToDate>false</LinksUpToDate>
  <CharactersWithSpaces>0</CharactersWithSpaces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subject/>
  <dc:creator>Administrator</dc:creator>
  <cp:keywords/>
  <dc:description/>
  <cp:lastModifiedBy>DN</cp:lastModifiedBy>
  <cp:revision>369</cp:revision>
  <dcterms:created xsi:type="dcterms:W3CDTF">2013-03-11T04:34:00Z</dcterms:created>
  <dcterms:modified xsi:type="dcterms:W3CDTF">2016-04-26T05:04:41Z</dcterms:modified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2052-9.1.0.4842</vt:lpwstr>
  </property>
</Properties>
</file>