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292" r:id="rId2"/>
    <p:sldId id="303" r:id="rId3"/>
    <p:sldId id="302" r:id="rId4"/>
    <p:sldId id="372" r:id="rId5"/>
    <p:sldId id="424" r:id="rId6"/>
    <p:sldId id="425" r:id="rId7"/>
    <p:sldId id="419" r:id="rId8"/>
    <p:sldId id="420" r:id="rId9"/>
    <p:sldId id="376" r:id="rId10"/>
    <p:sldId id="421" r:id="rId11"/>
    <p:sldId id="422" r:id="rId12"/>
    <p:sldId id="423" r:id="rId13"/>
    <p:sldId id="426" r:id="rId14"/>
    <p:sldId id="428" r:id="rId15"/>
    <p:sldId id="443" r:id="rId16"/>
    <p:sldId id="444" r:id="rId17"/>
    <p:sldId id="432" r:id="rId18"/>
    <p:sldId id="433" r:id="rId19"/>
    <p:sldId id="434" r:id="rId20"/>
    <p:sldId id="435" r:id="rId21"/>
    <p:sldId id="436" r:id="rId22"/>
    <p:sldId id="437" r:id="rId23"/>
    <p:sldId id="438" r:id="rId24"/>
    <p:sldId id="439" r:id="rId25"/>
    <p:sldId id="304" r:id="rId26"/>
    <p:sldId id="386" r:id="rId27"/>
    <p:sldId id="396" r:id="rId28"/>
    <p:sldId id="445" r:id="rId29"/>
    <p:sldId id="446" r:id="rId30"/>
    <p:sldId id="447" r:id="rId31"/>
    <p:sldId id="441" r:id="rId32"/>
    <p:sldId id="440" r:id="rId33"/>
    <p:sldId id="442" r:id="rId34"/>
    <p:sldId id="448" r:id="rId35"/>
    <p:sldId id="293" r:id="rId36"/>
  </p:sldIdLst>
  <p:sldSz cx="11522075" cy="6480175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默认节" id="{BD945A10-4B94-419E-9813-670DE6F6F0CB}">
          <p14:sldIdLst>
            <p14:sldId id="292"/>
            <p14:sldId id="303"/>
            <p14:sldId id="302"/>
            <p14:sldId id="372"/>
            <p14:sldId id="424"/>
            <p14:sldId id="425"/>
            <p14:sldId id="419"/>
            <p14:sldId id="420"/>
            <p14:sldId id="376"/>
            <p14:sldId id="421"/>
            <p14:sldId id="422"/>
            <p14:sldId id="423"/>
            <p14:sldId id="426"/>
            <p14:sldId id="428"/>
            <p14:sldId id="443"/>
            <p14:sldId id="444"/>
            <p14:sldId id="432"/>
            <p14:sldId id="433"/>
            <p14:sldId id="434"/>
            <p14:sldId id="435"/>
            <p14:sldId id="436"/>
            <p14:sldId id="437"/>
            <p14:sldId id="438"/>
            <p14:sldId id="439"/>
            <p14:sldId id="304"/>
            <p14:sldId id="386"/>
            <p14:sldId id="396"/>
            <p14:sldId id="445"/>
            <p14:sldId id="446"/>
            <p14:sldId id="447"/>
            <p14:sldId id="441"/>
            <p14:sldId id="440"/>
            <p14:sldId id="442"/>
            <p14:sldId id="448"/>
            <p14:sldId id="293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037">
          <p15:clr>
            <a:srgbClr val="A4A3A4"/>
          </p15:clr>
        </p15:guide>
        <p15:guide id="2" pos="362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437" autoAdjust="0"/>
    <p:restoredTop sz="76413" autoAdjust="0"/>
  </p:normalViewPr>
  <p:slideViewPr>
    <p:cSldViewPr>
      <p:cViewPr varScale="1">
        <p:scale>
          <a:sx n="55" d="100"/>
          <a:sy n="55" d="100"/>
        </p:scale>
        <p:origin x="1314" y="72"/>
      </p:cViewPr>
      <p:guideLst>
        <p:guide orient="horz" pos="2037"/>
        <p:guide pos="3625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页眉占位符 1"/>
          <p:cNvSpPr>
            <a:spLocks noGrp="1" noChangeArrowheads="1"/>
          </p:cNvSpPr>
          <p:nvPr>
            <p:ph type="hdr" sz="quarter" idx="4294967295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2051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/>
            </a:lvl1pPr>
          </a:lstStyle>
          <a:p>
            <a:pPr>
              <a:defRPr/>
            </a:pPr>
            <a:fld id="{9F913287-89E0-46C3-8361-3AE9DEA36B58}" type="datetime1">
              <a:rPr lang="zh-CN" altLang="en-US"/>
              <a:pPr>
                <a:defRPr/>
              </a:pPr>
              <a:t>2016/4/26 Tuesday</a:t>
            </a:fld>
            <a:endParaRPr lang="zh-CN" altLang="en-US" sz="1200"/>
          </a:p>
        </p:txBody>
      </p:sp>
      <p:sp>
        <p:nvSpPr>
          <p:cNvPr id="14340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</p:sp>
      <p:sp>
        <p:nvSpPr>
          <p:cNvPr id="14341" name="备注占位符 4"/>
          <p:cNvSpPr>
            <a:spLocks noGrp="1" noRot="1" noChangeAspect="1"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defTabSz="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30000"/>
              </a:spcBef>
              <a:buFontTx/>
              <a:buNone/>
            </a:pPr>
            <a:r>
              <a:rPr lang="zh-CN" altLang="zh-CN" sz="1200"/>
              <a:t>单击此处编辑母版文本样式</a:t>
            </a:r>
          </a:p>
          <a:p>
            <a:pPr>
              <a:spcBef>
                <a:spcPct val="30000"/>
              </a:spcBef>
              <a:buFontTx/>
              <a:buNone/>
            </a:pPr>
            <a:r>
              <a:rPr lang="zh-CN" altLang="zh-CN" sz="1200"/>
              <a:t>第二级</a:t>
            </a:r>
          </a:p>
          <a:p>
            <a:pPr>
              <a:spcBef>
                <a:spcPct val="30000"/>
              </a:spcBef>
              <a:buFontTx/>
              <a:buNone/>
            </a:pPr>
            <a:r>
              <a:rPr lang="zh-CN" altLang="zh-CN" sz="1200"/>
              <a:t>第三级</a:t>
            </a:r>
          </a:p>
          <a:p>
            <a:pPr>
              <a:spcBef>
                <a:spcPct val="30000"/>
              </a:spcBef>
              <a:buFontTx/>
              <a:buNone/>
            </a:pPr>
            <a:r>
              <a:rPr lang="zh-CN" altLang="zh-CN" sz="1200"/>
              <a:t>第四级</a:t>
            </a:r>
          </a:p>
          <a:p>
            <a:pPr>
              <a:spcBef>
                <a:spcPct val="30000"/>
              </a:spcBef>
              <a:buFontTx/>
              <a:buNone/>
            </a:pPr>
            <a:r>
              <a:rPr lang="zh-CN" altLang="zh-CN" sz="1200"/>
              <a:t>第五级</a:t>
            </a:r>
          </a:p>
        </p:txBody>
      </p:sp>
      <p:sp>
        <p:nvSpPr>
          <p:cNvPr id="2054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2055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/>
            </a:lvl1pPr>
          </a:lstStyle>
          <a:p>
            <a:fld id="{753DB507-F467-4953-A4AF-B4A415CBDB21}" type="slidenum">
              <a:rPr lang="zh-CN" altLang="en-US"/>
              <a:pPr/>
              <a:t>‹#›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946894037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9F913287-89E0-46C3-8361-3AE9DEA36B58}" type="datetime1">
              <a:rPr lang="zh-CN" altLang="en-US" smtClean="0"/>
              <a:pPr>
                <a:defRPr/>
              </a:pPr>
              <a:t>2016/4/26 Tuesday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53DB507-F467-4953-A4AF-B4A415CBDB21}" type="slidenum">
              <a:rPr lang="zh-CN" altLang="en-US" smtClean="0"/>
              <a:pPr/>
              <a:t>1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9188002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9F913287-89E0-46C3-8361-3AE9DEA36B58}" type="datetime1">
              <a:rPr lang="zh-CN" altLang="en-US" smtClean="0"/>
              <a:pPr>
                <a:defRPr/>
              </a:pPr>
              <a:t>2016/4/26 Tuesday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53DB507-F467-4953-A4AF-B4A415CBDB21}" type="slidenum">
              <a:rPr lang="zh-CN" altLang="en-US" smtClean="0"/>
              <a:pPr/>
              <a:t>2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9769613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9F913287-89E0-46C3-8361-3AE9DEA36B58}" type="datetime1">
              <a:rPr lang="zh-CN" altLang="en-US" smtClean="0"/>
              <a:pPr>
                <a:defRPr/>
              </a:pPr>
              <a:t>2016/4/26 Tuesday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53DB507-F467-4953-A4AF-B4A415CBDB21}" type="slidenum">
              <a:rPr lang="zh-CN" altLang="en-US" smtClean="0"/>
              <a:pPr/>
              <a:t>5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9031238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9F913287-89E0-46C3-8361-3AE9DEA36B58}" type="datetime1">
              <a:rPr lang="zh-CN" altLang="en-US" smtClean="0"/>
              <a:pPr>
                <a:defRPr/>
              </a:pPr>
              <a:t>2016/4/26 Tuesday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53DB507-F467-4953-A4AF-B4A415CBDB21}" type="slidenum">
              <a:rPr lang="zh-CN" altLang="en-US" smtClean="0"/>
              <a:pPr/>
              <a:t>6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41134967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zh-CN" altLang="en-US" dirty="0" smtClean="0"/>
              <a:t>好处给客户带来的价值，招投标中抬高，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9F913287-89E0-46C3-8361-3AE9DEA36B58}" type="datetime1">
              <a:rPr lang="zh-CN" altLang="en-US" smtClean="0"/>
              <a:pPr>
                <a:defRPr/>
              </a:pPr>
              <a:t>2016/4/26 Tuesday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53DB507-F467-4953-A4AF-B4A415CBDB21}" type="slidenum">
              <a:rPr lang="zh-CN" altLang="en-US" smtClean="0"/>
              <a:pPr/>
              <a:t>7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8411925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zh-CN" altLang="en-US" sz="1000" dirty="0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9F913287-89E0-46C3-8361-3AE9DEA36B58}" type="datetime1">
              <a:rPr lang="zh-CN" altLang="en-US" smtClean="0"/>
              <a:pPr>
                <a:defRPr/>
              </a:pPr>
              <a:t>2016/4/26 Tuesday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53DB507-F467-4953-A4AF-B4A415CBDB21}" type="slidenum">
              <a:rPr lang="zh-CN" altLang="en-US" smtClean="0"/>
              <a:pPr/>
              <a:t>9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4518598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9F913287-89E0-46C3-8361-3AE9DEA36B58}" type="datetime1">
              <a:rPr lang="zh-CN" altLang="en-US" smtClean="0"/>
              <a:pPr>
                <a:defRPr/>
              </a:pPr>
              <a:t>2016/4/26 Tuesday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53DB507-F467-4953-A4AF-B4A415CBDB21}" type="slidenum">
              <a:rPr lang="zh-CN" altLang="en-US" smtClean="0"/>
              <a:pPr/>
              <a:t>10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2885155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9F913287-89E0-46C3-8361-3AE9DEA36B58}" type="datetime1">
              <a:rPr lang="zh-CN" altLang="en-US" smtClean="0"/>
              <a:pPr>
                <a:defRPr/>
              </a:pPr>
              <a:t>2016/4/26 Tuesday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53DB507-F467-4953-A4AF-B4A415CBDB21}" type="slidenum">
              <a:rPr lang="zh-CN" altLang="en-US" smtClean="0"/>
              <a:pPr/>
              <a:t>11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7006073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pPr marL="342900" indent="-342900">
              <a:lnSpc>
                <a:spcPct val="150000"/>
              </a:lnSpc>
              <a:buFont typeface="+mj-lt"/>
              <a:buNone/>
            </a:pPr>
            <a:endParaRPr lang="en-US" altLang="zh-CN" sz="1200" dirty="0" smtClean="0">
              <a:solidFill>
                <a:srgbClr val="000000"/>
              </a:solidFill>
              <a:latin typeface="宋体"/>
            </a:endParaRPr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794FED-1A3B-4602-B2A2-F8F191192569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40721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9F913287-89E0-46C3-8361-3AE9DEA36B58}" type="datetime1">
              <a:rPr lang="zh-CN" altLang="en-US" smtClean="0"/>
              <a:pPr>
                <a:defRPr/>
              </a:pPr>
              <a:t>2016/4/26 Tuesday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53DB507-F467-4953-A4AF-B4A415CBDB21}" type="slidenum">
              <a:rPr lang="zh-CN" altLang="en-US" smtClean="0"/>
              <a:pPr/>
              <a:t>14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2063462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9F913287-89E0-46C3-8361-3AE9DEA36B58}" type="datetime1">
              <a:rPr lang="zh-CN" altLang="en-US" smtClean="0"/>
              <a:pPr>
                <a:defRPr/>
              </a:pPr>
              <a:t>2016/4/26 Tuesday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53DB507-F467-4953-A4AF-B4A415CBDB21}" type="slidenum">
              <a:rPr lang="zh-CN" altLang="en-US" smtClean="0"/>
              <a:pPr/>
              <a:t>17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60699965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9F913287-89E0-46C3-8361-3AE9DEA36B58}" type="datetime1">
              <a:rPr lang="zh-CN" altLang="en-US" smtClean="0"/>
              <a:pPr>
                <a:defRPr/>
              </a:pPr>
              <a:t>2016/4/26 Tuesday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53DB507-F467-4953-A4AF-B4A415CBDB21}" type="slidenum">
              <a:rPr lang="zh-CN" altLang="en-US" smtClean="0"/>
              <a:pPr/>
              <a:t>18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9360158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9F913287-89E0-46C3-8361-3AE9DEA36B58}" type="datetime1">
              <a:rPr lang="zh-CN" altLang="en-US" smtClean="0"/>
              <a:pPr>
                <a:defRPr/>
              </a:pPr>
              <a:t>2016/4/26 Tuesday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53DB507-F467-4953-A4AF-B4A415CBDB21}" type="slidenum">
              <a:rPr lang="zh-CN" altLang="en-US" smtClean="0"/>
              <a:pPr/>
              <a:t>20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27757722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9F913287-89E0-46C3-8361-3AE9DEA36B58}" type="datetime1">
              <a:rPr lang="zh-CN" altLang="en-US" smtClean="0"/>
              <a:pPr>
                <a:defRPr/>
              </a:pPr>
              <a:t>2016/4/26 Tuesday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53DB507-F467-4953-A4AF-B4A415CBDB21}" type="slidenum">
              <a:rPr lang="zh-CN" altLang="en-US" smtClean="0"/>
              <a:pPr/>
              <a:t>21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9183117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9F913287-89E0-46C3-8361-3AE9DEA36B58}" type="datetime1">
              <a:rPr lang="zh-CN" altLang="en-US" smtClean="0"/>
              <a:pPr>
                <a:defRPr/>
              </a:pPr>
              <a:t>2016/4/26 Tuesday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53DB507-F467-4953-A4AF-B4A415CBDB21}" type="slidenum">
              <a:rPr lang="zh-CN" altLang="en-US" smtClean="0"/>
              <a:pPr/>
              <a:t>22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43361442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9F913287-89E0-46C3-8361-3AE9DEA36B58}" type="datetime1">
              <a:rPr lang="zh-CN" altLang="en-US" smtClean="0"/>
              <a:pPr>
                <a:defRPr/>
              </a:pPr>
              <a:t>2016/4/26 Tuesday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53DB507-F467-4953-A4AF-B4A415CBDB21}" type="slidenum">
              <a:rPr lang="zh-CN" altLang="en-US" smtClean="0"/>
              <a:pPr/>
              <a:t>25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5659962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9F913287-89E0-46C3-8361-3AE9DEA36B58}" type="datetime1">
              <a:rPr lang="zh-CN" altLang="en-US" smtClean="0"/>
              <a:pPr>
                <a:defRPr/>
              </a:pPr>
              <a:t>2016/4/26 Tuesday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53DB507-F467-4953-A4AF-B4A415CBDB21}" type="slidenum">
              <a:rPr lang="zh-CN" altLang="en-US" smtClean="0"/>
              <a:pPr/>
              <a:t>32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5659962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9F913287-89E0-46C3-8361-3AE9DEA36B58}" type="datetime1">
              <a:rPr lang="zh-CN" altLang="en-US" smtClean="0"/>
              <a:pPr>
                <a:defRPr/>
              </a:pPr>
              <a:t>2016/4/26 Tuesday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53DB507-F467-4953-A4AF-B4A415CBDB21}" type="slidenum">
              <a:rPr lang="zh-CN" altLang="en-US" smtClean="0"/>
              <a:pPr/>
              <a:t>33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7268408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64156" y="2013055"/>
            <a:ext cx="7273079" cy="1389038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864629" y="3456106"/>
            <a:ext cx="5400449" cy="43203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58046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104" y="259508"/>
            <a:ext cx="10369868" cy="748393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76104" y="1151913"/>
            <a:ext cx="10369868" cy="463674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>
              <a:defRPr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2pPr>
            <a:lvl3pPr>
              <a:defRPr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3pPr>
            <a:lvl4pPr>
              <a:defRPr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4pPr>
            <a:lvl5pPr>
              <a:defRPr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5" name="页脚占位符 3"/>
          <p:cNvSpPr>
            <a:spLocks noChangeArrowheads="1"/>
          </p:cNvSpPr>
          <p:nvPr userDrawn="1"/>
        </p:nvSpPr>
        <p:spPr bwMode="auto">
          <a:xfrm>
            <a:off x="828676" y="6061075"/>
            <a:ext cx="1764098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200" b="1" i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|  www.ruijie.com.cn</a:t>
            </a:r>
            <a:endParaRPr lang="zh-CN" altLang="en-US" sz="1200" b="1" i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6" name="灯片编号占位符 4"/>
          <p:cNvSpPr>
            <a:spLocks noChangeArrowheads="1"/>
          </p:cNvSpPr>
          <p:nvPr userDrawn="1"/>
        </p:nvSpPr>
        <p:spPr bwMode="auto">
          <a:xfrm>
            <a:off x="288581" y="6065838"/>
            <a:ext cx="659157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fld id="{A52CF697-ABC5-4E1B-853C-078816878746}" type="slidenum">
              <a:rPr lang="zh-CN" altLang="en-US" sz="1400" b="1" i="1">
                <a:solidFill>
                  <a:schemeClr val="bg1"/>
                </a:solidFill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pPr algn="r" eaLnBrk="1" hangingPunct="1"/>
              <a:t>‹#›</a:t>
            </a:fld>
            <a:endParaRPr lang="zh-CN" altLang="en-US" sz="1400" b="1" i="1" dirty="0">
              <a:solidFill>
                <a:schemeClr val="bg1"/>
              </a:solidFill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02332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页脚占位符 3"/>
          <p:cNvSpPr>
            <a:spLocks noChangeArrowheads="1"/>
          </p:cNvSpPr>
          <p:nvPr userDrawn="1"/>
        </p:nvSpPr>
        <p:spPr bwMode="auto">
          <a:xfrm>
            <a:off x="828676" y="6061075"/>
            <a:ext cx="1764098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200" b="1" i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|  www.ruijie.com.cn</a:t>
            </a:r>
            <a:endParaRPr lang="zh-CN" altLang="en-US" sz="1200" b="1" i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4" name="灯片编号占位符 4"/>
          <p:cNvSpPr>
            <a:spLocks noChangeArrowheads="1"/>
          </p:cNvSpPr>
          <p:nvPr userDrawn="1"/>
        </p:nvSpPr>
        <p:spPr bwMode="auto">
          <a:xfrm>
            <a:off x="288581" y="6065838"/>
            <a:ext cx="659157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fld id="{A52CF697-ABC5-4E1B-853C-078816878746}" type="slidenum">
              <a:rPr lang="zh-CN" altLang="en-US" sz="1400" b="1" i="1">
                <a:solidFill>
                  <a:schemeClr val="bg1"/>
                </a:solidFill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pPr algn="r" eaLnBrk="1" hangingPunct="1"/>
              <a:t>‹#›</a:t>
            </a:fld>
            <a:endParaRPr lang="zh-CN" altLang="en-US" sz="1400" b="1" i="1" dirty="0">
              <a:solidFill>
                <a:schemeClr val="bg1"/>
              </a:solidFill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标题 1"/>
          <p:cNvSpPr>
            <a:spLocks noGrp="1"/>
          </p:cNvSpPr>
          <p:nvPr>
            <p:ph type="title"/>
          </p:nvPr>
        </p:nvSpPr>
        <p:spPr>
          <a:xfrm>
            <a:off x="576104" y="259508"/>
            <a:ext cx="10369868" cy="748393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35390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脚占位符 3"/>
          <p:cNvSpPr>
            <a:spLocks noChangeArrowheads="1"/>
          </p:cNvSpPr>
          <p:nvPr userDrawn="1"/>
        </p:nvSpPr>
        <p:spPr bwMode="auto">
          <a:xfrm>
            <a:off x="828676" y="6061075"/>
            <a:ext cx="1764098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200" b="1" i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|  www.ruijie.com.cn</a:t>
            </a:r>
            <a:endParaRPr lang="zh-CN" altLang="en-US" sz="1200" b="1" i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3" name="灯片编号占位符 4"/>
          <p:cNvSpPr>
            <a:spLocks noChangeArrowheads="1"/>
          </p:cNvSpPr>
          <p:nvPr userDrawn="1"/>
        </p:nvSpPr>
        <p:spPr bwMode="auto">
          <a:xfrm>
            <a:off x="288581" y="6065838"/>
            <a:ext cx="659157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fld id="{A52CF697-ABC5-4E1B-853C-078816878746}" type="slidenum">
              <a:rPr lang="zh-CN" altLang="en-US" sz="1400" b="1" i="1">
                <a:solidFill>
                  <a:schemeClr val="bg1"/>
                </a:solidFill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pPr algn="r" eaLnBrk="1" hangingPunct="1"/>
              <a:t>‹#›</a:t>
            </a:fld>
            <a:endParaRPr lang="zh-CN" altLang="en-US" sz="1400" b="1" i="1" dirty="0">
              <a:solidFill>
                <a:schemeClr val="bg1"/>
              </a:solidFill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84924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尾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6"/>
          <p:cNvSpPr>
            <a:spLocks noChangeArrowheads="1"/>
          </p:cNvSpPr>
          <p:nvPr userDrawn="1"/>
        </p:nvSpPr>
        <p:spPr bwMode="auto">
          <a:xfrm>
            <a:off x="720725" y="1909763"/>
            <a:ext cx="58499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4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THANKS</a:t>
            </a:r>
            <a:endParaRPr lang="zh-CN" altLang="en-US" sz="4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" name="TextBox 7"/>
          <p:cNvSpPr>
            <a:spLocks noChangeArrowheads="1"/>
          </p:cNvSpPr>
          <p:nvPr userDrawn="1"/>
        </p:nvSpPr>
        <p:spPr bwMode="auto">
          <a:xfrm>
            <a:off x="720725" y="2584450"/>
            <a:ext cx="9091613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星网锐捷网络有限公司</a:t>
            </a:r>
          </a:p>
          <a:p>
            <a:pPr eaLnBrk="1" hangingPunct="1"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地址：北京海淀区复兴路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29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号中意鹏奥大厦东塔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A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座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11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层   邮编：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100036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Office Tel: 010-51715999     Fax: 010-51413399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50000"/>
              </a:lnSpc>
            </a:pP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www.ruijie.com.cn 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379267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4" r:id="rId3"/>
    <p:sldLayoutId id="2147483655" r:id="rId4"/>
    <p:sldLayoutId id="2147483661" r:id="rId5"/>
  </p:sldLayoutIdLst>
  <p:txStyles>
    <p:titleStyle>
      <a:lvl1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  <a:sym typeface="Calibri" panose="020F0502020204030204" pitchFamily="34" charset="0"/>
        </a:defRPr>
      </a:lvl1pPr>
      <a:lvl2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anose="020F0502020204030204" pitchFamily="34" charset="0"/>
        </a:defRPr>
      </a:lvl2pPr>
      <a:lvl3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anose="020F0502020204030204" pitchFamily="34" charset="0"/>
        </a:defRPr>
      </a:lvl3pPr>
      <a:lvl4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anose="020F0502020204030204" pitchFamily="34" charset="0"/>
        </a:defRPr>
      </a:lvl4pPr>
      <a:lvl5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anose="020F0502020204030204" pitchFamily="34" charset="0"/>
        </a:defRPr>
      </a:lvl5pPr>
      <a:lvl6pPr marL="13716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6pPr>
      <a:lvl7pPr marL="18288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7pPr>
      <a:lvl8pPr marL="22860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8pPr>
      <a:lvl9pPr marL="27432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jpe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33.png"/><Relationship Id="rId3" Type="http://schemas.openxmlformats.org/officeDocument/2006/relationships/image" Target="../media/image23.wmf"/><Relationship Id="rId7" Type="http://schemas.openxmlformats.org/officeDocument/2006/relationships/image" Target="../media/image27.wmf"/><Relationship Id="rId12" Type="http://schemas.openxmlformats.org/officeDocument/2006/relationships/image" Target="../media/image3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wmf"/><Relationship Id="rId11" Type="http://schemas.openxmlformats.org/officeDocument/2006/relationships/image" Target="../media/image31.png"/><Relationship Id="rId5" Type="http://schemas.openxmlformats.org/officeDocument/2006/relationships/image" Target="../media/image25.wmf"/><Relationship Id="rId10" Type="http://schemas.openxmlformats.org/officeDocument/2006/relationships/image" Target="../media/image30.png"/><Relationship Id="rId4" Type="http://schemas.openxmlformats.org/officeDocument/2006/relationships/image" Target="../media/image24.wmf"/><Relationship Id="rId9" Type="http://schemas.openxmlformats.org/officeDocument/2006/relationships/image" Target="../media/image29.png"/><Relationship Id="rId14" Type="http://schemas.openxmlformats.org/officeDocument/2006/relationships/image" Target="../media/image34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主形象ppt-05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7" y="0"/>
            <a:ext cx="11519678" cy="6480175"/>
          </a:xfrm>
          <a:prstGeom prst="rect">
            <a:avLst/>
          </a:prstGeom>
        </p:spPr>
      </p:pic>
      <p:sp>
        <p:nvSpPr>
          <p:cNvPr id="12" name="副标题 3"/>
          <p:cNvSpPr>
            <a:spLocks noGrp="1"/>
          </p:cNvSpPr>
          <p:nvPr>
            <p:ph type="ctrTitle"/>
          </p:nvPr>
        </p:nvSpPr>
        <p:spPr>
          <a:xfrm>
            <a:off x="1343557" y="2087959"/>
            <a:ext cx="9530048" cy="795089"/>
          </a:xfrm>
        </p:spPr>
        <p:txBody>
          <a:bodyPr/>
          <a:lstStyle/>
          <a:p>
            <a:pPr lvl="0"/>
            <a:r>
              <a:rPr kumimoji="1" lang="zh-CN" altLang="en-US" sz="4000" b="1" dirty="0">
                <a:solidFill>
                  <a:srgbClr val="FFFF00"/>
                </a:solidFill>
                <a:latin typeface="微软雅黑"/>
                <a:ea typeface="微软雅黑"/>
                <a:cs typeface="微软雅黑"/>
              </a:rPr>
              <a:t>初级售前认证产品</a:t>
            </a:r>
            <a:r>
              <a:rPr kumimoji="1" lang="zh-CN" altLang="en-US" sz="4000" b="1" dirty="0" smtClean="0">
                <a:solidFill>
                  <a:srgbClr val="FFFF00"/>
                </a:solidFill>
                <a:latin typeface="微软雅黑"/>
                <a:ea typeface="微软雅黑"/>
                <a:cs typeface="微软雅黑"/>
              </a:rPr>
              <a:t>培训</a:t>
            </a:r>
            <a:r>
              <a:rPr kumimoji="1" lang="en-US" altLang="zh-CN" sz="4000" b="1" dirty="0" smtClean="0">
                <a:solidFill>
                  <a:srgbClr val="FFFF00"/>
                </a:solidFill>
                <a:latin typeface="微软雅黑"/>
                <a:ea typeface="微软雅黑"/>
                <a:cs typeface="微软雅黑"/>
              </a:rPr>
              <a:t>-</a:t>
            </a:r>
            <a:r>
              <a:rPr kumimoji="1" lang="zh-CN" altLang="en-US" sz="4000" b="1" dirty="0">
                <a:solidFill>
                  <a:srgbClr val="FFFF00"/>
                </a:solidFill>
                <a:latin typeface="微软雅黑"/>
                <a:ea typeface="微软雅黑"/>
                <a:cs typeface="微软雅黑"/>
              </a:rPr>
              <a:t>万兆交换机</a:t>
            </a:r>
            <a:endParaRPr kumimoji="1" lang="zh-CN" altLang="en-US" sz="4000" b="1" dirty="0">
              <a:latin typeface="微软雅黑"/>
              <a:ea typeface="微软雅黑"/>
              <a:cs typeface="微软雅黑"/>
            </a:endParaRPr>
          </a:p>
        </p:txBody>
      </p:sp>
      <p:sp>
        <p:nvSpPr>
          <p:cNvPr id="6" name="Shape 33"/>
          <p:cNvSpPr/>
          <p:nvPr/>
        </p:nvSpPr>
        <p:spPr>
          <a:xfrm>
            <a:off x="8617482" y="3600127"/>
            <a:ext cx="2099131" cy="398666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29765" tIns="29765" rIns="29765" bIns="29765" anchor="ctr">
            <a:spAutoFit/>
          </a:bodyPr>
          <a:lstStyle>
            <a:lvl1pPr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  <a:effectLst/>
              </a:defRPr>
            </a:pPr>
            <a:r>
              <a:rPr sz="2200" dirty="0">
                <a:solidFill>
                  <a:srgbClr val="FFFFFF"/>
                </a:solidFill>
                <a:effectLst>
                  <a:outerShdw blurRad="50800" dist="25400" dir="5400000" rotWithShape="0">
                    <a:srgbClr val="000000"/>
                  </a:outerShdw>
                </a:effectLst>
                <a:latin typeface="微软雅黑"/>
                <a:ea typeface="微软雅黑"/>
                <a:cs typeface="微软雅黑"/>
              </a:rPr>
              <a:t>锐捷SMB事业部</a:t>
            </a:r>
          </a:p>
        </p:txBody>
      </p:sp>
    </p:spTree>
    <p:extLst>
      <p:ext uri="{BB962C8B-B14F-4D97-AF65-F5344CB8AC3E}">
        <p14:creationId xmlns:p14="http://schemas.microsoft.com/office/powerpoint/2010/main" val="2109547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-14363"/>
            <a:ext cx="10369868" cy="748393"/>
          </a:xfrm>
        </p:spPr>
        <p:txBody>
          <a:bodyPr/>
          <a:lstStyle/>
          <a:p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锐捷睿易万兆交换机产品线</a:t>
            </a: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ROADMAP-2016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0" y="4954599"/>
            <a:ext cx="125253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非网管系列</a:t>
            </a:r>
            <a:endParaRPr lang="en-US" altLang="zh-CN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矩形 104"/>
          <p:cNvSpPr>
            <a:spLocks noChangeArrowheads="1"/>
          </p:cNvSpPr>
          <p:nvPr/>
        </p:nvSpPr>
        <p:spPr bwMode="auto">
          <a:xfrm>
            <a:off x="1297136" y="2155823"/>
            <a:ext cx="2081213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altLang="zh-CN" sz="1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RG-S5510-24GT/8SFP-E</a:t>
            </a:r>
            <a:endParaRPr lang="en-US" altLang="zh-CN" sz="12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矩形 104"/>
          <p:cNvSpPr>
            <a:spLocks noChangeArrowheads="1"/>
          </p:cNvSpPr>
          <p:nvPr/>
        </p:nvSpPr>
        <p:spPr bwMode="auto">
          <a:xfrm>
            <a:off x="3186261" y="2151061"/>
            <a:ext cx="208121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altLang="zh-CN" sz="1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RG-S5510-48GT/4SFP-E</a:t>
            </a:r>
            <a:endParaRPr lang="en-US" altLang="zh-CN" sz="12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Text Box 22"/>
          <p:cNvSpPr txBox="1">
            <a:spLocks noChangeArrowheads="1"/>
          </p:cNvSpPr>
          <p:nvPr/>
        </p:nvSpPr>
        <p:spPr bwMode="auto">
          <a:xfrm>
            <a:off x="0" y="1954203"/>
            <a:ext cx="12938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kumimoji="1" sz="2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kumimoji="1" sz="17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0"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</a:rPr>
              <a:t>三层万兆网管</a:t>
            </a:r>
            <a:endParaRPr kumimoji="0" lang="en-US" altLang="zh-CN" sz="1400" b="1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55" name="矩形 104"/>
          <p:cNvSpPr>
            <a:spLocks noChangeArrowheads="1"/>
          </p:cNvSpPr>
          <p:nvPr/>
        </p:nvSpPr>
        <p:spPr bwMode="auto">
          <a:xfrm>
            <a:off x="5124821" y="2179636"/>
            <a:ext cx="227929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altLang="zh-CN" sz="1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RG-S5750-24SFP/12GT</a:t>
            </a:r>
            <a:endParaRPr lang="en-US" altLang="zh-CN" sz="12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6" name="Picture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4084" y="2735263"/>
            <a:ext cx="1228725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" name="矩形 104"/>
          <p:cNvSpPr>
            <a:spLocks noChangeArrowheads="1"/>
          </p:cNvSpPr>
          <p:nvPr/>
        </p:nvSpPr>
        <p:spPr bwMode="auto">
          <a:xfrm>
            <a:off x="1570199" y="3035300"/>
            <a:ext cx="15033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altLang="zh-CN" sz="1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RG-NBS5628XG</a:t>
            </a:r>
            <a:endParaRPr lang="en-US" altLang="zh-CN" sz="12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矩形 104"/>
          <p:cNvSpPr>
            <a:spLocks noChangeArrowheads="1"/>
          </p:cNvSpPr>
          <p:nvPr/>
        </p:nvSpPr>
        <p:spPr bwMode="auto">
          <a:xfrm>
            <a:off x="3546459" y="4097343"/>
            <a:ext cx="150336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altLang="zh-CN" sz="1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RG-NBS5552XG</a:t>
            </a:r>
            <a:endParaRPr lang="en-US" altLang="zh-CN" sz="12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61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1309" y="2720975"/>
            <a:ext cx="1228725" cy="29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矩形 104"/>
          <p:cNvSpPr>
            <a:spLocks noChangeArrowheads="1"/>
          </p:cNvSpPr>
          <p:nvPr/>
        </p:nvSpPr>
        <p:spPr bwMode="auto">
          <a:xfrm>
            <a:off x="3499012" y="3021013"/>
            <a:ext cx="150336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altLang="zh-CN" sz="1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RG-NBS5652XG</a:t>
            </a:r>
            <a:endParaRPr lang="en-US" altLang="zh-CN" sz="12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8" name="直接箭头连接符 67"/>
          <p:cNvCxnSpPr/>
          <p:nvPr/>
        </p:nvCxnSpPr>
        <p:spPr>
          <a:xfrm rot="5400000" flipH="1" flipV="1">
            <a:off x="-847773" y="3561559"/>
            <a:ext cx="4358514" cy="794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直接箭头连接符 68"/>
          <p:cNvCxnSpPr/>
          <p:nvPr/>
        </p:nvCxnSpPr>
        <p:spPr>
          <a:xfrm flipV="1">
            <a:off x="1331881" y="5668979"/>
            <a:ext cx="8215370" cy="71438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矩形 104"/>
          <p:cNvSpPr>
            <a:spLocks noChangeArrowheads="1"/>
          </p:cNvSpPr>
          <p:nvPr/>
        </p:nvSpPr>
        <p:spPr bwMode="auto">
          <a:xfrm>
            <a:off x="5547467" y="4205631"/>
            <a:ext cx="150336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altLang="zh-CN" sz="1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RG-NBS5816XS</a:t>
            </a:r>
            <a:endParaRPr lang="en-US" altLang="zh-CN" sz="12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4" name="矩形 104"/>
          <p:cNvSpPr>
            <a:spLocks noChangeArrowheads="1"/>
          </p:cNvSpPr>
          <p:nvPr/>
        </p:nvSpPr>
        <p:spPr bwMode="auto">
          <a:xfrm>
            <a:off x="1734401" y="5249878"/>
            <a:ext cx="150336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altLang="zh-CN" sz="1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RG-NBS5026XG</a:t>
            </a:r>
            <a:endParaRPr lang="en-US" altLang="zh-CN" sz="12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5" name="Text Box 22"/>
          <p:cNvSpPr txBox="1">
            <a:spLocks noChangeArrowheads="1"/>
          </p:cNvSpPr>
          <p:nvPr/>
        </p:nvSpPr>
        <p:spPr bwMode="auto">
          <a:xfrm>
            <a:off x="0" y="3883029"/>
            <a:ext cx="12938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kumimoji="1" sz="2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kumimoji="1" sz="17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0" lang="zh-CN" altLang="en-US" sz="1400" b="1" dirty="0" smtClean="0">
                <a:solidFill>
                  <a:schemeClr val="bg1"/>
                </a:solidFill>
                <a:latin typeface="微软雅黑" panose="020B0503020204020204" pitchFamily="34" charset="-122"/>
              </a:rPr>
              <a:t>二层</a:t>
            </a:r>
            <a:r>
              <a:rPr kumimoji="0"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</a:rPr>
              <a:t>万兆网管</a:t>
            </a:r>
            <a:endParaRPr kumimoji="0" lang="en-US" altLang="zh-CN" sz="1400" b="1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99" name="矩形 104"/>
          <p:cNvSpPr>
            <a:spLocks noChangeArrowheads="1"/>
          </p:cNvSpPr>
          <p:nvPr/>
        </p:nvSpPr>
        <p:spPr bwMode="auto">
          <a:xfrm>
            <a:off x="1546195" y="4097343"/>
            <a:ext cx="171451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altLang="zh-CN" sz="1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RG-NBS5528XG</a:t>
            </a:r>
            <a:endParaRPr lang="en-US" altLang="zh-CN" sz="12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60509" y="1836123"/>
            <a:ext cx="1000114" cy="3052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689335" y="1836123"/>
            <a:ext cx="1115531" cy="357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75285" y="1883748"/>
            <a:ext cx="1428760" cy="1666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2" name="Picture 2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847F99"/>
              </a:clrFrom>
              <a:clrTo>
                <a:srgbClr val="847F9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50830" y="3954467"/>
            <a:ext cx="1428760" cy="250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3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1689071" y="3954467"/>
            <a:ext cx="1428760" cy="1821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4" name="Picture 8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617897" y="3954467"/>
            <a:ext cx="1370474" cy="1504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689071" y="4954599"/>
            <a:ext cx="1500198" cy="151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093000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03187" y="62802"/>
            <a:ext cx="10369868" cy="748393"/>
          </a:xfrm>
        </p:spPr>
        <p:txBody>
          <a:bodyPr/>
          <a:lstStyle/>
          <a:p>
            <a:r>
              <a:rPr lang="zh-CN" alt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76104" y="849003"/>
            <a:ext cx="9433405" cy="4819976"/>
          </a:xfrm>
        </p:spPr>
        <p:txBody>
          <a:bodyPr/>
          <a:lstStyle/>
          <a:p>
            <a:pPr>
              <a:buFont typeface="Wingdings" panose="05000000000000000000" pitchFamily="2" charset="2"/>
              <a:buChar char="n"/>
            </a:pPr>
            <a:r>
              <a:rPr lang="en-US" altLang="zh-CN" sz="2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NBS5026XG</a:t>
            </a:r>
            <a:r>
              <a:rPr lang="zh-CN" altLang="en-US" sz="2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产品介绍</a:t>
            </a:r>
            <a:endParaRPr lang="en-US" altLang="zh-CN" sz="2400" b="1" dirty="0" smtClean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n"/>
            </a:pPr>
            <a:endParaRPr lang="en-US" altLang="zh-CN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n"/>
            </a:pP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NBS5500XG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系列产品介绍</a:t>
            </a: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n"/>
            </a:pP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n"/>
            </a:pP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NBS5600XG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系列产品介绍</a:t>
            </a: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n"/>
            </a:pP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n"/>
            </a:pP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NBS5816XS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产品介绍</a:t>
            </a: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n"/>
            </a:pPr>
            <a:endParaRPr lang="en-US" altLang="zh-CN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n"/>
            </a:pP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S5510-E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系列产品介绍</a:t>
            </a: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n"/>
            </a:pP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n"/>
            </a:pP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S5750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系列产品介绍</a:t>
            </a: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None/>
            </a:pP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n"/>
            </a:pP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n"/>
            </a:pP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n"/>
            </a:pPr>
            <a:endParaRPr lang="en-US" altLang="zh-CN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None/>
            </a:pP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80756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0311" y="2311393"/>
            <a:ext cx="5737412" cy="5803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文本框 10"/>
          <p:cNvSpPr txBox="1">
            <a:spLocks noChangeArrowheads="1"/>
          </p:cNvSpPr>
          <p:nvPr/>
        </p:nvSpPr>
        <p:spPr bwMode="auto">
          <a:xfrm>
            <a:off x="2832079" y="2954335"/>
            <a:ext cx="59824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kumimoji="1" sz="2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kumimoji="1" sz="17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kumimoji="0" lang="zh-CN" altLang="en-US" sz="1600" b="1" dirty="0" smtClean="0">
                <a:solidFill>
                  <a:schemeClr val="bg1"/>
                </a:solidFill>
                <a:ea typeface="宋体" panose="02010600030101010101" pitchFamily="2" charset="-122"/>
              </a:rPr>
              <a:t>正面</a:t>
            </a:r>
            <a:endParaRPr kumimoji="0" lang="zh-CN" altLang="en-US" sz="1600" b="1" dirty="0">
              <a:solidFill>
                <a:schemeClr val="bg1"/>
              </a:solidFill>
              <a:ea typeface="宋体" panose="02010600030101010101" pitchFamily="2" charset="-122"/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749" y="3588411"/>
            <a:ext cx="5500726" cy="585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标题 1"/>
          <p:cNvSpPr txBox="1">
            <a:spLocks/>
          </p:cNvSpPr>
          <p:nvPr/>
        </p:nvSpPr>
        <p:spPr>
          <a:xfrm>
            <a:off x="188873" y="168253"/>
            <a:ext cx="7696200" cy="533400"/>
          </a:xfrm>
          <a:prstGeom prst="rect">
            <a:avLst/>
          </a:prstGeom>
        </p:spPr>
        <p:txBody>
          <a:bodyPr/>
          <a:lstStyle/>
          <a:p>
            <a:pPr marL="914400" marR="0" lvl="0" indent="-9144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j-cs"/>
                <a:sym typeface="Calibri" panose="020F0502020204030204" pitchFamily="34" charset="0"/>
              </a:rPr>
              <a:t>NBS5026XG</a:t>
            </a:r>
            <a:r>
              <a:rPr kumimoji="0" lang="zh-CN" alt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j-cs"/>
                <a:sym typeface="Calibri" panose="020F0502020204030204" pitchFamily="34" charset="0"/>
              </a:rPr>
              <a:t>简介</a:t>
            </a:r>
            <a:endParaRPr kumimoji="0" lang="zh-CN" altLang="en-US" sz="32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  <a:sym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89401" y="1739889"/>
            <a:ext cx="20505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rgbClr val="FFFF00"/>
                </a:solidFill>
              </a:rPr>
              <a:t>2</a:t>
            </a:r>
            <a:r>
              <a:rPr lang="zh-CN" altLang="en-US" dirty="0" smtClean="0">
                <a:solidFill>
                  <a:srgbClr val="FFFF00"/>
                </a:solidFill>
              </a:rPr>
              <a:t>个</a:t>
            </a:r>
            <a:r>
              <a:rPr lang="en-US" altLang="zh-CN" dirty="0" smtClean="0">
                <a:solidFill>
                  <a:srgbClr val="FFFF00"/>
                </a:solidFill>
              </a:rPr>
              <a:t>SFP+</a:t>
            </a:r>
            <a:r>
              <a:rPr lang="zh-CN" altLang="en-US" dirty="0" smtClean="0">
                <a:solidFill>
                  <a:srgbClr val="FFFF00"/>
                </a:solidFill>
              </a:rPr>
              <a:t>万兆端口</a:t>
            </a:r>
            <a:endParaRPr lang="zh-CN" altLang="en-US" dirty="0">
              <a:solidFill>
                <a:srgbClr val="FFFF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831947" y="1739889"/>
            <a:ext cx="18261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rgbClr val="FFFF00"/>
                </a:solidFill>
              </a:rPr>
              <a:t>24</a:t>
            </a:r>
            <a:r>
              <a:rPr lang="zh-CN" altLang="en-US" dirty="0" smtClean="0">
                <a:solidFill>
                  <a:srgbClr val="FFFF00"/>
                </a:solidFill>
              </a:rPr>
              <a:t>个</a:t>
            </a:r>
            <a:r>
              <a:rPr lang="zh-CN" altLang="en-US" dirty="0">
                <a:solidFill>
                  <a:srgbClr val="FFFF00"/>
                </a:solidFill>
              </a:rPr>
              <a:t>千</a:t>
            </a:r>
            <a:r>
              <a:rPr lang="zh-CN" altLang="en-US" dirty="0" smtClean="0">
                <a:solidFill>
                  <a:srgbClr val="FFFF00"/>
                </a:solidFill>
              </a:rPr>
              <a:t>兆电端口</a:t>
            </a:r>
            <a:endParaRPr lang="zh-CN" altLang="en-US" dirty="0">
              <a:solidFill>
                <a:srgbClr val="FFFF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31749" y="3159784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FFFF00"/>
                </a:solidFill>
              </a:rPr>
              <a:t>接地柱</a:t>
            </a:r>
            <a:endParaRPr lang="zh-CN" altLang="en-US" dirty="0">
              <a:solidFill>
                <a:srgbClr val="FFFF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832079" y="4796192"/>
            <a:ext cx="478634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物理参数：</a:t>
            </a:r>
            <a:endParaRPr lang="en-US" altLang="zh-CN" sz="20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尺寸：</a:t>
            </a:r>
            <a:r>
              <a:rPr lang="en-US" sz="2000" dirty="0" smtClean="0">
                <a:solidFill>
                  <a:schemeClr val="bg1"/>
                </a:solidFill>
              </a:rPr>
              <a:t> 440mm ×330mm × 44mm</a:t>
            </a:r>
            <a:endParaRPr lang="en-US" altLang="zh-CN" sz="20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功耗：</a:t>
            </a:r>
            <a:r>
              <a:rPr lang="en-US" altLang="zh-CN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17W</a:t>
            </a:r>
            <a:endParaRPr lang="zh-CN" altLang="en-US" sz="2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31749" y="4811723"/>
            <a:ext cx="278605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性能参数：</a:t>
            </a:r>
            <a:endParaRPr lang="en-US" altLang="zh-CN" sz="20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交</a:t>
            </a:r>
            <a:r>
              <a: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换容量：</a:t>
            </a:r>
            <a:r>
              <a:rPr lang="en-US" altLang="zh-CN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256G</a:t>
            </a:r>
            <a:endParaRPr lang="en-US" altLang="zh-CN" sz="2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包转发率</a:t>
            </a:r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：</a:t>
            </a:r>
            <a:r>
              <a:rPr lang="en-US" altLang="zh-CN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66Mbps</a:t>
            </a:r>
            <a:endParaRPr lang="en-US" altLang="zh-CN" sz="2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1760509" y="2159652"/>
            <a:ext cx="2428892" cy="64925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474625" y="3659850"/>
            <a:ext cx="504056" cy="41659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4403715" y="2373966"/>
            <a:ext cx="777099" cy="47139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0" name="文本框 10"/>
          <p:cNvSpPr txBox="1">
            <a:spLocks noChangeArrowheads="1"/>
          </p:cNvSpPr>
          <p:nvPr/>
        </p:nvSpPr>
        <p:spPr bwMode="auto">
          <a:xfrm>
            <a:off x="2760641" y="4311657"/>
            <a:ext cx="59824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kumimoji="1" sz="2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kumimoji="1" sz="17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kumimoji="0" lang="zh-CN" altLang="en-US" sz="1600" b="1" dirty="0" smtClean="0">
                <a:solidFill>
                  <a:schemeClr val="bg1"/>
                </a:solidFill>
                <a:ea typeface="宋体" panose="02010600030101010101" pitchFamily="2" charset="-122"/>
              </a:rPr>
              <a:t>背面</a:t>
            </a:r>
            <a:endParaRPr kumimoji="0" lang="zh-CN" altLang="en-US" sz="1600" b="1" dirty="0">
              <a:solidFill>
                <a:schemeClr val="bg1"/>
              </a:solidFill>
              <a:ea typeface="宋体" panose="02010600030101010101" pitchFamily="2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260311" y="954071"/>
            <a:ext cx="480131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业内第一款非网管型万兆口交换机</a:t>
            </a:r>
            <a:endParaRPr lang="zh-CN" altLang="en-US" sz="24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689731" y="1882765"/>
            <a:ext cx="4643470" cy="37394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itchFamily="2" charset="2"/>
              <a:buChar char="n"/>
            </a:pPr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非网管型</a:t>
            </a:r>
            <a:endParaRPr lang="en-US" altLang="zh-CN" sz="20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n"/>
            </a:pPr>
            <a:endParaRPr lang="en-US" altLang="zh-CN" sz="20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n"/>
            </a:pPr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硬件聚合开关，</a:t>
            </a:r>
            <a:r>
              <a:rPr lang="zh-CN" altLang="en-US" sz="2000" b="1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双万兆上联</a:t>
            </a:r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，提升主干链路带宽</a:t>
            </a:r>
            <a:endParaRPr lang="en-US" altLang="zh-CN" sz="20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n"/>
            </a:pPr>
            <a:endParaRPr lang="en-US" altLang="zh-CN" sz="20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n"/>
            </a:pPr>
            <a:r>
              <a:rPr lang="zh-CN" altLang="en-US" sz="2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硬件</a:t>
            </a:r>
            <a:r>
              <a:rPr lang="zh-CN" altLang="en-US" sz="2000" b="1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流控开关</a:t>
            </a:r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，关闭流控，提高网络同传数据传输速度</a:t>
            </a:r>
            <a:endParaRPr lang="en-US" altLang="zh-CN" sz="20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Line 76"/>
          <p:cNvSpPr>
            <a:spLocks noChangeShapeType="1"/>
          </p:cNvSpPr>
          <p:nvPr/>
        </p:nvSpPr>
        <p:spPr bwMode="auto">
          <a:xfrm flipV="1">
            <a:off x="3042918" y="3466569"/>
            <a:ext cx="2456478" cy="862172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8" name="Line 76"/>
          <p:cNvSpPr>
            <a:spLocks noChangeShapeType="1"/>
          </p:cNvSpPr>
          <p:nvPr/>
        </p:nvSpPr>
        <p:spPr bwMode="auto">
          <a:xfrm>
            <a:off x="2452812" y="2696099"/>
            <a:ext cx="2854546" cy="716748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46063" y="168253"/>
            <a:ext cx="10369868" cy="623125"/>
          </a:xfrm>
        </p:spPr>
        <p:txBody>
          <a:bodyPr/>
          <a:lstStyle/>
          <a:p>
            <a:r>
              <a:rPr lang="zh-CN" altLang="en-US" sz="3200" b="1" dirty="0" smtClean="0">
                <a:latin typeface="微软雅黑" pitchFamily="34" charset="-122"/>
                <a:ea typeface="微软雅黑" pitchFamily="34" charset="-122"/>
              </a:rPr>
              <a:t>主要应用场景</a:t>
            </a:r>
            <a:endParaRPr lang="zh-CN" altLang="en-US" sz="32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n"/>
            </a:pPr>
            <a:r>
              <a:rPr lang="zh-CN" altLang="en-US" sz="2400" b="1" dirty="0" smtClean="0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网吧星型万兆方案</a:t>
            </a:r>
            <a:endParaRPr lang="zh-CN" altLang="en-US" sz="2400" b="1" dirty="0">
              <a:solidFill>
                <a:srgbClr val="FFFF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Line 46"/>
          <p:cNvSpPr>
            <a:spLocks noChangeShapeType="1"/>
          </p:cNvSpPr>
          <p:nvPr/>
        </p:nvSpPr>
        <p:spPr bwMode="auto">
          <a:xfrm flipH="1" flipV="1">
            <a:off x="5617980" y="2650078"/>
            <a:ext cx="32006" cy="829894"/>
          </a:xfrm>
          <a:prstGeom prst="line">
            <a:avLst/>
          </a:prstGeom>
          <a:noFill/>
          <a:ln w="31750">
            <a:solidFill>
              <a:srgbClr val="7030A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文本框 5"/>
          <p:cNvSpPr txBox="1"/>
          <p:nvPr/>
        </p:nvSpPr>
        <p:spPr>
          <a:xfrm>
            <a:off x="1365347" y="4502817"/>
            <a:ext cx="16096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接入交换机</a:t>
            </a:r>
            <a:endParaRPr lang="en-US" altLang="zh-CN" sz="14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sz="14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RG-NBS5026XG</a:t>
            </a:r>
            <a:endParaRPr lang="zh-CN" altLang="en-US" sz="14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Text Box 26"/>
          <p:cNvSpPr txBox="1">
            <a:spLocks noChangeArrowheads="1"/>
          </p:cNvSpPr>
          <p:nvPr/>
        </p:nvSpPr>
        <p:spPr bwMode="auto">
          <a:xfrm>
            <a:off x="6195336" y="2201703"/>
            <a:ext cx="170884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r>
              <a:rPr lang="en-US" altLang="zh-CN" sz="14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NBR</a:t>
            </a:r>
            <a:r>
              <a:rPr lang="zh-CN" altLang="en-US" sz="14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系列流控网关</a:t>
            </a:r>
            <a:endParaRPr lang="zh-CN" altLang="en-US" sz="14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" name="Line 76"/>
          <p:cNvSpPr>
            <a:spLocks noChangeShapeType="1"/>
          </p:cNvSpPr>
          <p:nvPr/>
        </p:nvSpPr>
        <p:spPr bwMode="auto">
          <a:xfrm>
            <a:off x="2260782" y="2576199"/>
            <a:ext cx="3046580" cy="746367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35" name="Picture 77" descr="通用服务器-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916" y="1990020"/>
            <a:ext cx="1004181" cy="10200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77" descr="通用服务器-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2824" y="2052999"/>
            <a:ext cx="992366" cy="1008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组合 38"/>
          <p:cNvGrpSpPr/>
          <p:nvPr/>
        </p:nvGrpSpPr>
        <p:grpSpPr>
          <a:xfrm>
            <a:off x="8371527" y="1350023"/>
            <a:ext cx="1998803" cy="621086"/>
            <a:chOff x="6635722" y="1407527"/>
            <a:chExt cx="1586264" cy="657298"/>
          </a:xfrm>
        </p:grpSpPr>
        <p:sp>
          <p:nvSpPr>
            <p:cNvPr id="41" name="Line 74"/>
            <p:cNvSpPr>
              <a:spLocks noChangeShapeType="1"/>
            </p:cNvSpPr>
            <p:nvPr/>
          </p:nvSpPr>
          <p:spPr bwMode="auto">
            <a:xfrm flipV="1">
              <a:off x="6660232" y="1764717"/>
              <a:ext cx="864096" cy="0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2" name="Line 74"/>
            <p:cNvSpPr>
              <a:spLocks noChangeShapeType="1"/>
            </p:cNvSpPr>
            <p:nvPr/>
          </p:nvSpPr>
          <p:spPr bwMode="auto">
            <a:xfrm flipV="1">
              <a:off x="6660232" y="1963072"/>
              <a:ext cx="86409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3" name="文本框 45"/>
            <p:cNvSpPr txBox="1"/>
            <p:nvPr/>
          </p:nvSpPr>
          <p:spPr>
            <a:xfrm>
              <a:off x="7668344" y="1804248"/>
              <a:ext cx="553642" cy="2605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zh-CN" altLang="en-US" sz="10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万兆光纤</a:t>
              </a:r>
              <a:endParaRPr kumimoji="1"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4" name="文本框 46"/>
            <p:cNvSpPr txBox="1"/>
            <p:nvPr/>
          </p:nvSpPr>
          <p:spPr>
            <a:xfrm>
              <a:off x="7668344" y="1621841"/>
              <a:ext cx="553642" cy="2605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zh-CN" altLang="en-US" sz="10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千兆光纤</a:t>
              </a:r>
              <a:endParaRPr kumimoji="1"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9" name="Line 74"/>
            <p:cNvSpPr>
              <a:spLocks noChangeShapeType="1"/>
            </p:cNvSpPr>
            <p:nvPr/>
          </p:nvSpPr>
          <p:spPr bwMode="auto">
            <a:xfrm flipV="1">
              <a:off x="6635722" y="1550403"/>
              <a:ext cx="864096" cy="0"/>
            </a:xfrm>
            <a:prstGeom prst="line">
              <a:avLst/>
            </a:prstGeom>
            <a:noFill/>
            <a:ln w="28575">
              <a:solidFill>
                <a:srgbClr val="7030A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0" name="文本框 46"/>
            <p:cNvSpPr txBox="1"/>
            <p:nvPr/>
          </p:nvSpPr>
          <p:spPr>
            <a:xfrm>
              <a:off x="7635855" y="1407527"/>
              <a:ext cx="553642" cy="2605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zh-CN" altLang="en-US" sz="10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千兆电缆</a:t>
              </a:r>
              <a:endParaRPr kumimoji="1"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40" name="Text Box 27"/>
          <p:cNvSpPr txBox="1">
            <a:spLocks noChangeArrowheads="1"/>
          </p:cNvSpPr>
          <p:nvPr/>
        </p:nvSpPr>
        <p:spPr bwMode="auto">
          <a:xfrm>
            <a:off x="1160633" y="3122026"/>
            <a:ext cx="126188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r>
              <a:rPr lang="zh-CN" altLang="en-US" sz="14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网吧服</a:t>
            </a:r>
            <a:r>
              <a:rPr lang="zh-CN" altLang="en-US" sz="1400" b="1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务器群</a:t>
            </a:r>
            <a:endParaRPr lang="zh-CN" altLang="en-US" sz="14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33" name="Picture 30" descr="中低端路由器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6460" y="2242537"/>
            <a:ext cx="960173" cy="580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Picture 77" descr="通用服务器-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9738" y="2088535"/>
            <a:ext cx="960173" cy="975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文本框 5"/>
          <p:cNvSpPr txBox="1"/>
          <p:nvPr/>
        </p:nvSpPr>
        <p:spPr>
          <a:xfrm>
            <a:off x="5975351" y="3025773"/>
            <a:ext cx="144142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万兆核心交换机</a:t>
            </a:r>
            <a:endParaRPr lang="en-US" altLang="zh-CN" sz="14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椭圆 3"/>
          <p:cNvSpPr/>
          <p:nvPr/>
        </p:nvSpPr>
        <p:spPr>
          <a:xfrm rot="19462231">
            <a:off x="3671386" y="2877909"/>
            <a:ext cx="532531" cy="227091"/>
          </a:xfrm>
          <a:prstGeom prst="ellips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" name="文本框 5"/>
          <p:cNvSpPr txBox="1"/>
          <p:nvPr/>
        </p:nvSpPr>
        <p:spPr>
          <a:xfrm>
            <a:off x="3447940" y="2570819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聚合</a:t>
            </a:r>
            <a:endParaRPr lang="zh-CN" altLang="en-US" sz="14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6" name="Line 76"/>
          <p:cNvSpPr>
            <a:spLocks noChangeShapeType="1"/>
          </p:cNvSpPr>
          <p:nvPr/>
        </p:nvSpPr>
        <p:spPr bwMode="auto">
          <a:xfrm flipV="1">
            <a:off x="5307361" y="3466569"/>
            <a:ext cx="310620" cy="862171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7" name="Line 76"/>
          <p:cNvSpPr>
            <a:spLocks noChangeShapeType="1"/>
          </p:cNvSpPr>
          <p:nvPr/>
        </p:nvSpPr>
        <p:spPr bwMode="auto">
          <a:xfrm flipH="1" flipV="1">
            <a:off x="5780369" y="3491973"/>
            <a:ext cx="1523163" cy="836767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8" name="Line 76"/>
          <p:cNvSpPr>
            <a:spLocks noChangeShapeType="1"/>
          </p:cNvSpPr>
          <p:nvPr/>
        </p:nvSpPr>
        <p:spPr bwMode="auto">
          <a:xfrm flipH="1" flipV="1">
            <a:off x="5897466" y="3466568"/>
            <a:ext cx="3734294" cy="862172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4" name="Picture 78" descr="固化汇聚交换机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2450" y="3147717"/>
            <a:ext cx="1180213" cy="664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78" descr="固化汇聚交换机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7254" y="4141797"/>
            <a:ext cx="1180213" cy="664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78" descr="固化汇聚交换机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0616" y="4121969"/>
            <a:ext cx="1180213" cy="664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78" descr="固化汇聚交换机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2813" y="4168705"/>
            <a:ext cx="1180213" cy="664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78" descr="固化汇聚交换机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2595" y="4121969"/>
            <a:ext cx="1180213" cy="664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78933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104" y="259508"/>
            <a:ext cx="10369868" cy="623125"/>
          </a:xfrm>
        </p:spPr>
        <p:txBody>
          <a:bodyPr/>
          <a:lstStyle/>
          <a:p>
            <a:r>
              <a:rPr lang="zh-CN" altLang="en-US" sz="3200" b="1" dirty="0" smtClean="0">
                <a:latin typeface="微软雅黑" pitchFamily="34" charset="-122"/>
                <a:ea typeface="微软雅黑" pitchFamily="34" charset="-122"/>
              </a:rPr>
              <a:t>方案特点</a:t>
            </a:r>
            <a:endParaRPr lang="zh-CN" altLang="en-US" sz="32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76104" y="1151913"/>
            <a:ext cx="10369868" cy="5088570"/>
          </a:xfrm>
        </p:spPr>
        <p:txBody>
          <a:bodyPr/>
          <a:lstStyle/>
          <a:p>
            <a:pPr>
              <a:buFont typeface="Wingdings" pitchFamily="2" charset="2"/>
              <a:buChar char="n"/>
            </a:pPr>
            <a:r>
              <a:rPr lang="zh-CN" altLang="en-US" sz="2400" b="1" dirty="0" smtClean="0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高性价比万兆星型方案</a:t>
            </a:r>
            <a:endParaRPr lang="en-US" altLang="zh-CN" sz="2400" b="1" dirty="0" smtClean="0">
              <a:solidFill>
                <a:srgbClr val="FFFF00"/>
              </a:solidFill>
              <a:latin typeface="微软雅黑" pitchFamily="34" charset="-122"/>
              <a:ea typeface="微软雅黑" pitchFamily="34" charset="-122"/>
            </a:endParaRPr>
          </a:p>
          <a:p>
            <a:pPr lvl="1">
              <a:buFont typeface="Wingdings" pitchFamily="2" charset="2"/>
              <a:buChar char="Ø"/>
            </a:pP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千兆网吧中，分交换机一直都采用非网管型交换机</a:t>
            </a:r>
            <a:endParaRPr lang="en-US" altLang="zh-CN" sz="2000" dirty="0" smtClean="0">
              <a:latin typeface="微软雅黑" pitchFamily="34" charset="-122"/>
              <a:ea typeface="微软雅黑" pitchFamily="34" charset="-122"/>
            </a:endParaRPr>
          </a:p>
          <a:p>
            <a:pPr lvl="1"/>
            <a:endParaRPr lang="en-US" altLang="zh-CN" sz="2000" dirty="0" smtClean="0">
              <a:latin typeface="微软雅黑" pitchFamily="34" charset="-122"/>
              <a:ea typeface="微软雅黑" pitchFamily="34" charset="-122"/>
            </a:endParaRPr>
          </a:p>
          <a:p>
            <a:pPr lvl="1">
              <a:buFont typeface="Wingdings" pitchFamily="2" charset="2"/>
              <a:buChar char="Ø"/>
            </a:pP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在升级到万兆网吧的过程中，因为市场上少有厂商能够提供非网管型的万兆口交换机，因而不得不采用高成本的网管型万兆口交换机。</a:t>
            </a:r>
            <a:endParaRPr lang="en-US" altLang="zh-CN" sz="2000" dirty="0" smtClean="0">
              <a:latin typeface="微软雅黑" pitchFamily="34" charset="-122"/>
              <a:ea typeface="微软雅黑" pitchFamily="34" charset="-122"/>
            </a:endParaRPr>
          </a:p>
          <a:p>
            <a:pPr lvl="1"/>
            <a:endParaRPr lang="en-US" altLang="zh-CN" sz="2000" dirty="0" smtClean="0">
              <a:latin typeface="微软雅黑" pitchFamily="34" charset="-122"/>
              <a:ea typeface="微软雅黑" pitchFamily="34" charset="-122"/>
            </a:endParaRPr>
          </a:p>
          <a:p>
            <a:pPr lvl="1">
              <a:buFont typeface="Wingdings" pitchFamily="2" charset="2"/>
              <a:buChar char="Ø"/>
            </a:pP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RG-NBS5026XG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是业内首款非网管型万兆口交换机，特别适合使用在万兆网吧分交换场合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——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网吧</a:t>
            </a:r>
            <a:r>
              <a:rPr lang="zh-CN" altLang="en-US" sz="2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分</a:t>
            </a:r>
            <a:r>
              <a:rPr lang="zh-CN" altLang="en-US" sz="20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交换机本就该是非网管型</a:t>
            </a:r>
            <a:r>
              <a:rPr lang="zh-CN" altLang="en-US" sz="2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交换机</a:t>
            </a:r>
            <a:endParaRPr lang="en-US" altLang="zh-CN" sz="2000" b="1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pPr lvl="1"/>
            <a:endParaRPr lang="en-US" altLang="zh-CN" sz="2000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pPr lvl="1">
              <a:buFont typeface="Wingdings" pitchFamily="2" charset="2"/>
              <a:buChar char="Ø"/>
            </a:pP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在不破坏原有装修、布线情况下，</a:t>
            </a:r>
            <a:r>
              <a:rPr lang="en-US" altLang="zh-CN" sz="2000" b="1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30</a:t>
            </a:r>
            <a:r>
              <a:rPr lang="zh-CN" altLang="en-US" sz="2000" b="1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分钟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即可方便升级到万兆星型网络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-</a:t>
            </a:r>
            <a:r>
              <a:rPr lang="zh-CN" altLang="en-US" sz="2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不影响网吧营业</a:t>
            </a:r>
            <a:endParaRPr lang="en-US" altLang="zh-CN" sz="2000" b="1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pPr lvl="1"/>
            <a:endParaRPr lang="zh-CN" altLang="en-US" sz="24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pPr lvl="1"/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75401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3200" b="1" dirty="0" smtClean="0">
                <a:latin typeface="微软雅黑" pitchFamily="34" charset="-122"/>
                <a:ea typeface="微软雅黑" pitchFamily="34" charset="-122"/>
              </a:rPr>
              <a:t>竞争对比</a:t>
            </a:r>
            <a:endParaRPr lang="zh-CN" altLang="en-US" sz="3200" b="1" dirty="0">
              <a:latin typeface="微软雅黑" pitchFamily="34" charset="-122"/>
              <a:ea typeface="微软雅黑" pitchFamily="34" charset="-122"/>
            </a:endParaRP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56090"/>
              </p:ext>
            </p:extLst>
          </p:nvPr>
        </p:nvGraphicFramePr>
        <p:xfrm>
          <a:off x="25441" y="1015237"/>
          <a:ext cx="11522074" cy="4796618"/>
        </p:xfrm>
        <a:graphic>
          <a:graphicData uri="http://schemas.openxmlformats.org/drawingml/2006/table">
            <a:tbl>
              <a:tblPr/>
              <a:tblGrid>
                <a:gridCol w="1662957"/>
                <a:gridCol w="1762551"/>
                <a:gridCol w="1835991"/>
                <a:gridCol w="2570387"/>
                <a:gridCol w="3690188"/>
              </a:tblGrid>
              <a:tr h="22655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1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规格项</a:t>
                      </a:r>
                      <a:endParaRPr lang="zh-CN" altLang="en-US" sz="1800" b="1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1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锐捷</a:t>
                      </a: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H3C</a:t>
                      </a: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1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优肯</a:t>
                      </a:r>
                      <a:endParaRPr lang="zh-CN" altLang="en-US" sz="1800" b="1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1800" b="1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30593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NBS5026XG</a:t>
                      </a: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NS128</a:t>
                      </a: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UK3612-26TA</a:t>
                      </a: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800" b="1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说明</a:t>
                      </a: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669463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800" b="1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端口形态</a:t>
                      </a: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6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24</a:t>
                      </a:r>
                      <a:r>
                        <a:rPr lang="zh-CN" altLang="en-US" sz="16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个千兆电口，</a:t>
                      </a:r>
                      <a:r>
                        <a:rPr lang="en-US" altLang="zh-CN" sz="16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2</a:t>
                      </a:r>
                      <a:r>
                        <a:rPr lang="zh-CN" altLang="en-US" sz="16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个</a:t>
                      </a:r>
                      <a:r>
                        <a:rPr lang="en-US" altLang="zh-CN" sz="16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SFP+</a:t>
                      </a:r>
                      <a:r>
                        <a:rPr lang="zh-CN" altLang="en-US" sz="16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万兆光口</a:t>
                      </a: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6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24</a:t>
                      </a:r>
                      <a:r>
                        <a:rPr lang="zh-CN" altLang="en-US" sz="16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个千兆电口，</a:t>
                      </a:r>
                      <a:r>
                        <a:rPr lang="en-US" altLang="zh-CN" sz="1600" b="0" i="0" u="none" strike="noStrike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4</a:t>
                      </a:r>
                      <a:r>
                        <a:rPr lang="zh-CN" altLang="en-US" sz="1600" b="0" i="0" u="none" strike="noStrike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个</a:t>
                      </a:r>
                      <a:r>
                        <a:rPr lang="en-US" altLang="zh-CN" sz="1600" b="0" i="0" u="none" strike="noStrike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SFP+</a:t>
                      </a:r>
                      <a:r>
                        <a:rPr lang="zh-CN" altLang="en-US" sz="1600" b="0" i="0" u="none" strike="noStrike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万兆光口</a:t>
                      </a: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6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24</a:t>
                      </a:r>
                      <a:r>
                        <a:rPr lang="zh-CN" altLang="en-US" sz="16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个千兆电</a:t>
                      </a:r>
                      <a:r>
                        <a:rPr lang="zh-CN" altLang="en-US" sz="16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口，</a:t>
                      </a:r>
                      <a:r>
                        <a:rPr lang="en-US" altLang="zh-CN" sz="16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2</a:t>
                      </a:r>
                      <a:r>
                        <a:rPr lang="zh-CN" altLang="en-US" sz="16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个</a:t>
                      </a:r>
                      <a:r>
                        <a:rPr lang="en-US" sz="16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SFP+</a:t>
                      </a:r>
                      <a:r>
                        <a:rPr lang="zh-CN" altLang="en-US" sz="16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万兆光</a:t>
                      </a:r>
                      <a:endParaRPr lang="zh-CN" altLang="en-US" sz="16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1600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单设备可用端口数更多，招投标中定档</a:t>
                      </a:r>
                      <a:endParaRPr lang="zh-CN" altLang="en-US" sz="1600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0593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800" b="1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交换容量</a:t>
                      </a: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240G</a:t>
                      </a: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128G</a:t>
                      </a: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88Gbps</a:t>
                      </a: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1600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整机转发无瓶颈，招投标中抬高友商产品</a:t>
                      </a:r>
                      <a:endParaRPr lang="zh-CN" altLang="en-US" sz="1600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0593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800" b="1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二层包转发率</a:t>
                      </a: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66Mbps</a:t>
                      </a: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95.2Mbps</a:t>
                      </a: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65.472Mpps</a:t>
                      </a: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600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转发速度快</a:t>
                      </a: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059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MAC</a:t>
                      </a:r>
                      <a:r>
                        <a:rPr lang="zh-CN" altLang="en-US" sz="1800" b="1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地址表容量</a:t>
                      </a: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16K</a:t>
                      </a: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8K</a:t>
                      </a: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16K</a:t>
                      </a: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1600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带机量高</a:t>
                      </a:r>
                      <a:endParaRPr lang="zh-CN" altLang="en-US" sz="1600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0593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800" b="1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流控开关</a:t>
                      </a: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无</a:t>
                      </a: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无</a:t>
                      </a: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1600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提高网络同传速度，让网络速度翻倍</a:t>
                      </a:r>
                      <a:endParaRPr lang="zh-CN" altLang="en-US" sz="1600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309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800" b="1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聚合开关</a:t>
                      </a: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无（</a:t>
                      </a:r>
                      <a:r>
                        <a:rPr lang="en-US" altLang="zh-CN" sz="16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25,26</a:t>
                      </a:r>
                      <a:r>
                        <a:rPr lang="zh-CN" altLang="en-US" sz="16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口固化端口汇聚）</a:t>
                      </a: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1600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主干链路带宽提高</a:t>
                      </a:r>
                      <a:r>
                        <a:rPr lang="en-US" altLang="zh-CN" sz="1600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100%</a:t>
                      </a:r>
                      <a:r>
                        <a:rPr lang="zh-CN" altLang="en-US" sz="1600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，让网络速度翻倍</a:t>
                      </a:r>
                      <a:endParaRPr lang="zh-CN" altLang="en-US" sz="1600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0593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800" b="1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功率</a:t>
                      </a: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&lt;17W</a:t>
                      </a: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≤22W</a:t>
                      </a: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≤65W</a:t>
                      </a: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1600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为客户节约能耗，省钱</a:t>
                      </a:r>
                      <a:endParaRPr lang="zh-CN" altLang="en-US" sz="1600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0593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800" b="1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散热方式</a:t>
                      </a: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无风扇，自然散热</a:t>
                      </a: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无风扇，自然散热</a:t>
                      </a: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未知</a:t>
                      </a: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1600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静音节能，提高设备使用寿命</a:t>
                      </a:r>
                      <a:endParaRPr lang="zh-CN" altLang="en-US" sz="1600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0593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800" b="1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端口浪涌</a:t>
                      </a: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4KV</a:t>
                      </a: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7KV</a:t>
                      </a: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4KV</a:t>
                      </a: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600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防浪涌设计，提高设备使用寿命</a:t>
                      </a: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0593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800" b="1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工作温度</a:t>
                      </a: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0ºC ~ 50ºC</a:t>
                      </a: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6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0℃</a:t>
                      </a:r>
                      <a:r>
                        <a:rPr lang="zh-CN" altLang="en-US" sz="16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～</a:t>
                      </a:r>
                      <a:r>
                        <a:rPr lang="en-US" altLang="zh-CN" sz="16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40℃</a:t>
                      </a: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0ºC ~ 50ºC</a:t>
                      </a: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1600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工作在宽幅高低温中，提高设备使用寿命</a:t>
                      </a:r>
                      <a:endParaRPr lang="zh-CN" altLang="en-US" sz="1600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0593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800" b="1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入网许可证</a:t>
                      </a: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有</a:t>
                      </a: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600" b="0" i="0" u="none" strike="noStrike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未知</a:t>
                      </a: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未知</a:t>
                      </a: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1600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进网许可的电信设备上的质量标志，合规</a:t>
                      </a:r>
                      <a:endParaRPr lang="zh-CN" altLang="en-US" sz="1600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0593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800" b="1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质保</a:t>
                      </a: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6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3</a:t>
                      </a:r>
                      <a:r>
                        <a:rPr lang="zh-CN" altLang="en-US" sz="16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年</a:t>
                      </a: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6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1</a:t>
                      </a:r>
                      <a:r>
                        <a:rPr lang="zh-CN" altLang="en-US" sz="16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年</a:t>
                      </a:r>
                      <a:endParaRPr lang="zh-CN" altLang="en-US" sz="16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6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3</a:t>
                      </a:r>
                      <a:r>
                        <a:rPr lang="zh-CN" altLang="en-US" sz="16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年</a:t>
                      </a:r>
                      <a:endParaRPr lang="zh-CN" altLang="en-US" sz="16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1600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设备放心使用的保障，降低运维成本</a:t>
                      </a:r>
                      <a:endParaRPr lang="zh-CN" altLang="en-US" sz="1600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0593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800" b="1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价格</a:t>
                      </a: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6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1600</a:t>
                      </a:r>
                      <a:endParaRPr lang="zh-CN" altLang="en-US" sz="16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6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1500</a:t>
                      </a:r>
                      <a:r>
                        <a:rPr lang="zh-CN" altLang="en-US" sz="16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（淘宝）</a:t>
                      </a:r>
                      <a:endParaRPr lang="zh-CN" altLang="en-US" sz="16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6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2500</a:t>
                      </a:r>
                      <a:r>
                        <a:rPr lang="zh-CN" altLang="en-US" sz="16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（淘宝）</a:t>
                      </a:r>
                      <a:endParaRPr lang="zh-CN" altLang="en-US" sz="16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8822" marR="8822" marT="882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03187" y="62802"/>
            <a:ext cx="10369868" cy="748393"/>
          </a:xfrm>
        </p:spPr>
        <p:txBody>
          <a:bodyPr/>
          <a:lstStyle/>
          <a:p>
            <a:r>
              <a:rPr lang="zh-CN" alt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76104" y="849003"/>
            <a:ext cx="9433405" cy="4819976"/>
          </a:xfrm>
        </p:spPr>
        <p:txBody>
          <a:bodyPr/>
          <a:lstStyle/>
          <a:p>
            <a:pPr>
              <a:buFont typeface="Wingdings" panose="05000000000000000000" pitchFamily="2" charset="2"/>
              <a:buChar char="n"/>
            </a:pP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NBS5026XG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产品介绍</a:t>
            </a: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n"/>
            </a:pPr>
            <a:endParaRPr lang="en-US" altLang="zh-CN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n"/>
            </a:pPr>
            <a:r>
              <a:rPr lang="en-US" altLang="zh-CN" sz="2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NBS5500XG</a:t>
            </a:r>
            <a:r>
              <a:rPr lang="zh-CN" altLang="en-US" sz="2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系列产品介绍</a:t>
            </a:r>
            <a:endParaRPr lang="en-US" altLang="zh-CN" sz="24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n"/>
            </a:pP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n"/>
            </a:pP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NBS5600XG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系列产品介绍</a:t>
            </a: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n"/>
            </a:pP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n"/>
            </a:pP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NBS5816XS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产品介绍</a:t>
            </a: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n"/>
            </a:pPr>
            <a:endParaRPr lang="en-US" altLang="zh-CN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n"/>
            </a:pP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S5510-E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系列产品介绍</a:t>
            </a: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n"/>
            </a:pP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n"/>
            </a:pP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S5750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系列产品介绍</a:t>
            </a: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n"/>
            </a:pPr>
            <a:endParaRPr lang="en-US" altLang="zh-CN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None/>
            </a:pP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80756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31749" y="168253"/>
            <a:ext cx="10369868" cy="551687"/>
          </a:xfrm>
        </p:spPr>
        <p:txBody>
          <a:bodyPr/>
          <a:lstStyle/>
          <a:p>
            <a:r>
              <a:rPr lang="en-US" altLang="zh-CN" sz="3200" b="1" dirty="0" smtClean="0">
                <a:latin typeface="微软雅黑" pitchFamily="34" charset="-122"/>
                <a:ea typeface="微软雅黑" pitchFamily="34" charset="-122"/>
              </a:rPr>
              <a:t>RG-NBS5500XG</a:t>
            </a:r>
            <a:r>
              <a:rPr lang="zh-CN" altLang="en-US" sz="3200" b="1" dirty="0" smtClean="0">
                <a:latin typeface="微软雅黑" pitchFamily="34" charset="-122"/>
                <a:ea typeface="微软雅黑" pitchFamily="34" charset="-122"/>
              </a:rPr>
              <a:t>简介</a:t>
            </a:r>
            <a:endParaRPr lang="zh-CN" altLang="en-US" sz="3200" b="1" dirty="0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903253" y="2534460"/>
            <a:ext cx="3792616" cy="4349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903253" y="1534328"/>
            <a:ext cx="3786214" cy="3813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矩形 104"/>
          <p:cNvSpPr>
            <a:spLocks noChangeArrowheads="1"/>
          </p:cNvSpPr>
          <p:nvPr/>
        </p:nvSpPr>
        <p:spPr bwMode="auto">
          <a:xfrm>
            <a:off x="1546195" y="1891518"/>
            <a:ext cx="238833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altLang="zh-CN" sz="12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RG-NBS5528XG</a:t>
            </a:r>
            <a:endParaRPr lang="en-US" altLang="zh-CN" sz="12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矩形 104"/>
          <p:cNvSpPr>
            <a:spLocks noChangeArrowheads="1"/>
          </p:cNvSpPr>
          <p:nvPr/>
        </p:nvSpPr>
        <p:spPr bwMode="auto">
          <a:xfrm>
            <a:off x="1689071" y="2963088"/>
            <a:ext cx="238833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altLang="zh-CN" sz="12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RG-NBS5552XG</a:t>
            </a:r>
            <a:endParaRPr lang="en-US" altLang="zh-CN" sz="12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17501" y="4740285"/>
            <a:ext cx="478634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物理参数：</a:t>
            </a:r>
            <a:endParaRPr lang="en-US" altLang="zh-CN" sz="20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尺       寸：</a:t>
            </a:r>
            <a:r>
              <a:rPr lang="en-US" sz="2000" dirty="0" smtClean="0">
                <a:solidFill>
                  <a:schemeClr val="bg1"/>
                </a:solidFill>
              </a:rPr>
              <a:t> 440mm ×210mm × 44mm</a:t>
            </a:r>
            <a:endParaRPr lang="en-US" altLang="zh-CN" sz="20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功       耗： </a:t>
            </a:r>
            <a:r>
              <a:rPr lang="en-US" altLang="zh-CN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30W/54W</a:t>
            </a:r>
            <a:endParaRPr lang="zh-CN" altLang="en-US" sz="2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17501" y="3597277"/>
            <a:ext cx="392909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性能参数：</a:t>
            </a:r>
            <a:endParaRPr lang="en-US" altLang="zh-CN" sz="20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交</a:t>
            </a:r>
            <a:r>
              <a: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换容量</a:t>
            </a:r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：</a:t>
            </a:r>
            <a:r>
              <a:rPr lang="en-US" altLang="zh-CN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240G</a:t>
            </a:r>
            <a:endParaRPr lang="en-US" altLang="zh-CN" sz="2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包转发率</a:t>
            </a:r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：</a:t>
            </a:r>
            <a:r>
              <a:rPr lang="en-US" altLang="zh-CN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96Mbps/131Mbps</a:t>
            </a:r>
            <a:endParaRPr lang="en-US" altLang="zh-CN" sz="2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527753" y="1571600"/>
            <a:ext cx="575945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Wingdings" pitchFamily="2" charset="2"/>
              <a:buChar char="n"/>
            </a:pPr>
            <a:r>
              <a:rPr lang="zh-CN" altLang="en-US" sz="2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支持</a:t>
            </a:r>
            <a:r>
              <a:rPr lang="zh-CN" altLang="en-US" sz="2000" b="1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防非法</a:t>
            </a:r>
            <a:r>
              <a:rPr lang="en-US" altLang="zh-CN" sz="2000" b="1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DHCP</a:t>
            </a:r>
            <a:r>
              <a:rPr lang="zh-CN" altLang="en-US" sz="2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服务器</a:t>
            </a:r>
            <a:endParaRPr lang="en-US" altLang="zh-CN" sz="20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lvl="1">
              <a:buFont typeface="Wingdings" pitchFamily="2" charset="2"/>
              <a:buChar char="Ø"/>
            </a:pP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解决网吧因网络中有人恶意安装</a:t>
            </a:r>
            <a:r>
              <a:rPr lang="en-US" altLang="zh-CN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DHCP</a:t>
            </a: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软件导致</a:t>
            </a:r>
            <a:r>
              <a:rPr lang="en-US" altLang="zh-CN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PC</a:t>
            </a: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无法获取无盘服务器分配的正确</a:t>
            </a:r>
            <a:r>
              <a:rPr lang="en-US" altLang="zh-CN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IP</a:t>
            </a: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地址的问题</a:t>
            </a:r>
            <a:endParaRPr lang="en-US" altLang="zh-CN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5546723" y="2643170"/>
            <a:ext cx="575945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Wingdings" pitchFamily="2" charset="2"/>
              <a:buChar char="n"/>
            </a:pPr>
            <a:r>
              <a:rPr lang="zh-CN" altLang="en-US" sz="2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支持</a:t>
            </a:r>
            <a:r>
              <a:rPr lang="zh-CN" altLang="en-US" sz="2000" b="1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网络防攻击</a:t>
            </a:r>
            <a:endParaRPr lang="en-US" altLang="zh-CN" sz="2000" b="1" dirty="0" smtClean="0">
              <a:solidFill>
                <a:srgbClr val="00B0F0"/>
              </a:solidFill>
              <a:latin typeface="微软雅黑" pitchFamily="34" charset="-122"/>
              <a:ea typeface="微软雅黑" pitchFamily="34" charset="-122"/>
            </a:endParaRPr>
          </a:p>
          <a:p>
            <a:pPr lvl="1">
              <a:buFont typeface="Wingdings" pitchFamily="2" charset="2"/>
              <a:buChar char="Ø"/>
            </a:pP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支持防</a:t>
            </a:r>
            <a:r>
              <a:rPr lang="en-US" altLang="zh-CN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DDOS</a:t>
            </a: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攻击，防广播风暴、防</a:t>
            </a:r>
            <a:r>
              <a:rPr lang="en-US" altLang="zh-CN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ARP</a:t>
            </a: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欺骗等安全功能，让网络更加稳定可靠。</a:t>
            </a:r>
            <a:endParaRPr lang="en-US" altLang="zh-CN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546723" y="3786178"/>
            <a:ext cx="575945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Wingdings" pitchFamily="2" charset="2"/>
              <a:buChar char="n"/>
            </a:pPr>
            <a:r>
              <a:rPr lang="zh-CN" altLang="en-US" sz="2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支持所有端口</a:t>
            </a:r>
            <a:r>
              <a:rPr lang="zh-CN" altLang="en-US" sz="2000" b="1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两两聚合</a:t>
            </a:r>
            <a:endParaRPr lang="en-US" altLang="zh-CN" sz="2000" b="1" dirty="0" smtClean="0">
              <a:solidFill>
                <a:srgbClr val="00B0F0"/>
              </a:solidFill>
              <a:latin typeface="微软雅黑" pitchFamily="34" charset="-122"/>
              <a:ea typeface="微软雅黑" pitchFamily="34" charset="-122"/>
            </a:endParaRPr>
          </a:p>
          <a:p>
            <a:pPr lvl="1">
              <a:buFont typeface="Wingdings" pitchFamily="2" charset="2"/>
              <a:buChar char="Ø"/>
            </a:pP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所有端口均可以两两聚合，例如</a:t>
            </a:r>
            <a:r>
              <a:rPr lang="en-US" altLang="zh-CN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24</a:t>
            </a: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口交换机提供</a:t>
            </a:r>
            <a:r>
              <a:rPr lang="en-US" altLang="zh-CN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12</a:t>
            </a: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组聚合，</a:t>
            </a:r>
            <a:r>
              <a:rPr lang="en-US" altLang="zh-CN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48</a:t>
            </a: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口交换机提供</a:t>
            </a:r>
            <a:r>
              <a:rPr lang="en-US" altLang="zh-CN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24</a:t>
            </a: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口聚合。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5546723" y="4811723"/>
            <a:ext cx="575945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Wingdings" pitchFamily="2" charset="2"/>
              <a:buChar char="n"/>
            </a:pPr>
            <a:r>
              <a:rPr lang="zh-CN" altLang="en-US" sz="2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支持</a:t>
            </a:r>
            <a:r>
              <a:rPr lang="zh-CN" altLang="en-US" sz="2000" b="1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线缆检测</a:t>
            </a:r>
            <a:endParaRPr lang="en-US" altLang="zh-CN" sz="2000" b="1" dirty="0" smtClean="0">
              <a:solidFill>
                <a:srgbClr val="00B0F0"/>
              </a:solidFill>
              <a:latin typeface="微软雅黑" pitchFamily="34" charset="-122"/>
              <a:ea typeface="微软雅黑" pitchFamily="34" charset="-122"/>
            </a:endParaRPr>
          </a:p>
          <a:p>
            <a:pPr lvl="1">
              <a:buFont typeface="Wingdings" pitchFamily="2" charset="2"/>
              <a:buChar char="Ø"/>
            </a:pP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在网络不通的情况下，可以检查出是否是网线问题， 及故障点在距离端口多少米的位置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5500725" y="1025509"/>
            <a:ext cx="515000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n"/>
            </a:pPr>
            <a:r>
              <a:rPr lang="zh-CN" altLang="en-US" sz="2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采用</a:t>
            </a:r>
            <a:r>
              <a:rPr lang="en-US" altLang="zh-CN" sz="2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BROADCOM</a:t>
            </a:r>
            <a:r>
              <a:rPr lang="zh-CN" altLang="en-US" sz="2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公司的新一代</a:t>
            </a:r>
            <a:r>
              <a:rPr lang="en-US" altLang="zh-CN" sz="2000" b="1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BCM</a:t>
            </a:r>
            <a:r>
              <a:rPr lang="zh-CN" altLang="en-US" sz="2000" b="1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芯片</a:t>
            </a:r>
            <a:endParaRPr lang="en-US" altLang="zh-CN" sz="2000" b="1" dirty="0" smtClean="0">
              <a:solidFill>
                <a:srgbClr val="00B0F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3200" b="1" dirty="0" smtClean="0">
                <a:latin typeface="微软雅黑" pitchFamily="34" charset="-122"/>
                <a:ea typeface="微软雅黑" pitchFamily="34" charset="-122"/>
              </a:rPr>
              <a:t>主要应用场景</a:t>
            </a:r>
            <a:endParaRPr lang="zh-CN" altLang="en-US" sz="32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n"/>
            </a:pPr>
            <a:r>
              <a:rPr lang="zh-CN" altLang="en-US" sz="2400" dirty="0" smtClean="0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应用场景一：网吧、企业、普教、园区网等场景的接入</a:t>
            </a:r>
            <a:endParaRPr lang="en-US" altLang="zh-CN" sz="2400" dirty="0" smtClean="0">
              <a:solidFill>
                <a:srgbClr val="FFFF0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buFont typeface="Wingdings" pitchFamily="2" charset="2"/>
              <a:buChar char="n"/>
            </a:pPr>
            <a:r>
              <a:rPr lang="zh-CN" altLang="en-US" sz="2400" dirty="0" smtClean="0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应用场景二：网吧万兆生成树环网方案</a:t>
            </a:r>
            <a:endParaRPr lang="en-US" altLang="zh-CN" sz="2400" dirty="0" smtClean="0">
              <a:solidFill>
                <a:srgbClr val="FFFF00"/>
              </a:solidFill>
              <a:latin typeface="微软雅黑" pitchFamily="34" charset="-122"/>
              <a:ea typeface="微软雅黑" pitchFamily="34" charset="-122"/>
            </a:endParaRPr>
          </a:p>
          <a:p>
            <a:endParaRPr lang="en-US" altLang="zh-CN" dirty="0" smtClean="0">
              <a:latin typeface="微软雅黑" pitchFamily="34" charset="-122"/>
              <a:ea typeface="微软雅黑" pitchFamily="34" charset="-122"/>
            </a:endParaRPr>
          </a:p>
          <a:p>
            <a:endParaRPr lang="en-US" altLang="zh-CN" dirty="0" smtClean="0">
              <a:latin typeface="微软雅黑" pitchFamily="34" charset="-122"/>
              <a:ea typeface="微软雅黑" pitchFamily="34" charset="-122"/>
            </a:endParaRPr>
          </a:p>
          <a:p>
            <a:endParaRPr lang="en-US" altLang="zh-CN" dirty="0" smtClean="0">
              <a:latin typeface="微软雅黑" pitchFamily="34" charset="-122"/>
              <a:ea typeface="微软雅黑" pitchFamily="34" charset="-122"/>
            </a:endParaRPr>
          </a:p>
          <a:p>
            <a:endParaRPr lang="en-US" altLang="zh-CN" dirty="0" smtClean="0">
              <a:latin typeface="微软雅黑" pitchFamily="34" charset="-122"/>
              <a:ea typeface="微软雅黑" pitchFamily="34" charset="-122"/>
            </a:endParaRPr>
          </a:p>
          <a:p>
            <a:endParaRPr lang="en-US" altLang="zh-CN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buNone/>
            </a:pPr>
            <a:endParaRPr lang="en-US" altLang="zh-CN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buFont typeface="Wingdings" pitchFamily="2" charset="2"/>
              <a:buChar char="n"/>
            </a:pPr>
            <a:endParaRPr lang="en-US" altLang="zh-CN" sz="2400" dirty="0" smtClean="0">
              <a:solidFill>
                <a:srgbClr val="FFFF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" name="组合 38"/>
          <p:cNvGrpSpPr/>
          <p:nvPr/>
        </p:nvGrpSpPr>
        <p:grpSpPr>
          <a:xfrm>
            <a:off x="8541646" y="1061337"/>
            <a:ext cx="1998803" cy="621086"/>
            <a:chOff x="6635722" y="1407527"/>
            <a:chExt cx="1586264" cy="657298"/>
          </a:xfrm>
        </p:grpSpPr>
        <p:sp>
          <p:nvSpPr>
            <p:cNvPr id="41" name="Line 74"/>
            <p:cNvSpPr>
              <a:spLocks noChangeShapeType="1"/>
            </p:cNvSpPr>
            <p:nvPr/>
          </p:nvSpPr>
          <p:spPr bwMode="auto">
            <a:xfrm flipV="1">
              <a:off x="6660232" y="1764717"/>
              <a:ext cx="864096" cy="0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2" name="Line 74"/>
            <p:cNvSpPr>
              <a:spLocks noChangeShapeType="1"/>
            </p:cNvSpPr>
            <p:nvPr/>
          </p:nvSpPr>
          <p:spPr bwMode="auto">
            <a:xfrm flipV="1">
              <a:off x="6660232" y="1963072"/>
              <a:ext cx="86409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3" name="文本框 45"/>
            <p:cNvSpPr txBox="1"/>
            <p:nvPr/>
          </p:nvSpPr>
          <p:spPr>
            <a:xfrm>
              <a:off x="7668344" y="1804248"/>
              <a:ext cx="553642" cy="2605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zh-CN" altLang="en-US" sz="10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万兆光纤</a:t>
              </a:r>
              <a:endParaRPr kumimoji="1"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4" name="文本框 46"/>
            <p:cNvSpPr txBox="1"/>
            <p:nvPr/>
          </p:nvSpPr>
          <p:spPr>
            <a:xfrm>
              <a:off x="7668344" y="1621841"/>
              <a:ext cx="553642" cy="2605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zh-CN" altLang="en-US" sz="10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千兆光纤</a:t>
              </a:r>
              <a:endParaRPr kumimoji="1"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9" name="Line 74"/>
            <p:cNvSpPr>
              <a:spLocks noChangeShapeType="1"/>
            </p:cNvSpPr>
            <p:nvPr/>
          </p:nvSpPr>
          <p:spPr bwMode="auto">
            <a:xfrm flipV="1">
              <a:off x="6635722" y="1550403"/>
              <a:ext cx="864096" cy="0"/>
            </a:xfrm>
            <a:prstGeom prst="line">
              <a:avLst/>
            </a:prstGeom>
            <a:noFill/>
            <a:ln w="28575">
              <a:solidFill>
                <a:srgbClr val="7030A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0" name="文本框 46"/>
            <p:cNvSpPr txBox="1"/>
            <p:nvPr/>
          </p:nvSpPr>
          <p:spPr>
            <a:xfrm>
              <a:off x="7635855" y="1407527"/>
              <a:ext cx="553642" cy="2605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zh-CN" altLang="en-US" sz="10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千兆电缆</a:t>
              </a:r>
              <a:endParaRPr kumimoji="1"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" name="组合 38"/>
          <p:cNvGrpSpPr/>
          <p:nvPr/>
        </p:nvGrpSpPr>
        <p:grpSpPr>
          <a:xfrm>
            <a:off x="1546195" y="2382831"/>
            <a:ext cx="7715304" cy="2874672"/>
            <a:chOff x="1160633" y="1990020"/>
            <a:chExt cx="8388090" cy="3414348"/>
          </a:xfrm>
        </p:grpSpPr>
        <p:sp>
          <p:nvSpPr>
            <p:cNvPr id="38" name="Line 76"/>
            <p:cNvSpPr>
              <a:spLocks noChangeShapeType="1"/>
            </p:cNvSpPr>
            <p:nvPr/>
          </p:nvSpPr>
          <p:spPr bwMode="auto">
            <a:xfrm>
              <a:off x="2196148" y="2650078"/>
              <a:ext cx="1768098" cy="1088654"/>
            </a:xfrm>
            <a:prstGeom prst="line">
              <a:avLst/>
            </a:prstGeom>
            <a:noFill/>
            <a:ln w="317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椭圆 8"/>
            <p:cNvSpPr/>
            <p:nvPr/>
          </p:nvSpPr>
          <p:spPr bwMode="auto">
            <a:xfrm>
              <a:off x="3964245" y="3322565"/>
              <a:ext cx="3456623" cy="1728047"/>
            </a:xfrm>
            <a:prstGeom prst="ellipse">
              <a:avLst/>
            </a:prstGeom>
            <a:noFill/>
            <a:ln w="3175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zh-CN" altLang="en-US" sz="1800" b="0" i="0" u="none" strike="noStrike" cap="none" normalizeH="0" baseline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/>
                <a:latin typeface="微软雅黑" pitchFamily="34" charset="-122"/>
                <a:ea typeface="微软雅黑" pitchFamily="34" charset="-122"/>
              </a:endParaRPr>
            </a:p>
          </p:txBody>
        </p:sp>
        <p:pic>
          <p:nvPicPr>
            <p:cNvPr id="13" name="Picture 78" descr="固化汇聚交换机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44206" y="4474597"/>
              <a:ext cx="1180213" cy="6645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Picture 78" descr="固化汇聚交换机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16633" y="4557111"/>
              <a:ext cx="1180213" cy="6645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Picture 78" descr="固化汇聚交换机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36746" y="3554651"/>
              <a:ext cx="1180213" cy="6645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" name="Line 46"/>
            <p:cNvSpPr>
              <a:spLocks noChangeShapeType="1"/>
            </p:cNvSpPr>
            <p:nvPr/>
          </p:nvSpPr>
          <p:spPr bwMode="auto">
            <a:xfrm flipH="1" flipV="1">
              <a:off x="5617980" y="2650078"/>
              <a:ext cx="32006" cy="829894"/>
            </a:xfrm>
            <a:prstGeom prst="line">
              <a:avLst/>
            </a:prstGeom>
            <a:noFill/>
            <a:ln w="31750">
              <a:solidFill>
                <a:srgbClr val="7030A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1" name="文本框 5"/>
            <p:cNvSpPr txBox="1"/>
            <p:nvPr/>
          </p:nvSpPr>
          <p:spPr>
            <a:xfrm>
              <a:off x="1475991" y="3666824"/>
              <a:ext cx="160960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RG-NBS5552XG</a:t>
              </a:r>
              <a:endParaRPr lang="zh-CN" altLang="en-US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4" name="文本框 190"/>
            <p:cNvSpPr txBox="1"/>
            <p:nvPr/>
          </p:nvSpPr>
          <p:spPr>
            <a:xfrm>
              <a:off x="2343090" y="5076219"/>
              <a:ext cx="160960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RG-NBS5528XG</a:t>
              </a:r>
              <a:endParaRPr lang="zh-CN" altLang="en-US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9" name="Text Box 26"/>
            <p:cNvSpPr txBox="1">
              <a:spLocks noChangeArrowheads="1"/>
            </p:cNvSpPr>
            <p:nvPr/>
          </p:nvSpPr>
          <p:spPr bwMode="auto">
            <a:xfrm>
              <a:off x="6195336" y="2201703"/>
              <a:ext cx="2110707" cy="3655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0"/>
                  <a:cs typeface="宋体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0"/>
                </a:defRPr>
              </a:lvl9pPr>
            </a:lstStyle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NBR</a:t>
              </a:r>
              <a:r>
                <a:rPr lang="zh-CN" altLang="en-US" sz="14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系列流控网关</a:t>
              </a:r>
              <a:endParaRPr lang="zh-CN" altLang="en-US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4" name="Line 76"/>
            <p:cNvSpPr>
              <a:spLocks noChangeShapeType="1"/>
            </p:cNvSpPr>
            <p:nvPr/>
          </p:nvSpPr>
          <p:spPr bwMode="auto">
            <a:xfrm>
              <a:off x="2260783" y="2576198"/>
              <a:ext cx="1787978" cy="1106377"/>
            </a:xfrm>
            <a:prstGeom prst="line">
              <a:avLst/>
            </a:prstGeom>
            <a:noFill/>
            <a:ln w="317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pic>
          <p:nvPicPr>
            <p:cNvPr id="35" name="Picture 77" descr="通用服务器-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58916" y="1990020"/>
              <a:ext cx="1004181" cy="10200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6" name="Picture 77" descr="通用服务器-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2824" y="2052999"/>
              <a:ext cx="992366" cy="10080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0" name="Text Box 27"/>
            <p:cNvSpPr txBox="1">
              <a:spLocks noChangeArrowheads="1"/>
            </p:cNvSpPr>
            <p:nvPr/>
          </p:nvSpPr>
          <p:spPr bwMode="auto">
            <a:xfrm>
              <a:off x="1160633" y="3122026"/>
              <a:ext cx="1261884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0"/>
                  <a:cs typeface="宋体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0"/>
                </a:defRPr>
              </a:lvl9pPr>
            </a:lstStyle>
            <a:p>
              <a:r>
                <a:rPr lang="zh-CN" altLang="en-US" sz="14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网吧服</a:t>
              </a:r>
              <a:r>
                <a:rPr lang="zh-CN" altLang="en-US" sz="1400" b="1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务器群</a:t>
              </a:r>
              <a:endParaRPr lang="zh-CN" altLang="en-US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pic>
          <p:nvPicPr>
            <p:cNvPr id="65" name="Picture 78" descr="固化汇聚交换机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28175" y="3495726"/>
              <a:ext cx="1180213" cy="6645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6" name="文本框 269"/>
            <p:cNvSpPr txBox="1"/>
            <p:nvPr/>
          </p:nvSpPr>
          <p:spPr>
            <a:xfrm>
              <a:off x="4972114" y="4038834"/>
              <a:ext cx="1252266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STP</a:t>
              </a:r>
              <a:r>
                <a:rPr lang="zh-CN" altLang="en-US"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万</a:t>
              </a:r>
              <a:r>
                <a:rPr lang="zh-CN" altLang="en-US" sz="1400" b="1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兆环网</a:t>
              </a:r>
              <a:endParaRPr lang="zh-CN" altLang="en-US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pic>
          <p:nvPicPr>
            <p:cNvPr id="14" name="Picture 78" descr="固化汇聚交换机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02450" y="3147717"/>
              <a:ext cx="1180213" cy="6645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" name="Picture 30" descr="中低端路由器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56460" y="2242537"/>
              <a:ext cx="960173" cy="5805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7" name="Picture 77" descr="通用服务器-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59738" y="2088535"/>
              <a:ext cx="960173" cy="975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8" name="文本框 5"/>
            <p:cNvSpPr txBox="1"/>
            <p:nvPr/>
          </p:nvSpPr>
          <p:spPr>
            <a:xfrm>
              <a:off x="6059936" y="2948625"/>
              <a:ext cx="160960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RG-NBS5552XG</a:t>
              </a:r>
              <a:endParaRPr lang="zh-CN" altLang="en-US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9" name="文本框 190"/>
            <p:cNvSpPr txBox="1"/>
            <p:nvPr/>
          </p:nvSpPr>
          <p:spPr>
            <a:xfrm>
              <a:off x="7032288" y="5038811"/>
              <a:ext cx="1749968" cy="3655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RG-NBS5528XG</a:t>
              </a:r>
              <a:endParaRPr lang="zh-CN" altLang="en-US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0" name="文本框 5"/>
            <p:cNvSpPr txBox="1"/>
            <p:nvPr/>
          </p:nvSpPr>
          <p:spPr>
            <a:xfrm>
              <a:off x="7939115" y="3596088"/>
              <a:ext cx="160960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RG-NBS5552XG</a:t>
              </a:r>
              <a:endParaRPr lang="zh-CN" altLang="en-US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78933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3200" b="1" dirty="0" smtClean="0">
                <a:latin typeface="微软雅黑" pitchFamily="34" charset="-122"/>
                <a:ea typeface="微软雅黑" pitchFamily="34" charset="-122"/>
              </a:rPr>
              <a:t>方案特点</a:t>
            </a:r>
            <a:endParaRPr lang="zh-CN" altLang="en-US" sz="32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>
              <a:buFont typeface="Wingdings" pitchFamily="2" charset="2"/>
              <a:buChar char="n"/>
            </a:pPr>
            <a:r>
              <a:rPr lang="zh-CN" altLang="en-US" sz="2400" b="1" dirty="0" smtClean="0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特点一：分布式架构，无核心交换机，降低网络风险</a:t>
            </a:r>
            <a:endParaRPr lang="en-US" altLang="zh-CN" sz="2400" b="1" dirty="0" smtClean="0">
              <a:solidFill>
                <a:srgbClr val="FFFF00"/>
              </a:solidFill>
              <a:latin typeface="微软雅黑" pitchFamily="34" charset="-122"/>
              <a:ea typeface="微软雅黑" pitchFamily="34" charset="-122"/>
            </a:endParaRPr>
          </a:p>
          <a:p>
            <a:pPr lvl="2">
              <a:buFont typeface="Wingdings" pitchFamily="2" charset="2"/>
              <a:buChar char="Ø"/>
            </a:pP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在采用核心交换机和分交换机的组网方案中，一旦核心交换机故障，整个网吧只能停业维修，对网吧业主造成损失。</a:t>
            </a:r>
            <a:endParaRPr lang="en-US" altLang="zh-CN" sz="2000" dirty="0" smtClean="0">
              <a:latin typeface="微软雅黑" pitchFamily="34" charset="-122"/>
              <a:ea typeface="微软雅黑" pitchFamily="34" charset="-122"/>
            </a:endParaRPr>
          </a:p>
          <a:p>
            <a:pPr lvl="2">
              <a:buFont typeface="Wingdings" pitchFamily="2" charset="2"/>
              <a:buChar char="Ø"/>
            </a:pP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在环网这种分布式架构的组网方案中，任何一台交换机故障，都只影响网吧的部分区域，不影响整个网吧的正常营业。网络的稳定性高。</a:t>
            </a:r>
            <a:endParaRPr lang="en-US" altLang="zh-CN" sz="2000" dirty="0" smtClean="0">
              <a:latin typeface="微软雅黑" pitchFamily="34" charset="-122"/>
              <a:ea typeface="微软雅黑" pitchFamily="34" charset="-122"/>
            </a:endParaRPr>
          </a:p>
          <a:p>
            <a:pPr lvl="2"/>
            <a:endParaRPr lang="en-US" altLang="zh-CN" sz="2000" dirty="0" smtClean="0">
              <a:latin typeface="微软雅黑" pitchFamily="34" charset="-122"/>
              <a:ea typeface="微软雅黑" pitchFamily="34" charset="-122"/>
            </a:endParaRPr>
          </a:p>
          <a:p>
            <a:pPr lvl="1">
              <a:buFont typeface="Wingdings" pitchFamily="2" charset="2"/>
              <a:buChar char="n"/>
            </a:pPr>
            <a:r>
              <a:rPr lang="zh-CN" altLang="en-US" sz="2400" b="1" dirty="0" smtClean="0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特点二：万兆骨干，提升内部网络速度</a:t>
            </a:r>
            <a:endParaRPr lang="en-US" altLang="zh-CN" sz="2400" b="1" dirty="0" smtClean="0">
              <a:solidFill>
                <a:srgbClr val="FFFF00"/>
              </a:solidFill>
              <a:latin typeface="微软雅黑" pitchFamily="34" charset="-122"/>
              <a:ea typeface="微软雅黑" pitchFamily="34" charset="-122"/>
            </a:endParaRPr>
          </a:p>
          <a:p>
            <a:pPr lvl="2">
              <a:buFont typeface="Wingdings" pitchFamily="2" charset="2"/>
              <a:buChar char="Ø"/>
            </a:pP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将主干链路，从千兆升级到万兆，针对网吧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PC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开机速度，进入大型游戏速度大幅提升</a:t>
            </a:r>
            <a:endParaRPr lang="en-US" altLang="zh-CN" sz="2000" dirty="0" smtClean="0">
              <a:latin typeface="微软雅黑" pitchFamily="34" charset="-122"/>
              <a:ea typeface="微软雅黑" pitchFamily="34" charset="-122"/>
            </a:endParaRPr>
          </a:p>
          <a:p>
            <a:pPr lvl="1"/>
            <a:endParaRPr lang="en-US" altLang="zh-CN" sz="2000" dirty="0" smtClean="0">
              <a:latin typeface="微软雅黑" pitchFamily="34" charset="-122"/>
              <a:ea typeface="微软雅黑" pitchFamily="34" charset="-122"/>
            </a:endParaRPr>
          </a:p>
          <a:p>
            <a:pPr lvl="1">
              <a:buFont typeface="Wingdings" pitchFamily="2" charset="2"/>
              <a:buChar char="n"/>
            </a:pPr>
            <a:r>
              <a:rPr lang="zh-CN" altLang="en-US" sz="2400" b="1" dirty="0" smtClean="0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特点三：方案成本较低</a:t>
            </a:r>
            <a:endParaRPr lang="en-US" altLang="zh-CN" sz="2400" b="1" dirty="0" smtClean="0">
              <a:solidFill>
                <a:srgbClr val="FFFF00"/>
              </a:solidFill>
              <a:latin typeface="微软雅黑" pitchFamily="34" charset="-122"/>
              <a:ea typeface="微软雅黑" pitchFamily="34" charset="-122"/>
            </a:endParaRPr>
          </a:p>
          <a:p>
            <a:pPr lvl="2">
              <a:buFont typeface="Wingdings" pitchFamily="2" charset="2"/>
              <a:buChar char="Ø"/>
            </a:pP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打造低成本万兆环网解决方案。</a:t>
            </a:r>
            <a:endParaRPr lang="en-US" altLang="zh-CN" sz="2000" dirty="0" smtClean="0">
              <a:latin typeface="微软雅黑" pitchFamily="34" charset="-122"/>
              <a:ea typeface="微软雅黑" pitchFamily="34" charset="-122"/>
            </a:endParaRPr>
          </a:p>
          <a:p>
            <a:pPr lvl="1"/>
            <a:endParaRPr lang="en-US" altLang="zh-CN" dirty="0" smtClean="0"/>
          </a:p>
          <a:p>
            <a:pPr lvl="1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20441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60311" y="96815"/>
            <a:ext cx="10369868" cy="748393"/>
          </a:xfrm>
        </p:spPr>
        <p:txBody>
          <a:bodyPr/>
          <a:lstStyle/>
          <a:p>
            <a:r>
              <a:rPr lang="en-US" altLang="zh-CN" sz="3200" b="1" dirty="0" smtClean="0">
                <a:latin typeface="微软雅黑" pitchFamily="34" charset="-122"/>
                <a:ea typeface="微软雅黑" pitchFamily="34" charset="-122"/>
              </a:rPr>
              <a:t>NBS5500XG</a:t>
            </a:r>
            <a:r>
              <a:rPr lang="zh-CN" altLang="en-US" sz="3200" b="1" dirty="0">
                <a:latin typeface="微软雅黑" pitchFamily="34" charset="-122"/>
                <a:ea typeface="微软雅黑" pitchFamily="34" charset="-122"/>
              </a:rPr>
              <a:t>与各厂商对比</a:t>
            </a:r>
            <a:endParaRPr kumimoji="1" lang="zh-CN" altLang="en-US" sz="3200" b="1" dirty="0">
              <a:latin typeface="微软雅黑" pitchFamily="34" charset="-122"/>
              <a:ea typeface="微软雅黑" pitchFamily="34" charset="-122"/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5135221"/>
              </p:ext>
            </p:extLst>
          </p:nvPr>
        </p:nvGraphicFramePr>
        <p:xfrm>
          <a:off x="142877" y="668319"/>
          <a:ext cx="11261762" cy="5319485"/>
        </p:xfrm>
        <a:graphic>
          <a:graphicData uri="http://schemas.openxmlformats.org/drawingml/2006/table">
            <a:tbl>
              <a:tblPr/>
              <a:tblGrid>
                <a:gridCol w="865632"/>
                <a:gridCol w="936104"/>
                <a:gridCol w="864096"/>
                <a:gridCol w="1080120"/>
                <a:gridCol w="1008112"/>
                <a:gridCol w="936104"/>
                <a:gridCol w="1008112"/>
                <a:gridCol w="864096"/>
                <a:gridCol w="720080"/>
                <a:gridCol w="2979306"/>
              </a:tblGrid>
              <a:tr h="11132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规格项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锐捷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TG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优肯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网月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价值点</a:t>
                      </a:r>
                      <a:r>
                        <a:rPr lang="en-US" altLang="zh-CN" sz="1200" b="1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效果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111324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NBS5528XG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NBS5552XG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S4600-24G-2TF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S4600-48G-4TF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UK5314-28TC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UK5314-52TC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MS2934GT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MS2954GT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333973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端口形态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24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个千兆电口，</a:t>
                      </a:r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4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个</a:t>
                      </a:r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SFP+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万兆光口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48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千兆电</a:t>
                      </a:r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+4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万兆</a:t>
                      </a:r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SFP+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光口 </a:t>
                      </a:r>
                      <a:endParaRPr lang="zh-CN" altLang="en-US" sz="12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24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个千兆电口，</a:t>
                      </a:r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2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个</a:t>
                      </a:r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SFP+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万兆光口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48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千兆电</a:t>
                      </a:r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+4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万兆</a:t>
                      </a:r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SFP+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光（后面板） 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24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个千兆电口，</a:t>
                      </a:r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4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个</a:t>
                      </a:r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SFP+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万兆光口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48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千兆电</a:t>
                      </a:r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+4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万兆</a:t>
                      </a:r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SFP+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光口 </a:t>
                      </a:r>
                      <a:endParaRPr lang="zh-CN" altLang="en-US" sz="12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24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个千兆电口，</a:t>
                      </a:r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4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个</a:t>
                      </a:r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SFP+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万兆光口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48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千兆电</a:t>
                      </a:r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+4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万兆</a:t>
                      </a:r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SFP+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光口 </a:t>
                      </a:r>
                      <a:endParaRPr lang="zh-CN" altLang="en-US" sz="12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单设备可用端口数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更多，招投标定档</a:t>
                      </a:r>
                      <a:endParaRPr lang="zh-CN" altLang="en-US" sz="12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760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交换容量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240Gbps 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240Gbps 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196Gbps 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196Gbps 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218Gbps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200" b="0" i="0" u="none" strike="noStrike">
                          <a:solidFill>
                            <a:srgbClr val="3333FF"/>
                          </a:solidFill>
                          <a:latin typeface="+mn-ea"/>
                          <a:ea typeface="+mn-ea"/>
                        </a:rPr>
                        <a:t>300Gbps 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130Gbps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178Gbps 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整机转发无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瓶颈，</a:t>
                      </a:r>
                      <a:r>
                        <a:rPr lang="zh-CN" altLang="en-US" sz="1200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招投标中抬高友商产品</a:t>
                      </a:r>
                      <a:endParaRPr lang="zh-CN" altLang="en-US" sz="12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1324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包转发率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96Mbps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131Mpps 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66Mpps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131Mpps 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200" b="0" i="0" u="none" strike="noStrike">
                          <a:solidFill>
                            <a:srgbClr val="3333FF"/>
                          </a:solidFill>
                          <a:latin typeface="+mn-ea"/>
                          <a:ea typeface="+mn-ea"/>
                        </a:rPr>
                        <a:t>162.19Mpps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200" b="0" i="0" u="none" strike="noStrike">
                          <a:solidFill>
                            <a:srgbClr val="3333FF"/>
                          </a:solidFill>
                          <a:latin typeface="+mn-ea"/>
                          <a:ea typeface="+mn-ea"/>
                        </a:rPr>
                        <a:t>223Mpps 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96Mbps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200" b="0" i="0" u="none" strike="noStrike">
                          <a:solidFill>
                            <a:srgbClr val="3333FF"/>
                          </a:solidFill>
                          <a:latin typeface="+mn-ea"/>
                          <a:ea typeface="+mn-ea"/>
                        </a:rPr>
                        <a:t>192Mpps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转发速度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快，</a:t>
                      </a:r>
                      <a:r>
                        <a:rPr lang="zh-CN" altLang="en-US" sz="1200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招投标中抬高友商产品</a:t>
                      </a:r>
                      <a:endParaRPr lang="zh-CN" altLang="en-US" sz="12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649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防网关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ARP</a:t>
                      </a:r>
                      <a:r>
                        <a:rPr lang="zh-CN" altLang="en-US" sz="12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欺骗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避免因</a:t>
                      </a:r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ARP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欺骗导致</a:t>
                      </a:r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PC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无法正常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上网</a:t>
                      </a:r>
                      <a:endParaRPr lang="zh-CN" altLang="en-US" sz="12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3973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防非法</a:t>
                      </a:r>
                      <a:r>
                        <a:rPr lang="en-US" altLang="zh-CN" sz="12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DHCP</a:t>
                      </a:r>
                      <a:r>
                        <a:rPr lang="zh-CN" altLang="en-US" sz="12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服务器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  <a:endParaRPr lang="zh-CN" altLang="en-US" sz="12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避免</a:t>
                      </a:r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pc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获取非无盘服务器分配的地址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649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生成树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网吧万兆生成树环网</a:t>
                      </a:r>
                      <a:endParaRPr lang="zh-CN" altLang="en-US" sz="12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649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防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DDOS</a:t>
                      </a:r>
                      <a:r>
                        <a:rPr lang="zh-CN" altLang="en-US" sz="12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攻击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避免设备因遭受攻击而宕机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649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ACL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关闭病毒、攻击常用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端口；</a:t>
                      </a:r>
                      <a:r>
                        <a:rPr lang="en-US" altLang="zh-CN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CPU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芯片档次</a:t>
                      </a:r>
                      <a:endParaRPr lang="zh-CN" altLang="en-US" sz="12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173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线缆检测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可随时感知链路的通断，并精确定位链路的故障位置；让故障定位及时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准确</a:t>
                      </a:r>
                      <a:endParaRPr lang="zh-CN" altLang="en-US" sz="12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649"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散热方式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无风扇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无风扇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风扇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风扇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风扇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风扇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风扇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风扇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静音节能，提高设备稳定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运行寿命</a:t>
                      </a:r>
                      <a:endParaRPr lang="zh-CN" altLang="en-US" sz="12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1324"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功率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200" b="0" i="0" u="none" strike="noStrike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&lt;30W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&lt;54W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&lt;70W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&lt;70W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≥80W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≥80W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&lt;48W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&lt;48W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为客户节约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能耗，省钱</a:t>
                      </a:r>
                      <a:endParaRPr lang="zh-CN" altLang="en-US" sz="12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1231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RTC</a:t>
                      </a:r>
                      <a:r>
                        <a:rPr lang="zh-CN" altLang="en-US" sz="12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电池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带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带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不明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不明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不明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不明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不明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不明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不带</a:t>
                      </a:r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RTC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电池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每次重启后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系统时钟清零，日志时间记录都不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准确，增加故障排除复杂度</a:t>
                      </a:r>
                      <a:endParaRPr lang="zh-CN" altLang="en-US" sz="12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703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电源电容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日系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日系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不明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不明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国产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国产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国产固态电容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国产固态电容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提高电源的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使用寿命，提高设备使用寿命</a:t>
                      </a:r>
                      <a:endParaRPr lang="zh-CN" altLang="en-US" sz="12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1324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防雷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200" b="0" i="0" u="none" strike="noStrike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6KV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6KV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未宣传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未宣传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未宣传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未宣传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不明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2-4KV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提高设备运行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稳定度</a:t>
                      </a:r>
                      <a:endParaRPr lang="zh-CN" altLang="en-US" sz="12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649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CCC</a:t>
                      </a:r>
                      <a:r>
                        <a:rPr lang="zh-CN" altLang="en-US" sz="12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认证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通过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通过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不明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不明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未通过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未通过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未通过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未通过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国家强制品质安全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认证，合规</a:t>
                      </a:r>
                      <a:endParaRPr lang="zh-CN" altLang="en-US" sz="12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649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工信部入网证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有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有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不明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不明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无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无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无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无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进网许可的电信设备上的质量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标志，合规</a:t>
                      </a:r>
                      <a:endParaRPr lang="zh-CN" altLang="en-US" sz="12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314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质保期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3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年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3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年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zh-CN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1</a:t>
                      </a:r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年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zh-CN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1</a:t>
                      </a:r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年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zh-CN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3</a:t>
                      </a:r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年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zh-CN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3</a:t>
                      </a:r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年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zh-CN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1</a:t>
                      </a:r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年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zh-CN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1</a:t>
                      </a:r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年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质量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保障，降低运维成本</a:t>
                      </a:r>
                      <a:endParaRPr lang="zh-CN" altLang="en-US" sz="12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1324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1" i="0" u="none" strike="noStrike" dirty="0" smtClean="0">
                          <a:solidFill>
                            <a:srgbClr val="000000"/>
                          </a:solidFill>
                          <a:latin typeface="宋体"/>
                        </a:rPr>
                        <a:t>价格</a:t>
                      </a:r>
                      <a:endParaRPr lang="zh-CN" altLang="en-US" sz="1200" b="1" i="0" u="none" strike="noStrike" dirty="0">
                        <a:solidFill>
                          <a:srgbClr val="000000"/>
                        </a:solidFill>
                        <a:latin typeface="宋体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>
                          <a:solidFill>
                            <a:schemeClr val="bg1"/>
                          </a:solidFill>
                          <a:latin typeface="宋体"/>
                        </a:rPr>
                        <a:t>　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宋体"/>
                        </a:rPr>
                        <a:t>　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　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　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　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　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zh-CN" sz="1200" b="0" i="0" u="none" strike="noStrike" dirty="0" smtClean="0">
                          <a:solidFill>
                            <a:schemeClr val="bg1"/>
                          </a:solidFill>
                          <a:latin typeface="宋体"/>
                        </a:rPr>
                        <a:t>5500</a:t>
                      </a:r>
                      <a:endParaRPr lang="en-US" altLang="zh-CN" sz="1200" b="0" i="0" u="none" strike="noStrike" dirty="0">
                        <a:solidFill>
                          <a:srgbClr val="000000"/>
                        </a:solidFill>
                        <a:latin typeface="宋体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　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宋体"/>
                        </a:rPr>
                        <a:t>　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59274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03187" y="62802"/>
            <a:ext cx="10369868" cy="748393"/>
          </a:xfrm>
        </p:spPr>
        <p:txBody>
          <a:bodyPr/>
          <a:lstStyle/>
          <a:p>
            <a:r>
              <a:rPr lang="zh-CN" alt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76104" y="849003"/>
            <a:ext cx="9433405" cy="4819976"/>
          </a:xfrm>
        </p:spPr>
        <p:txBody>
          <a:bodyPr/>
          <a:lstStyle/>
          <a:p>
            <a:pPr>
              <a:buFont typeface="Wingdings" panose="05000000000000000000" pitchFamily="2" charset="2"/>
              <a:buChar char="n"/>
            </a:pP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NBS5026XG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产品介绍</a:t>
            </a: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n"/>
            </a:pPr>
            <a:endParaRPr lang="en-US" altLang="zh-CN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n"/>
            </a:pP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NBS5500XG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系列产品介绍</a:t>
            </a: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n"/>
            </a:pP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n"/>
            </a:pPr>
            <a:r>
              <a:rPr lang="en-US" altLang="zh-CN" sz="2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NBS5600XG</a:t>
            </a:r>
            <a:r>
              <a:rPr lang="zh-CN" altLang="en-US" sz="2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系列产品介绍</a:t>
            </a:r>
            <a:endParaRPr lang="en-US" altLang="zh-CN" sz="24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n"/>
            </a:pP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n"/>
            </a:pP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NBS5816XS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产品介绍</a:t>
            </a: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n"/>
            </a:pPr>
            <a:endParaRPr lang="en-US" altLang="zh-CN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n"/>
            </a:pP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S5510-E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系列产品介绍</a:t>
            </a: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n"/>
            </a:pP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n"/>
            </a:pP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S5750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系列产品介绍</a:t>
            </a: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n"/>
            </a:pPr>
            <a:endParaRPr lang="en-US" altLang="zh-CN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None/>
            </a:pP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80756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>
            <p:ph type="title"/>
          </p:nvPr>
        </p:nvSpPr>
        <p:spPr>
          <a:xfrm>
            <a:off x="177515" y="134240"/>
            <a:ext cx="10369868" cy="748393"/>
          </a:xfrm>
        </p:spPr>
        <p:txBody>
          <a:bodyPr/>
          <a:lstStyle/>
          <a:p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RG-NBS56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系列简介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ackgroundRemoval t="8904" b="89041" l="711" r="99645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141" y="2239955"/>
            <a:ext cx="3456384" cy="5979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9"/>
          <p:cNvSpPr txBox="1"/>
          <p:nvPr/>
        </p:nvSpPr>
        <p:spPr>
          <a:xfrm>
            <a:off x="1356306" y="2769319"/>
            <a:ext cx="1924053" cy="4589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RG-NBS5628XG</a:t>
            </a:r>
          </a:p>
        </p:txBody>
      </p:sp>
      <p:sp>
        <p:nvSpPr>
          <p:cNvPr id="9" name="TextBox 10"/>
          <p:cNvSpPr txBox="1"/>
          <p:nvPr/>
        </p:nvSpPr>
        <p:spPr>
          <a:xfrm>
            <a:off x="1356306" y="1690021"/>
            <a:ext cx="1924053" cy="4589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RG-NBS5652XG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3017" y="1525575"/>
            <a:ext cx="3286148" cy="310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5" name="TextBox 14"/>
          <p:cNvSpPr txBox="1"/>
          <p:nvPr/>
        </p:nvSpPr>
        <p:spPr>
          <a:xfrm>
            <a:off x="617501" y="4740285"/>
            <a:ext cx="478634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物理参数：</a:t>
            </a:r>
            <a:endParaRPr lang="en-US" altLang="zh-CN" sz="20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尺寸：</a:t>
            </a:r>
            <a:r>
              <a:rPr 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440mm ×200mm × 43.6mm</a:t>
            </a:r>
          </a:p>
          <a:p>
            <a:r>
              <a:rPr 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         440mm ×260mm × 43.6mm</a:t>
            </a:r>
            <a:endParaRPr lang="en-US" altLang="zh-CN" sz="20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功耗： </a:t>
            </a:r>
            <a:r>
              <a:rPr lang="en-US" altLang="zh-CN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24W/50W</a:t>
            </a:r>
            <a:endParaRPr lang="zh-CN" altLang="en-US" sz="2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617501" y="3597277"/>
            <a:ext cx="392909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性能参数：</a:t>
            </a:r>
            <a:endParaRPr lang="en-US" altLang="zh-CN" sz="20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交</a:t>
            </a:r>
            <a:r>
              <a: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换容量</a:t>
            </a:r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：</a:t>
            </a:r>
            <a:r>
              <a:rPr lang="en-US" altLang="zh-CN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256G</a:t>
            </a:r>
            <a:endParaRPr lang="en-US" altLang="zh-CN" sz="2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包转发率</a:t>
            </a:r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：</a:t>
            </a:r>
            <a:r>
              <a:rPr lang="en-US" altLang="zh-CN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96Mbps/132Mbps</a:t>
            </a:r>
            <a:endParaRPr lang="en-US" altLang="zh-CN" sz="2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5517811" y="3786178"/>
            <a:ext cx="575945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Wingdings" pitchFamily="2" charset="2"/>
              <a:buChar char="n"/>
            </a:pPr>
            <a:r>
              <a:rPr lang="zh-CN" altLang="en-US" sz="2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支持</a:t>
            </a:r>
            <a:r>
              <a:rPr lang="zh-CN" altLang="en-US" sz="2000" b="1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防非法</a:t>
            </a:r>
            <a:r>
              <a:rPr lang="en-US" altLang="zh-CN" sz="2000" b="1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DHCP</a:t>
            </a:r>
            <a:r>
              <a:rPr lang="zh-CN" altLang="en-US" sz="2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服务器</a:t>
            </a:r>
            <a:endParaRPr lang="en-US" altLang="zh-CN" sz="20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lvl="1">
              <a:buFont typeface="Wingdings" pitchFamily="2" charset="2"/>
              <a:buChar char="Ø"/>
            </a:pP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解决因局域网中有人使用小路由导致</a:t>
            </a:r>
            <a:r>
              <a:rPr lang="en-US" altLang="zh-CN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PC</a:t>
            </a: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无法获取</a:t>
            </a:r>
            <a:r>
              <a:rPr lang="en-US" altLang="zh-CN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DHCP SERVER</a:t>
            </a: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分配的正确</a:t>
            </a:r>
            <a:r>
              <a:rPr lang="en-US" altLang="zh-CN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IP</a:t>
            </a: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地址的问题</a:t>
            </a:r>
            <a:endParaRPr lang="en-US" altLang="zh-CN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5521779" y="4740285"/>
            <a:ext cx="575945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Wingdings" pitchFamily="2" charset="2"/>
              <a:buChar char="n"/>
            </a:pPr>
            <a:r>
              <a:rPr lang="zh-CN" altLang="en-US" sz="2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支持</a:t>
            </a:r>
            <a:r>
              <a:rPr lang="zh-CN" altLang="en-US" sz="2000" b="1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网络防攻击</a:t>
            </a:r>
            <a:endParaRPr lang="en-US" altLang="zh-CN" sz="2000" b="1" dirty="0" smtClean="0">
              <a:solidFill>
                <a:srgbClr val="00B0F0"/>
              </a:solidFill>
              <a:latin typeface="微软雅黑" pitchFamily="34" charset="-122"/>
              <a:ea typeface="微软雅黑" pitchFamily="34" charset="-122"/>
            </a:endParaRPr>
          </a:p>
          <a:p>
            <a:pPr lvl="1">
              <a:buFont typeface="Wingdings" pitchFamily="2" charset="2"/>
              <a:buChar char="Ø"/>
            </a:pP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支持硬件</a:t>
            </a:r>
            <a:r>
              <a:rPr lang="en-US" altLang="zh-CN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ACL </a:t>
            </a: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，防广播风暴、防</a:t>
            </a:r>
            <a:r>
              <a:rPr lang="en-US" altLang="zh-CN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ARP</a:t>
            </a: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欺骗等安全功能，让网络更加稳定可靠。</a:t>
            </a:r>
            <a:endParaRPr lang="en-US" altLang="zh-CN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5502313" y="1525575"/>
            <a:ext cx="5759450" cy="150810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Wingdings" pitchFamily="2" charset="2"/>
              <a:buChar char="n"/>
            </a:pPr>
            <a:r>
              <a:rPr lang="zh-CN" altLang="en-US" sz="2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支持</a:t>
            </a:r>
            <a:r>
              <a:rPr lang="en-US" altLang="zh-CN" sz="2000" b="1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VSU</a:t>
            </a:r>
          </a:p>
          <a:p>
            <a:pPr lvl="1">
              <a:buFont typeface="Wingdings" pitchFamily="2" charset="2"/>
              <a:buChar char="Ø"/>
            </a:pP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将多台物理设备虚拟为一台逻辑上统一的设备，使其能够实现统一的运行，利用单一</a:t>
            </a:r>
            <a:r>
              <a:rPr 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IP</a:t>
            </a: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地址、单一</a:t>
            </a:r>
            <a:r>
              <a:rPr 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Telnet</a:t>
            </a: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进程、单一命令行接口</a:t>
            </a:r>
            <a:r>
              <a:rPr 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(CLI)</a:t>
            </a: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、自动版本检查、自动配置等特性简化了管理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5502313" y="3097211"/>
            <a:ext cx="5759450" cy="67710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Wingdings" pitchFamily="2" charset="2"/>
              <a:buChar char="n"/>
            </a:pPr>
            <a:r>
              <a:rPr lang="zh-CN" altLang="en-US" sz="2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支持</a:t>
            </a:r>
            <a:r>
              <a:rPr lang="zh-CN" altLang="en-US" sz="2000" b="1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三层路由</a:t>
            </a:r>
            <a:endParaRPr lang="en-US" altLang="zh-CN" sz="2000" b="1" dirty="0" smtClean="0">
              <a:solidFill>
                <a:srgbClr val="00B0F0"/>
              </a:solidFill>
              <a:latin typeface="微软雅黑" pitchFamily="34" charset="-122"/>
              <a:ea typeface="微软雅黑" pitchFamily="34" charset="-122"/>
            </a:endParaRPr>
          </a:p>
          <a:p>
            <a:pPr lvl="1">
              <a:buFont typeface="Wingdings" pitchFamily="2" charset="2"/>
              <a:buChar char="Ø"/>
            </a:pP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隔离二层报文，加快大型局域网数据的快速转发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5500725" y="1096947"/>
            <a:ext cx="515000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n"/>
            </a:pPr>
            <a:r>
              <a:rPr lang="zh-CN" altLang="en-US" sz="2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采用</a:t>
            </a:r>
            <a:r>
              <a:rPr lang="en-US" altLang="zh-CN" sz="2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BROADCOM</a:t>
            </a:r>
            <a:r>
              <a:rPr lang="zh-CN" altLang="en-US" sz="2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公司的新一代</a:t>
            </a:r>
            <a:r>
              <a:rPr lang="en-US" altLang="zh-CN" sz="2000" b="1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BCM</a:t>
            </a:r>
            <a:r>
              <a:rPr lang="zh-CN" altLang="en-US" sz="2000" b="1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芯片</a:t>
            </a:r>
            <a:endParaRPr lang="en-US" altLang="zh-CN" sz="2000" b="1" dirty="0" smtClean="0">
              <a:solidFill>
                <a:srgbClr val="00B0F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88671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z="3200" b="1" dirty="0" smtClean="0">
                <a:latin typeface="微软雅黑" pitchFamily="34" charset="-122"/>
                <a:ea typeface="微软雅黑" pitchFamily="34" charset="-122"/>
              </a:rPr>
              <a:t>VSU</a:t>
            </a:r>
            <a:r>
              <a:rPr lang="zh-CN" altLang="en-US" sz="3200" b="1" dirty="0" smtClean="0">
                <a:latin typeface="微软雅黑" pitchFamily="34" charset="-122"/>
                <a:ea typeface="微软雅黑" pitchFamily="34" charset="-122"/>
              </a:rPr>
              <a:t>虚拟化的价值</a:t>
            </a:r>
            <a:endParaRPr lang="zh-CN" altLang="en-US" sz="32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价值一：多虚一简化管理</a:t>
            </a:r>
            <a:endParaRPr lang="en-US" altLang="zh-CN" sz="2400" b="1" dirty="0" smtClean="0">
              <a:latin typeface="微软雅黑" pitchFamily="34" charset="-122"/>
              <a:ea typeface="微软雅黑" pitchFamily="34" charset="-122"/>
            </a:endParaRPr>
          </a:p>
          <a:p>
            <a:endParaRPr lang="zh-CN" altLang="en-US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4294967295"/>
          </p:nvPr>
        </p:nvSpPr>
        <p:spPr>
          <a:xfrm>
            <a:off x="8665561" y="6165167"/>
            <a:ext cx="2358425" cy="453012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US" altLang="zh-CN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Page</a:t>
            </a:r>
            <a:fld id="{70BCC709-FEF3-4704-AEB8-C29FD400FC12}" type="slidenum">
              <a:rPr lang="zh-CN" altLang="en-US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pPr>
                <a:defRPr/>
              </a:pPr>
              <a:t>15</a:t>
            </a:fld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665021" y="2736074"/>
            <a:ext cx="69762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=</a:t>
            </a:r>
            <a:endParaRPr lang="zh-CN" altLang="en-US" sz="5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68139" y="4752129"/>
            <a:ext cx="711925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VSU</a:t>
            </a:r>
            <a:r>
              <a:rPr lang="zh-CN" altLang="en-US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看起来是组成环网，实际是虚拟成一台模块化交换机</a:t>
            </a:r>
            <a:endParaRPr lang="en-US" altLang="zh-CN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buFont typeface="Wingdings" pitchFamily="2" charset="2"/>
              <a:buChar char="u"/>
            </a:pP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只需登录一台交换机即可管理所有</a:t>
            </a:r>
            <a:r>
              <a:rPr lang="en-US" altLang="zh-CN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VSU</a:t>
            </a: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组中的交换机</a:t>
            </a:r>
            <a:endParaRPr lang="en-US" altLang="zh-CN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buFont typeface="Wingdings" pitchFamily="2" charset="2"/>
              <a:buChar char="u"/>
            </a:pPr>
            <a:r>
              <a:rPr lang="en-US" altLang="zh-CN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VSU</a:t>
            </a: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交换机按照一台交换机进行转发，相比环网级联方式性能更高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97314" y="2304063"/>
            <a:ext cx="3168571" cy="17524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椭圆 12"/>
          <p:cNvSpPr/>
          <p:nvPr/>
        </p:nvSpPr>
        <p:spPr bwMode="auto">
          <a:xfrm>
            <a:off x="1516863" y="2603543"/>
            <a:ext cx="3179377" cy="1454910"/>
          </a:xfrm>
          <a:prstGeom prst="ellipse">
            <a:avLst/>
          </a:prstGeom>
          <a:noFill/>
          <a:ln w="317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/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4" name="Picture 78" descr="固化汇聚交换机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4473" y="3573484"/>
            <a:ext cx="1085551" cy="5594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78" descr="固化汇聚交换机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6614" y="3642955"/>
            <a:ext cx="1085551" cy="5594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78" descr="固化汇聚交换机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6989" y="2798946"/>
            <a:ext cx="1085551" cy="5594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78" descr="固化汇聚交换机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7748" y="2749334"/>
            <a:ext cx="1085551" cy="5594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78" descr="固化汇聚交换机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3776" y="2456332"/>
            <a:ext cx="1085551" cy="5594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/>
          <p:cNvSpPr/>
          <p:nvPr/>
        </p:nvSpPr>
        <p:spPr>
          <a:xfrm>
            <a:off x="1044048" y="2582184"/>
            <a:ext cx="59663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SW1</a:t>
            </a:r>
            <a:endParaRPr lang="zh-CN" altLang="en-US" sz="1400" b="1" dirty="0"/>
          </a:p>
        </p:txBody>
      </p:sp>
      <p:sp>
        <p:nvSpPr>
          <p:cNvPr id="20" name="矩形 19"/>
          <p:cNvSpPr/>
          <p:nvPr/>
        </p:nvSpPr>
        <p:spPr>
          <a:xfrm>
            <a:off x="2561034" y="2221252"/>
            <a:ext cx="59663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SW2</a:t>
            </a:r>
            <a:endParaRPr lang="zh-CN" altLang="en-US" sz="1400" b="1" dirty="0"/>
          </a:p>
        </p:txBody>
      </p:sp>
      <p:sp>
        <p:nvSpPr>
          <p:cNvPr id="21" name="矩形 20"/>
          <p:cNvSpPr/>
          <p:nvPr/>
        </p:nvSpPr>
        <p:spPr>
          <a:xfrm>
            <a:off x="4039389" y="2508034"/>
            <a:ext cx="59663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SW3</a:t>
            </a:r>
            <a:endParaRPr lang="zh-CN" altLang="en-US" sz="1400" b="1" dirty="0"/>
          </a:p>
        </p:txBody>
      </p:sp>
      <p:sp>
        <p:nvSpPr>
          <p:cNvPr id="22" name="矩形 21"/>
          <p:cNvSpPr/>
          <p:nvPr/>
        </p:nvSpPr>
        <p:spPr>
          <a:xfrm>
            <a:off x="4506306" y="3635739"/>
            <a:ext cx="59663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SW4</a:t>
            </a:r>
            <a:endParaRPr lang="zh-CN" altLang="en-US" sz="1400" b="1" dirty="0"/>
          </a:p>
        </p:txBody>
      </p:sp>
      <p:sp>
        <p:nvSpPr>
          <p:cNvPr id="23" name="矩形 22"/>
          <p:cNvSpPr/>
          <p:nvPr/>
        </p:nvSpPr>
        <p:spPr>
          <a:xfrm>
            <a:off x="1961654" y="4013444"/>
            <a:ext cx="59663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SW5</a:t>
            </a:r>
            <a:endParaRPr lang="zh-CN" altLang="en-US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z="3200" b="1" dirty="0" smtClean="0">
                <a:latin typeface="微软雅黑" pitchFamily="34" charset="-122"/>
                <a:ea typeface="微软雅黑" pitchFamily="34" charset="-122"/>
              </a:rPr>
              <a:t>VSU</a:t>
            </a:r>
            <a:r>
              <a:rPr lang="zh-CN" altLang="en-US" sz="3200" b="1" dirty="0" smtClean="0">
                <a:latin typeface="微软雅黑" pitchFamily="34" charset="-122"/>
                <a:ea typeface="微软雅黑" pitchFamily="34" charset="-122"/>
              </a:rPr>
              <a:t>虚拟化的价值</a:t>
            </a:r>
            <a:endParaRPr lang="zh-CN" altLang="en-US" sz="32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92035" y="1224034"/>
            <a:ext cx="5783316" cy="4627624"/>
          </a:xfrm>
        </p:spPr>
        <p:txBody>
          <a:bodyPr/>
          <a:lstStyle/>
          <a:p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价值二：</a:t>
            </a:r>
            <a:r>
              <a:rPr lang="en-US" altLang="zh-CN" sz="2400" b="1" dirty="0" smtClean="0">
                <a:latin typeface="微软雅黑" pitchFamily="34" charset="-122"/>
                <a:ea typeface="微软雅黑" pitchFamily="34" charset="-122"/>
              </a:rPr>
              <a:t>VSU</a:t>
            </a:r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环网提供高稳定高可靠性</a:t>
            </a:r>
            <a:endParaRPr lang="en-US" altLang="zh-CN" sz="2400" b="1" dirty="0" smtClean="0">
              <a:latin typeface="微软雅黑" pitchFamily="34" charset="-122"/>
              <a:ea typeface="微软雅黑" pitchFamily="34" charset="-122"/>
            </a:endParaRPr>
          </a:p>
          <a:p>
            <a:endParaRPr lang="en-US" altLang="zh-CN" sz="2400" b="1" dirty="0" smtClean="0">
              <a:latin typeface="微软雅黑" pitchFamily="34" charset="-122"/>
              <a:ea typeface="微软雅黑" pitchFamily="34" charset="-122"/>
            </a:endParaRPr>
          </a:p>
          <a:p>
            <a:pPr lvl="1"/>
            <a:r>
              <a:rPr lang="zh-CN" altLang="en-US" sz="1800" dirty="0" smtClean="0">
                <a:latin typeface="微软雅黑" pitchFamily="34" charset="-122"/>
                <a:ea typeface="微软雅黑" pitchFamily="34" charset="-122"/>
              </a:rPr>
              <a:t>独家实现无盘服务器跨交换机聚合，提供</a:t>
            </a:r>
            <a:r>
              <a:rPr lang="en-US" altLang="zh-CN" sz="1800" dirty="0" smtClean="0">
                <a:latin typeface="微软雅黑" pitchFamily="34" charset="-122"/>
                <a:ea typeface="微软雅黑" pitchFamily="34" charset="-122"/>
              </a:rPr>
              <a:t>20G</a:t>
            </a:r>
            <a:r>
              <a:rPr lang="zh-CN" altLang="en-US" sz="1800" dirty="0" smtClean="0">
                <a:latin typeface="微软雅黑" pitchFamily="34" charset="-122"/>
                <a:ea typeface="微软雅黑" pitchFamily="34" charset="-122"/>
              </a:rPr>
              <a:t>带宽，任何一台交换机或网口故障，</a:t>
            </a:r>
            <a:r>
              <a:rPr lang="en-US" altLang="zh-CN" sz="1800" dirty="0" smtClean="0">
                <a:latin typeface="微软雅黑" pitchFamily="34" charset="-122"/>
                <a:ea typeface="微软雅黑" pitchFamily="34" charset="-122"/>
              </a:rPr>
              <a:t>PC</a:t>
            </a:r>
            <a:r>
              <a:rPr lang="zh-CN" altLang="en-US" sz="1800" dirty="0" smtClean="0">
                <a:latin typeface="微软雅黑" pitchFamily="34" charset="-122"/>
                <a:ea typeface="微软雅黑" pitchFamily="34" charset="-122"/>
              </a:rPr>
              <a:t>访问无盘服务器不受影响</a:t>
            </a:r>
            <a:endParaRPr lang="en-US" altLang="zh-CN" sz="1800" dirty="0" smtClean="0">
              <a:latin typeface="微软雅黑" pitchFamily="34" charset="-122"/>
              <a:ea typeface="微软雅黑" pitchFamily="34" charset="-122"/>
            </a:endParaRPr>
          </a:p>
          <a:p>
            <a:pPr lvl="1"/>
            <a:endParaRPr lang="en-US" altLang="zh-CN" sz="1800" dirty="0" smtClean="0">
              <a:latin typeface="微软雅黑" pitchFamily="34" charset="-122"/>
              <a:ea typeface="微软雅黑" pitchFamily="34" charset="-122"/>
            </a:endParaRPr>
          </a:p>
          <a:p>
            <a:pPr lvl="1"/>
            <a:r>
              <a:rPr lang="zh-CN" altLang="en-US" sz="1800" dirty="0" smtClean="0">
                <a:latin typeface="微软雅黑" pitchFamily="34" charset="-122"/>
                <a:ea typeface="微软雅黑" pitchFamily="34" charset="-122"/>
              </a:rPr>
              <a:t>环形拓扑中的任何一条链路故障，</a:t>
            </a:r>
            <a:r>
              <a:rPr lang="en-US" altLang="zh-CN" sz="1800" dirty="0" smtClean="0">
                <a:latin typeface="微软雅黑" pitchFamily="34" charset="-122"/>
                <a:ea typeface="微软雅黑" pitchFamily="34" charset="-122"/>
              </a:rPr>
              <a:t>11ms</a:t>
            </a:r>
            <a:r>
              <a:rPr lang="zh-CN" altLang="en-US" sz="1800" dirty="0" smtClean="0">
                <a:latin typeface="微软雅黑" pitchFamily="34" charset="-122"/>
                <a:ea typeface="微软雅黑" pitchFamily="34" charset="-122"/>
              </a:rPr>
              <a:t>的时间内即恢复正常，所有网络应用不受影响</a:t>
            </a:r>
            <a:endParaRPr lang="en-US" altLang="zh-CN" sz="1800" dirty="0" smtClean="0">
              <a:latin typeface="微软雅黑" pitchFamily="34" charset="-122"/>
              <a:ea typeface="微软雅黑" pitchFamily="34" charset="-122"/>
            </a:endParaRPr>
          </a:p>
          <a:p>
            <a:pPr lvl="1"/>
            <a:endParaRPr lang="en-US" altLang="zh-CN" sz="1800" dirty="0" smtClean="0">
              <a:latin typeface="微软雅黑" pitchFamily="34" charset="-122"/>
              <a:ea typeface="微软雅黑" pitchFamily="34" charset="-122"/>
            </a:endParaRPr>
          </a:p>
          <a:p>
            <a:pPr lvl="1"/>
            <a:r>
              <a:rPr lang="zh-CN" altLang="en-US" sz="1800" dirty="0" smtClean="0">
                <a:latin typeface="微软雅黑" pitchFamily="34" charset="-122"/>
                <a:ea typeface="微软雅黑" pitchFamily="34" charset="-122"/>
              </a:rPr>
              <a:t>拓扑中的任何一台交换机故障，只影响本交换机下联</a:t>
            </a:r>
            <a:r>
              <a:rPr lang="en-US" altLang="zh-CN" sz="1800" dirty="0" smtClean="0">
                <a:latin typeface="微软雅黑" pitchFamily="34" charset="-122"/>
                <a:ea typeface="微软雅黑" pitchFamily="34" charset="-122"/>
              </a:rPr>
              <a:t>PC</a:t>
            </a:r>
            <a:r>
              <a:rPr lang="zh-CN" altLang="en-US" sz="1800" dirty="0" smtClean="0">
                <a:latin typeface="微软雅黑" pitchFamily="34" charset="-122"/>
                <a:ea typeface="微软雅黑" pitchFamily="34" charset="-122"/>
              </a:rPr>
              <a:t>的网络访问，对网络中其他</a:t>
            </a:r>
            <a:r>
              <a:rPr lang="en-US" altLang="zh-CN" sz="1800" dirty="0" smtClean="0">
                <a:latin typeface="微软雅黑" pitchFamily="34" charset="-122"/>
                <a:ea typeface="微软雅黑" pitchFamily="34" charset="-122"/>
              </a:rPr>
              <a:t>PC</a:t>
            </a:r>
            <a:r>
              <a:rPr lang="zh-CN" altLang="en-US" sz="1800" dirty="0" smtClean="0">
                <a:latin typeface="微软雅黑" pitchFamily="34" charset="-122"/>
                <a:ea typeface="微软雅黑" pitchFamily="34" charset="-122"/>
              </a:rPr>
              <a:t>的网络访问无任何影响。</a:t>
            </a:r>
            <a:endParaRPr lang="en-US" altLang="zh-CN" sz="1800" dirty="0" smtClean="0">
              <a:latin typeface="微软雅黑" pitchFamily="34" charset="-122"/>
              <a:ea typeface="微软雅黑" pitchFamily="34" charset="-122"/>
            </a:endParaRPr>
          </a:p>
          <a:p>
            <a:pPr lvl="1"/>
            <a:endParaRPr lang="zh-CN" altLang="en-US" sz="1800" dirty="0" smtClean="0">
              <a:latin typeface="微软雅黑" pitchFamily="34" charset="-122"/>
              <a:ea typeface="微软雅黑" pitchFamily="34" charset="-122"/>
            </a:endParaRPr>
          </a:p>
          <a:p>
            <a:endParaRPr lang="zh-CN" altLang="en-US" sz="18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4294967295"/>
          </p:nvPr>
        </p:nvSpPr>
        <p:spPr>
          <a:xfrm>
            <a:off x="8665561" y="6165167"/>
            <a:ext cx="2358425" cy="453012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US" altLang="zh-CN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Page</a:t>
            </a:r>
            <a:fld id="{70BCC709-FEF3-4704-AEB8-C29FD400FC12}" type="slidenum">
              <a:rPr lang="zh-CN" altLang="en-US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pPr>
                <a:defRPr/>
              </a:pPr>
              <a:t>16</a:t>
            </a:fld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33378" y="2015951"/>
            <a:ext cx="4690608" cy="25358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3200" b="1" dirty="0" smtClean="0">
                <a:latin typeface="微软雅黑" pitchFamily="34" charset="-122"/>
                <a:ea typeface="微软雅黑" pitchFamily="34" charset="-122"/>
              </a:rPr>
              <a:t>方案特点</a:t>
            </a:r>
            <a:endParaRPr lang="zh-CN" altLang="en-US" sz="32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n"/>
            </a:pPr>
            <a:r>
              <a:rPr lang="zh-CN" altLang="en-US" sz="2400" b="1" dirty="0" smtClean="0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最快速的万兆环网方案：</a:t>
            </a:r>
            <a:endParaRPr lang="en-US" altLang="zh-CN" sz="2400" b="1" dirty="0" smtClean="0">
              <a:solidFill>
                <a:srgbClr val="FFFF00"/>
              </a:solidFill>
              <a:latin typeface="微软雅黑" pitchFamily="34" charset="-122"/>
              <a:ea typeface="微软雅黑" pitchFamily="34" charset="-122"/>
            </a:endParaRPr>
          </a:p>
          <a:p>
            <a:pPr lvl="1">
              <a:buFont typeface="Wingdings" pitchFamily="2" charset="2"/>
              <a:buChar char="Ø"/>
            </a:pPr>
            <a:r>
              <a:rPr lang="zh-CN" altLang="en-US" sz="1800" dirty="0">
                <a:latin typeface="微软雅黑" pitchFamily="34" charset="-122"/>
                <a:ea typeface="微软雅黑" pitchFamily="34" charset="-122"/>
              </a:rPr>
              <a:t>多</a:t>
            </a:r>
            <a:r>
              <a:rPr lang="zh-CN" altLang="en-US" sz="1800" dirty="0" smtClean="0">
                <a:latin typeface="微软雅黑" pitchFamily="34" charset="-122"/>
                <a:ea typeface="微软雅黑" pitchFamily="34" charset="-122"/>
              </a:rPr>
              <a:t>台交换机虚拟成一台高端模块化交换机，数据转发更</a:t>
            </a:r>
            <a:r>
              <a:rPr lang="zh-CN" altLang="en-US" sz="1800" b="1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快速</a:t>
            </a:r>
            <a:endParaRPr lang="en-US" altLang="zh-CN" sz="1800" b="1" dirty="0" smtClean="0">
              <a:solidFill>
                <a:srgbClr val="00B0F0"/>
              </a:solidFill>
              <a:latin typeface="微软雅黑" pitchFamily="34" charset="-122"/>
              <a:ea typeface="微软雅黑" pitchFamily="34" charset="-122"/>
            </a:endParaRPr>
          </a:p>
          <a:p>
            <a:pPr lvl="1">
              <a:buFont typeface="Wingdings" pitchFamily="2" charset="2"/>
              <a:buChar char="Ø"/>
            </a:pPr>
            <a:r>
              <a:rPr lang="zh-CN" altLang="en-US" sz="1800" dirty="0" smtClean="0">
                <a:latin typeface="微软雅黑" pitchFamily="34" charset="-122"/>
                <a:ea typeface="微软雅黑" pitchFamily="34" charset="-122"/>
              </a:rPr>
              <a:t>经典的“一次查表，多次转发”技术，相比生成树环网的逐次查表，逐次转发，</a:t>
            </a:r>
            <a:r>
              <a:rPr lang="zh-CN" altLang="en-US" sz="1800" b="1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效率更高</a:t>
            </a:r>
            <a:endParaRPr lang="en-US" altLang="zh-CN" sz="1800" b="1" dirty="0" smtClean="0">
              <a:solidFill>
                <a:srgbClr val="00B0F0"/>
              </a:solidFill>
              <a:latin typeface="微软雅黑" pitchFamily="34" charset="-122"/>
              <a:ea typeface="微软雅黑" pitchFamily="34" charset="-122"/>
            </a:endParaRPr>
          </a:p>
          <a:p>
            <a:pPr lvl="1">
              <a:buFont typeface="Wingdings" pitchFamily="2" charset="2"/>
              <a:buChar char="Ø"/>
            </a:pPr>
            <a:r>
              <a:rPr lang="en-US" altLang="zh-CN" sz="1800" dirty="0" smtClean="0">
                <a:latin typeface="微软雅黑" pitchFamily="34" charset="-122"/>
                <a:ea typeface="微软雅黑" pitchFamily="34" charset="-122"/>
              </a:rPr>
              <a:t>VSU</a:t>
            </a:r>
            <a:r>
              <a:rPr lang="zh-CN" altLang="en-US" sz="1800" dirty="0" smtClean="0">
                <a:latin typeface="微软雅黑" pitchFamily="34" charset="-122"/>
                <a:ea typeface="微软雅黑" pitchFamily="34" charset="-122"/>
              </a:rPr>
              <a:t>环网不阻断链路，是真正的“</a:t>
            </a:r>
            <a:r>
              <a:rPr lang="zh-CN" altLang="en-US" sz="1800" b="1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环网</a:t>
            </a:r>
            <a:r>
              <a:rPr lang="zh-CN" altLang="en-US" sz="1800" dirty="0" smtClean="0">
                <a:latin typeface="微软雅黑" pitchFamily="34" charset="-122"/>
                <a:ea typeface="微软雅黑" pitchFamily="34" charset="-122"/>
              </a:rPr>
              <a:t>”，全网冗余，所有链路都会得到充分利用，相比生成树环网的阻断链路的环网方式，链路利用率更高</a:t>
            </a:r>
            <a:endParaRPr lang="en-US" altLang="zh-CN" sz="1800" dirty="0" smtClean="0">
              <a:latin typeface="微软雅黑" pitchFamily="34" charset="-122"/>
              <a:ea typeface="微软雅黑" pitchFamily="34" charset="-122"/>
            </a:endParaRPr>
          </a:p>
          <a:p>
            <a:pPr lvl="1"/>
            <a:endParaRPr lang="en-US" altLang="zh-CN" sz="1800" dirty="0" smtClean="0">
              <a:latin typeface="微软雅黑" pitchFamily="34" charset="-122"/>
              <a:ea typeface="微软雅黑" pitchFamily="34" charset="-122"/>
            </a:endParaRPr>
          </a:p>
          <a:p>
            <a:pPr lvl="1"/>
            <a:endParaRPr lang="en-US" altLang="zh-CN" sz="1800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buFont typeface="Wingdings" pitchFamily="2" charset="2"/>
              <a:buChar char="n"/>
            </a:pPr>
            <a:r>
              <a:rPr lang="zh-CN" altLang="en-US" sz="2400" b="1" dirty="0" smtClean="0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最稳定的万兆环网方案</a:t>
            </a:r>
            <a:endParaRPr lang="en-US" altLang="zh-CN" sz="2400" b="1" dirty="0" smtClean="0">
              <a:solidFill>
                <a:srgbClr val="FFFF00"/>
              </a:solidFill>
              <a:latin typeface="微软雅黑" pitchFamily="34" charset="-122"/>
              <a:ea typeface="微软雅黑" pitchFamily="34" charset="-122"/>
            </a:endParaRPr>
          </a:p>
          <a:p>
            <a:pPr lvl="1">
              <a:buFont typeface="Wingdings" pitchFamily="2" charset="2"/>
              <a:buChar char="Ø"/>
            </a:pPr>
            <a:r>
              <a:rPr lang="zh-CN" altLang="en-US" sz="1800" dirty="0" smtClean="0">
                <a:latin typeface="微软雅黑" pitchFamily="34" charset="-122"/>
                <a:ea typeface="微软雅黑" pitchFamily="34" charset="-122"/>
              </a:rPr>
              <a:t>独创的</a:t>
            </a:r>
            <a:r>
              <a:rPr lang="en-US" altLang="zh-CN" sz="1800" dirty="0" smtClean="0">
                <a:latin typeface="微软雅黑" pitchFamily="34" charset="-122"/>
                <a:ea typeface="微软雅黑" pitchFamily="34" charset="-122"/>
              </a:rPr>
              <a:t>VSU</a:t>
            </a:r>
            <a:r>
              <a:rPr lang="zh-CN" altLang="en-US" sz="1800" dirty="0" smtClean="0">
                <a:latin typeface="微软雅黑" pitchFamily="34" charset="-122"/>
                <a:ea typeface="微软雅黑" pitchFamily="34" charset="-122"/>
              </a:rPr>
              <a:t>虚拟化技术，使得服务器万兆网卡可以</a:t>
            </a:r>
            <a:r>
              <a:rPr lang="zh-CN" altLang="en-US" sz="1800" b="1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跨交换机</a:t>
            </a:r>
            <a:r>
              <a:rPr lang="zh-CN" altLang="en-US" sz="1800" dirty="0" smtClean="0">
                <a:latin typeface="微软雅黑" pitchFamily="34" charset="-122"/>
                <a:ea typeface="微软雅黑" pitchFamily="34" charset="-122"/>
              </a:rPr>
              <a:t>进行</a:t>
            </a:r>
            <a:r>
              <a:rPr lang="zh-CN" altLang="en-US" sz="1800" b="1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聚合</a:t>
            </a:r>
            <a:r>
              <a:rPr lang="zh-CN" altLang="en-US" sz="1800" dirty="0" smtClean="0">
                <a:latin typeface="微软雅黑" pitchFamily="34" charset="-122"/>
                <a:ea typeface="微软雅黑" pitchFamily="34" charset="-122"/>
              </a:rPr>
              <a:t>，不论是交换机故障，还是网卡万兆端口故障，都不影响网吧营业。生成树环网无法做到跨交换机链路聚合</a:t>
            </a:r>
            <a:endParaRPr lang="en-US" altLang="zh-CN" sz="1800" dirty="0" smtClean="0">
              <a:latin typeface="微软雅黑" pitchFamily="34" charset="-122"/>
              <a:ea typeface="微软雅黑" pitchFamily="34" charset="-122"/>
            </a:endParaRPr>
          </a:p>
          <a:p>
            <a:pPr lvl="1">
              <a:buFont typeface="Wingdings" pitchFamily="2" charset="2"/>
              <a:buChar char="Ø"/>
            </a:pPr>
            <a:r>
              <a:rPr lang="zh-CN" altLang="en-US" sz="1800" dirty="0" smtClean="0">
                <a:latin typeface="微软雅黑" pitchFamily="34" charset="-122"/>
                <a:ea typeface="微软雅黑" pitchFamily="34" charset="-122"/>
              </a:rPr>
              <a:t>在</a:t>
            </a:r>
            <a:r>
              <a:rPr lang="en-US" altLang="zh-CN" sz="1800" dirty="0" smtClean="0">
                <a:latin typeface="微软雅黑" pitchFamily="34" charset="-122"/>
                <a:ea typeface="微软雅黑" pitchFamily="34" charset="-122"/>
              </a:rPr>
              <a:t>VSU</a:t>
            </a:r>
            <a:r>
              <a:rPr lang="zh-CN" altLang="en-US" sz="1800" dirty="0" smtClean="0">
                <a:latin typeface="微软雅黑" pitchFamily="34" charset="-122"/>
                <a:ea typeface="微软雅黑" pitchFamily="34" charset="-122"/>
              </a:rPr>
              <a:t>环网中，任何一条链路故障，任何一台交换机故障，整个网络</a:t>
            </a:r>
            <a:r>
              <a:rPr lang="zh-CN" altLang="en-US" sz="1800" b="1" dirty="0" smtClean="0">
                <a:latin typeface="微软雅黑" pitchFamily="34" charset="-122"/>
                <a:ea typeface="微软雅黑" pitchFamily="34" charset="-122"/>
              </a:rPr>
              <a:t>在</a:t>
            </a:r>
            <a:r>
              <a:rPr lang="en-US" altLang="zh-CN" sz="1800" b="1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6.5ms</a:t>
            </a:r>
            <a:r>
              <a:rPr lang="zh-CN" altLang="en-US" sz="1800" dirty="0" smtClean="0">
                <a:latin typeface="微软雅黑" pitchFamily="34" charset="-122"/>
                <a:ea typeface="微软雅黑" pitchFamily="34" charset="-122"/>
              </a:rPr>
              <a:t>内即可以重新计算数据的发送链路，保证网络稳定。而生成树环网最长恢复时间能够达到</a:t>
            </a:r>
            <a:r>
              <a:rPr lang="en-US" altLang="zh-CN" sz="1800" dirty="0" smtClean="0">
                <a:latin typeface="微软雅黑" pitchFamily="34" charset="-122"/>
                <a:ea typeface="微软雅黑" pitchFamily="34" charset="-122"/>
              </a:rPr>
              <a:t>15</a:t>
            </a:r>
            <a:r>
              <a:rPr lang="zh-CN" altLang="en-US" sz="1800" dirty="0" smtClean="0">
                <a:latin typeface="微软雅黑" pitchFamily="34" charset="-122"/>
                <a:ea typeface="微软雅黑" pitchFamily="34" charset="-122"/>
              </a:rPr>
              <a:t>秒。</a:t>
            </a:r>
            <a:endParaRPr lang="en-US" altLang="zh-CN" sz="1800" dirty="0" smtClean="0">
              <a:latin typeface="微软雅黑" pitchFamily="34" charset="-122"/>
              <a:ea typeface="微软雅黑" pitchFamily="34" charset="-122"/>
            </a:endParaRPr>
          </a:p>
          <a:p>
            <a:pPr lvl="1"/>
            <a:endParaRPr lang="en-US" altLang="zh-CN" sz="1800" dirty="0" smtClean="0">
              <a:latin typeface="微软雅黑" pitchFamily="34" charset="-122"/>
              <a:ea typeface="微软雅黑" pitchFamily="34" charset="-122"/>
            </a:endParaRPr>
          </a:p>
          <a:p>
            <a:pPr lvl="1"/>
            <a:endParaRPr lang="en-US" altLang="zh-CN" sz="1800" dirty="0" smtClean="0">
              <a:latin typeface="微软雅黑" pitchFamily="34" charset="-122"/>
              <a:ea typeface="微软雅黑" pitchFamily="34" charset="-122"/>
            </a:endParaRPr>
          </a:p>
          <a:p>
            <a:pPr lvl="1"/>
            <a:endParaRPr lang="en-US" altLang="zh-CN" sz="1800" dirty="0" smtClean="0">
              <a:latin typeface="微软雅黑" pitchFamily="34" charset="-122"/>
              <a:ea typeface="微软雅黑" pitchFamily="34" charset="-122"/>
            </a:endParaRPr>
          </a:p>
          <a:p>
            <a:pPr lvl="1"/>
            <a:endParaRPr lang="zh-CN" altLang="en-US" sz="1800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20441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31749" y="25377"/>
            <a:ext cx="10369868" cy="623125"/>
          </a:xfrm>
        </p:spPr>
        <p:txBody>
          <a:bodyPr/>
          <a:lstStyle/>
          <a:p>
            <a:r>
              <a:rPr lang="zh-CN" altLang="en-US" sz="3200" b="1" dirty="0" smtClean="0">
                <a:latin typeface="微软雅黑" pitchFamily="34" charset="-122"/>
                <a:ea typeface="微软雅黑" pitchFamily="34" charset="-122"/>
              </a:rPr>
              <a:t>产品对比</a:t>
            </a:r>
            <a:endParaRPr lang="zh-CN" altLang="en-US" sz="3200" b="1" dirty="0">
              <a:latin typeface="微软雅黑" pitchFamily="34" charset="-122"/>
              <a:ea typeface="微软雅黑" pitchFamily="34" charset="-122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6118806"/>
              </p:ext>
            </p:extLst>
          </p:nvPr>
        </p:nvGraphicFramePr>
        <p:xfrm>
          <a:off x="45997" y="668319"/>
          <a:ext cx="11333202" cy="5028641"/>
        </p:xfrm>
        <a:graphic>
          <a:graphicData uri="http://schemas.openxmlformats.org/drawingml/2006/table">
            <a:tbl>
              <a:tblPr/>
              <a:tblGrid>
                <a:gridCol w="881692"/>
                <a:gridCol w="735942"/>
                <a:gridCol w="714380"/>
                <a:gridCol w="1071570"/>
                <a:gridCol w="1071570"/>
                <a:gridCol w="1214446"/>
                <a:gridCol w="1071570"/>
                <a:gridCol w="928694"/>
                <a:gridCol w="928694"/>
                <a:gridCol w="2714644"/>
              </a:tblGrid>
              <a:tr h="77329">
                <a:tc rowSpan="2">
                  <a:txBody>
                    <a:bodyPr/>
                    <a:lstStyle/>
                    <a:p>
                      <a:pPr algn="l" fontAlgn="ctr"/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规格项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锐捷睿易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万网博通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优肯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D-LINK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价值点</a:t>
                      </a:r>
                      <a:r>
                        <a:rPr lang="en-US" altLang="zh-CN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效果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154659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NBS5628XG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NBS5652XG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i="0" u="none" strike="noStrike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S4600E-24G-4TF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i="0" u="none" strike="noStrike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S4600E-48G-4TF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i="0" u="none" strike="noStrike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UK5704-28TC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i="0" u="none" strike="noStrike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UK5704-52TC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i="0" u="none" strike="noStrike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DGS-1510-28X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DGS-1510-52X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386647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端口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24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个千兆电口，</a:t>
                      </a:r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4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个万兆</a:t>
                      </a:r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SFP+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光口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48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个千兆电口，</a:t>
                      </a:r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4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个</a:t>
                      </a:r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SFP+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光口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24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个千兆电口，</a:t>
                      </a:r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4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个万兆</a:t>
                      </a:r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SFP+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光口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48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个千兆电口，</a:t>
                      </a:r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4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个</a:t>
                      </a:r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SFP+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光口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24</a:t>
                      </a:r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个千兆电口，</a:t>
                      </a:r>
                      <a:r>
                        <a:rPr lang="en-US" altLang="zh-CN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4</a:t>
                      </a:r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个</a:t>
                      </a:r>
                      <a:r>
                        <a:rPr lang="zh-CN" altLang="en-US" sz="1200" b="0" i="0" u="none" strike="noStrike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复用千兆</a:t>
                      </a:r>
                      <a:r>
                        <a:rPr lang="en-US" altLang="zh-CN" sz="1200" b="0" i="0" u="none" strike="noStrike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SFP</a:t>
                      </a:r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端口，</a:t>
                      </a:r>
                      <a:r>
                        <a:rPr lang="en-US" altLang="zh-CN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2</a:t>
                      </a:r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个万兆</a:t>
                      </a:r>
                      <a:r>
                        <a:rPr lang="en-US" altLang="zh-CN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SFP+</a:t>
                      </a:r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光口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48</a:t>
                      </a:r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个千兆电口，</a:t>
                      </a:r>
                      <a:r>
                        <a:rPr lang="en-US" altLang="zh-CN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4</a:t>
                      </a:r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个</a:t>
                      </a:r>
                      <a:r>
                        <a:rPr lang="zh-CN" altLang="en-US" sz="1200" b="0" i="0" u="none" strike="noStrike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复用千兆</a:t>
                      </a:r>
                      <a:r>
                        <a:rPr lang="en-US" altLang="zh-CN" sz="1200" b="0" i="0" u="none" strike="noStrike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SFP</a:t>
                      </a:r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端口，</a:t>
                      </a:r>
                      <a:r>
                        <a:rPr lang="en-US" altLang="zh-CN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2</a:t>
                      </a:r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个</a:t>
                      </a:r>
                      <a:r>
                        <a:rPr lang="en-US" altLang="zh-CN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SFP+</a:t>
                      </a:r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光口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24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个千兆电口，</a:t>
                      </a:r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4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个万兆</a:t>
                      </a:r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SFP+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光口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48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个千兆电口，</a:t>
                      </a:r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4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个</a:t>
                      </a:r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SFP+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光口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单设备可用端口数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更多</a:t>
                      </a:r>
                      <a:r>
                        <a:rPr lang="en-US" altLang="zh-CN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,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招投标定档</a:t>
                      </a:r>
                      <a:endParaRPr lang="zh-CN" altLang="en-US" sz="12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7329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交换容量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256Gbps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256Gbps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196G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196G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218Gbps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3333FF"/>
                          </a:solidFill>
                          <a:latin typeface="+mn-ea"/>
                          <a:ea typeface="+mn-ea"/>
                        </a:rPr>
                        <a:t>300Gbps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128Gbps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176Gbps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整机转发无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瓶颈，招投标抬高友商产品</a:t>
                      </a:r>
                      <a:endParaRPr lang="zh-CN" altLang="en-US" sz="12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7329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包转发率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96Mpps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132Mpps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66Mpps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131Mpps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3333FF"/>
                          </a:solidFill>
                          <a:latin typeface="+mn-ea"/>
                          <a:ea typeface="+mn-ea"/>
                        </a:rPr>
                        <a:t>162.19Mpps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3333FF"/>
                          </a:solidFill>
                          <a:latin typeface="+mn-ea"/>
                          <a:ea typeface="+mn-ea"/>
                        </a:rPr>
                        <a:t>223.2Mpps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95.24Mpps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130.95Mpps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转发速度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快，招投标抬高友商产品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4659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VSU</a:t>
                      </a:r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虚拟化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堆叠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堆叠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虚拟堆叠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虚拟堆叠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简化管理</a:t>
                      </a:r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,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提高速度、稳定、可靠性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7329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静态路由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隔离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二层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报文，降低路由负载，上网更快</a:t>
                      </a:r>
                      <a:endParaRPr lang="zh-CN" altLang="en-US" sz="12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4659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DHCP SERVER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具有给主机动态分配</a:t>
                      </a:r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IP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地址的能力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931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ACL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  <a:endParaRPr lang="zh-CN" altLang="en-US" sz="12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关闭病毒、攻击常用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端口；</a:t>
                      </a:r>
                      <a:r>
                        <a:rPr lang="en-US" altLang="zh-CN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CPU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芯片档次</a:t>
                      </a:r>
                      <a:endParaRPr lang="zh-CN" altLang="en-US" sz="12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988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防</a:t>
                      </a:r>
                      <a:r>
                        <a:rPr 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ARP</a:t>
                      </a:r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欺骗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避免因</a:t>
                      </a:r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ARP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欺骗导致</a:t>
                      </a:r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PC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无法正常上网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988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防非法</a:t>
                      </a:r>
                      <a:r>
                        <a:rPr lang="en-US" altLang="zh-CN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DHCP</a:t>
                      </a:r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服务器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避免</a:t>
                      </a:r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pc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获取非无盘服务器分配的地址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397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IP SOURCE GUARD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未知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未知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采用</a:t>
                      </a:r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DHCP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进行动态主机配置的情况，可有效防止</a:t>
                      </a:r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IP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地址冲突、盗用等问题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4659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CPU</a:t>
                      </a:r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保护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支持，</a:t>
                      </a:r>
                      <a:r>
                        <a:rPr 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CPP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支持，</a:t>
                      </a:r>
                      <a:r>
                        <a:rPr 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CPP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未知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未知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CPP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保护交换机</a:t>
                      </a:r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CPU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，防止死机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988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智能温控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未知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未知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智能温控能够根据温度调价风扇转速，既降低噪音，也降低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功耗，省钱</a:t>
                      </a:r>
                      <a:endParaRPr lang="zh-CN" altLang="en-US" sz="12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4659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功率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≤24W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≤50W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&lt;70W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&lt;70W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≥80W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≥80W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22.3W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44.2W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为客户节约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能耗，省钱</a:t>
                      </a:r>
                      <a:endParaRPr lang="zh-CN" altLang="en-US" sz="12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4659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端口防雷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4KV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4KV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3333FF"/>
                          </a:solidFill>
                          <a:latin typeface="+mn-ea"/>
                          <a:ea typeface="+mn-ea"/>
                        </a:rPr>
                        <a:t>6KV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3333FF"/>
                          </a:solidFill>
                          <a:latin typeface="+mn-ea"/>
                          <a:ea typeface="+mn-ea"/>
                        </a:rPr>
                        <a:t>6KV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未知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未知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未知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未知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提高设备运行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稳定度</a:t>
                      </a:r>
                      <a:endParaRPr lang="zh-CN" altLang="en-US" sz="12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451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CCC</a:t>
                      </a:r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认证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已办理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已办理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未知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未知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未知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未知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未知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未知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国家强制品质安全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认证，合规</a:t>
                      </a:r>
                      <a:endParaRPr lang="zh-CN" altLang="en-US" sz="12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4659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工信部入网证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已办理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已办理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未知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未知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未知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未知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未知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未知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进网许可的电信设备上的质量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标志，合规</a:t>
                      </a:r>
                      <a:endParaRPr lang="zh-CN" altLang="en-US" sz="12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76565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03187" y="62802"/>
            <a:ext cx="10369868" cy="748393"/>
          </a:xfrm>
        </p:spPr>
        <p:txBody>
          <a:bodyPr/>
          <a:lstStyle/>
          <a:p>
            <a:r>
              <a:rPr lang="zh-CN" alt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76104" y="849003"/>
            <a:ext cx="9433405" cy="4819976"/>
          </a:xfrm>
        </p:spPr>
        <p:txBody>
          <a:bodyPr/>
          <a:lstStyle/>
          <a:p>
            <a:pPr>
              <a:buFont typeface="Wingdings" panose="05000000000000000000" pitchFamily="2" charset="2"/>
              <a:buChar char="n"/>
            </a:pP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NBS5026XG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产品介绍</a:t>
            </a: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n"/>
            </a:pPr>
            <a:endParaRPr lang="en-US" altLang="zh-CN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n"/>
            </a:pP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NBS5500XG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系列产品介绍</a:t>
            </a: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n"/>
            </a:pP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n"/>
            </a:pP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NBS5600XG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系列产品介绍</a:t>
            </a: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n"/>
            </a:pP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n"/>
            </a:pPr>
            <a:r>
              <a:rPr lang="en-US" altLang="zh-CN" sz="2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NBS5816XS</a:t>
            </a:r>
            <a:r>
              <a:rPr lang="zh-CN" altLang="en-US" sz="2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产品介绍</a:t>
            </a: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n"/>
            </a:pPr>
            <a:endParaRPr lang="en-US" altLang="zh-CN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n"/>
            </a:pP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S5510-E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系列产品介绍</a:t>
            </a: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n"/>
            </a:pP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n"/>
            </a:pP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S5750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系列产品介绍</a:t>
            </a: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n"/>
            </a:pPr>
            <a:endParaRPr lang="en-US" altLang="zh-CN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None/>
            </a:pP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80756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0311" y="2740021"/>
            <a:ext cx="4062708" cy="4580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114" y="135004"/>
            <a:ext cx="10369868" cy="494394"/>
          </a:xfrm>
        </p:spPr>
        <p:txBody>
          <a:bodyPr/>
          <a:lstStyle/>
          <a:p>
            <a:r>
              <a:rPr lang="en-US" altLang="zh-CN" sz="3200" b="1" dirty="0" smtClean="0">
                <a:latin typeface="微软雅黑" pitchFamily="34" charset="-122"/>
                <a:ea typeface="微软雅黑" pitchFamily="34" charset="-122"/>
              </a:rPr>
              <a:t>NBS5816XS</a:t>
            </a:r>
            <a:r>
              <a:rPr lang="zh-CN" altLang="en-US" sz="3200" b="1" dirty="0" smtClean="0">
                <a:latin typeface="微软雅黑" pitchFamily="34" charset="-122"/>
                <a:ea typeface="微软雅黑" pitchFamily="34" charset="-122"/>
              </a:rPr>
              <a:t>简介</a:t>
            </a:r>
            <a:endParaRPr lang="zh-CN" altLang="en-US" sz="32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矩形标注 3"/>
          <p:cNvSpPr/>
          <p:nvPr/>
        </p:nvSpPr>
        <p:spPr>
          <a:xfrm>
            <a:off x="0" y="1811327"/>
            <a:ext cx="2323314" cy="489973"/>
          </a:xfrm>
          <a:prstGeom prst="wedgeRectCallout">
            <a:avLst>
              <a:gd name="adj1" fmla="val 38391"/>
              <a:gd name="adj2" fmla="val 166689"/>
            </a:avLst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16</a:t>
            </a: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个万兆</a:t>
            </a:r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SFP+</a:t>
            </a: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光口</a:t>
            </a:r>
          </a:p>
        </p:txBody>
      </p:sp>
      <p:sp>
        <p:nvSpPr>
          <p:cNvPr id="6" name="椭圆 5"/>
          <p:cNvSpPr/>
          <p:nvPr/>
        </p:nvSpPr>
        <p:spPr>
          <a:xfrm>
            <a:off x="831815" y="2811459"/>
            <a:ext cx="2722052" cy="316424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240984" y="1640778"/>
            <a:ext cx="6281091" cy="9694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n"/>
              <a:defRPr/>
            </a:pPr>
            <a:r>
              <a:rPr lang="zh-CN" altLang="en-US" sz="2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支持光模块</a:t>
            </a:r>
            <a:r>
              <a:rPr lang="zh-CN" altLang="en-US" sz="2000" b="1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数字诊断</a:t>
            </a:r>
            <a:r>
              <a:rPr lang="zh-CN" altLang="en-US" sz="2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sz="2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DDM</a:t>
            </a:r>
            <a:r>
              <a:rPr lang="zh-CN" altLang="en-US" sz="2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）</a:t>
            </a:r>
            <a:endParaRPr lang="en-US" altLang="zh-CN" sz="20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lvl="1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方便排查光模块故障</a:t>
            </a:r>
            <a:endParaRPr lang="en-US" altLang="zh-CN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240984" y="2712348"/>
            <a:ext cx="628109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n"/>
              <a:defRPr/>
            </a:pPr>
            <a:r>
              <a:rPr lang="zh-CN" altLang="en-US" sz="2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支持</a:t>
            </a:r>
            <a:r>
              <a:rPr lang="zh-CN" altLang="en-US" sz="2000" b="1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流量走势</a:t>
            </a:r>
            <a:r>
              <a:rPr lang="zh-CN" altLang="en-US" sz="2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图</a:t>
            </a:r>
            <a:endParaRPr lang="en-US" altLang="zh-CN" sz="20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lvl="1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通过</a:t>
            </a:r>
            <a:r>
              <a:rPr lang="en-US" altLang="zh-CN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WEB</a:t>
            </a: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界面的流量走势图，实时监控交换机端口流量状况及端口流量走势</a:t>
            </a:r>
            <a:endParaRPr lang="en-US" altLang="zh-CN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5240984" y="4212546"/>
            <a:ext cx="628109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n"/>
              <a:defRPr/>
            </a:pPr>
            <a:r>
              <a:rPr lang="zh-CN" altLang="en-US" sz="2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支持</a:t>
            </a:r>
            <a:r>
              <a:rPr lang="zh-CN" altLang="en-US" sz="2000" b="1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安全功能</a:t>
            </a:r>
            <a:endParaRPr lang="en-US" altLang="zh-CN" sz="2000" b="1" dirty="0" smtClean="0">
              <a:solidFill>
                <a:srgbClr val="00B0F0"/>
              </a:solidFill>
              <a:latin typeface="微软雅黑" pitchFamily="34" charset="-122"/>
              <a:ea typeface="微软雅黑" pitchFamily="34" charset="-122"/>
            </a:endParaRPr>
          </a:p>
          <a:p>
            <a:pPr lvl="1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支持风暴抑制、防</a:t>
            </a:r>
            <a:r>
              <a:rPr lang="en-US" altLang="zh-CN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ARP</a:t>
            </a: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攻击、防</a:t>
            </a:r>
            <a:r>
              <a:rPr lang="en-US" altLang="zh-CN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DHCP</a:t>
            </a: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攻击、防</a:t>
            </a:r>
            <a:r>
              <a:rPr lang="en-US" altLang="zh-CN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DOS</a:t>
            </a: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攻击，打造安全内网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矩形标注 11"/>
          <p:cNvSpPr/>
          <p:nvPr/>
        </p:nvSpPr>
        <p:spPr>
          <a:xfrm>
            <a:off x="2617765" y="1739889"/>
            <a:ext cx="2196244" cy="620452"/>
          </a:xfrm>
          <a:prstGeom prst="wedgeRectCallout">
            <a:avLst>
              <a:gd name="adj1" fmla="val 11856"/>
              <a:gd name="adj2" fmla="val 126957"/>
            </a:avLst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个</a:t>
            </a:r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Out Band</a:t>
            </a: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配置口</a:t>
            </a:r>
            <a:endParaRPr lang="en-US" altLang="zh-CN" sz="1600" dirty="0" smtClean="0"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个</a:t>
            </a:r>
            <a:r>
              <a:rPr lang="en-US" altLang="zh-CN" sz="1600" dirty="0">
                <a:latin typeface="微软雅黑" pitchFamily="34" charset="-122"/>
                <a:ea typeface="微软雅黑" pitchFamily="34" charset="-122"/>
              </a:rPr>
              <a:t>C</a:t>
            </a:r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onsole</a:t>
            </a: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口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17501" y="4740285"/>
            <a:ext cx="478634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物理参数：</a:t>
            </a:r>
            <a:endParaRPr lang="en-US" altLang="zh-CN" sz="20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尺寸：</a:t>
            </a:r>
            <a:r>
              <a:rPr lang="en-US" sz="2000" dirty="0" smtClean="0">
                <a:solidFill>
                  <a:schemeClr val="bg1"/>
                </a:solidFill>
              </a:rPr>
              <a:t> 440mm ×210mm × 44mm</a:t>
            </a:r>
          </a:p>
          <a:p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功耗： </a:t>
            </a:r>
            <a:r>
              <a:rPr lang="en-US" altLang="zh-CN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54W</a:t>
            </a:r>
            <a:endParaRPr lang="zh-CN" altLang="en-US" sz="2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17501" y="3597277"/>
            <a:ext cx="392909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性能参数：</a:t>
            </a:r>
            <a:endParaRPr lang="en-US" altLang="zh-CN" sz="20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交</a:t>
            </a:r>
            <a:r>
              <a: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换容量</a:t>
            </a:r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：</a:t>
            </a:r>
            <a:r>
              <a:rPr lang="en-US" altLang="zh-CN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320G</a:t>
            </a:r>
            <a:endParaRPr lang="en-US" altLang="zh-CN" sz="2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包转发率</a:t>
            </a:r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：</a:t>
            </a:r>
            <a:r>
              <a:rPr lang="en-US" altLang="zh-CN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239Mbp</a:t>
            </a:r>
            <a:endParaRPr lang="en-US" altLang="zh-CN" sz="2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66554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>
            <p:ph type="title"/>
          </p:nvPr>
        </p:nvSpPr>
        <p:spPr>
          <a:xfrm>
            <a:off x="331749" y="168253"/>
            <a:ext cx="8786812" cy="395244"/>
          </a:xfrm>
        </p:spPr>
        <p:txBody>
          <a:bodyPr/>
          <a:lstStyle/>
          <a:p>
            <a:r>
              <a:rPr lang="zh-CN" altLang="en-US" sz="3200" b="1" dirty="0" smtClean="0">
                <a:latin typeface="微软雅黑" pitchFamily="34" charset="-122"/>
                <a:ea typeface="微软雅黑" pitchFamily="34" charset="-122"/>
              </a:rPr>
              <a:t>主要应用场景</a:t>
            </a:r>
          </a:p>
        </p:txBody>
      </p:sp>
      <p:grpSp>
        <p:nvGrpSpPr>
          <p:cNvPr id="2" name="组合 182"/>
          <p:cNvGrpSpPr>
            <a:grpSpLocks/>
          </p:cNvGrpSpPr>
          <p:nvPr/>
        </p:nvGrpSpPr>
        <p:grpSpPr bwMode="auto">
          <a:xfrm>
            <a:off x="1831947" y="1668451"/>
            <a:ext cx="6786610" cy="4000528"/>
            <a:chOff x="346378" y="990600"/>
            <a:chExt cx="8386430" cy="5607050"/>
          </a:xfrm>
        </p:grpSpPr>
        <p:grpSp>
          <p:nvGrpSpPr>
            <p:cNvPr id="3" name="组合 85"/>
            <p:cNvGrpSpPr>
              <a:grpSpLocks/>
            </p:cNvGrpSpPr>
            <p:nvPr/>
          </p:nvGrpSpPr>
          <p:grpSpPr bwMode="auto">
            <a:xfrm>
              <a:off x="346378" y="990600"/>
              <a:ext cx="8386430" cy="5607050"/>
              <a:chOff x="401970" y="990600"/>
              <a:chExt cx="8386430" cy="5607050"/>
            </a:xfrm>
          </p:grpSpPr>
          <p:sp>
            <p:nvSpPr>
              <p:cNvPr id="19" name="Line 47"/>
              <p:cNvSpPr>
                <a:spLocks noChangeShapeType="1"/>
              </p:cNvSpPr>
              <p:nvPr/>
            </p:nvSpPr>
            <p:spPr bwMode="auto">
              <a:xfrm flipH="1">
                <a:off x="4679950" y="1881190"/>
                <a:ext cx="685800" cy="609600"/>
              </a:xfrm>
              <a:prstGeom prst="line">
                <a:avLst/>
              </a:prstGeom>
              <a:noFill/>
              <a:ln w="28575">
                <a:solidFill>
                  <a:srgbClr val="00B0F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0" name="Line 47"/>
              <p:cNvSpPr>
                <a:spLocks noChangeShapeType="1"/>
              </p:cNvSpPr>
              <p:nvPr/>
            </p:nvSpPr>
            <p:spPr bwMode="auto">
              <a:xfrm flipH="1">
                <a:off x="4672018" y="1890706"/>
                <a:ext cx="757238" cy="681038"/>
              </a:xfrm>
              <a:prstGeom prst="line">
                <a:avLst/>
              </a:prstGeom>
              <a:noFill/>
              <a:ln w="28575">
                <a:solidFill>
                  <a:srgbClr val="00B0F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1" name="Line 47"/>
              <p:cNvSpPr>
                <a:spLocks noChangeShapeType="1"/>
              </p:cNvSpPr>
              <p:nvPr/>
            </p:nvSpPr>
            <p:spPr bwMode="auto">
              <a:xfrm flipH="1">
                <a:off x="4795838" y="1857364"/>
                <a:ext cx="757238" cy="681038"/>
              </a:xfrm>
              <a:prstGeom prst="line">
                <a:avLst/>
              </a:prstGeom>
              <a:noFill/>
              <a:ln w="28575">
                <a:solidFill>
                  <a:srgbClr val="00B0F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2" name="Line 4"/>
              <p:cNvSpPr>
                <a:spLocks noChangeShapeType="1"/>
              </p:cNvSpPr>
              <p:nvPr/>
            </p:nvSpPr>
            <p:spPr bwMode="auto">
              <a:xfrm>
                <a:off x="4679950" y="2770188"/>
                <a:ext cx="0" cy="685800"/>
              </a:xfrm>
              <a:prstGeom prst="line">
                <a:avLst/>
              </a:prstGeom>
              <a:noFill/>
              <a:ln w="31750">
                <a:solidFill>
                  <a:srgbClr val="7030A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3" name="Rectangle 5"/>
              <p:cNvSpPr>
                <a:spLocks noChangeArrowheads="1"/>
              </p:cNvSpPr>
              <p:nvPr/>
            </p:nvSpPr>
            <p:spPr bwMode="auto">
              <a:xfrm>
                <a:off x="3536950" y="4746625"/>
                <a:ext cx="2341563" cy="1851025"/>
              </a:xfrm>
              <a:prstGeom prst="rect">
                <a:avLst/>
              </a:prstGeom>
              <a:noFill/>
              <a:ln w="9525">
                <a:solidFill>
                  <a:schemeClr val="bg1"/>
                </a:solidFill>
                <a:prstDash val="dash"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eaLnBrk="1" hangingPunct="1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4" name="Rectangle 6"/>
              <p:cNvSpPr>
                <a:spLocks noChangeArrowheads="1"/>
              </p:cNvSpPr>
              <p:nvPr/>
            </p:nvSpPr>
            <p:spPr bwMode="auto">
              <a:xfrm>
                <a:off x="420688" y="4721225"/>
                <a:ext cx="2430463" cy="1827213"/>
              </a:xfrm>
              <a:prstGeom prst="rect">
                <a:avLst/>
              </a:prstGeom>
              <a:noFill/>
              <a:ln w="9525">
                <a:solidFill>
                  <a:schemeClr val="bg1"/>
                </a:solidFill>
                <a:prstDash val="dash"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eaLnBrk="1" hangingPunct="1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6" name="Rectangle 8"/>
              <p:cNvSpPr>
                <a:spLocks noChangeArrowheads="1"/>
              </p:cNvSpPr>
              <p:nvPr/>
            </p:nvSpPr>
            <p:spPr bwMode="auto">
              <a:xfrm>
                <a:off x="6432550" y="4721225"/>
                <a:ext cx="2341564" cy="1851025"/>
              </a:xfrm>
              <a:prstGeom prst="rect">
                <a:avLst/>
              </a:prstGeom>
              <a:noFill/>
              <a:ln w="9525">
                <a:solidFill>
                  <a:schemeClr val="bg1"/>
                </a:solidFill>
                <a:prstDash val="dash"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eaLnBrk="1" hangingPunct="1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7" name="Rectangle 9"/>
              <p:cNvSpPr>
                <a:spLocks noChangeArrowheads="1"/>
              </p:cNvSpPr>
              <p:nvPr/>
            </p:nvSpPr>
            <p:spPr bwMode="auto">
              <a:xfrm>
                <a:off x="488950" y="2854325"/>
                <a:ext cx="2286000" cy="1604963"/>
              </a:xfrm>
              <a:prstGeom prst="rect">
                <a:avLst/>
              </a:prstGeom>
              <a:noFill/>
              <a:ln w="9525">
                <a:solidFill>
                  <a:schemeClr val="bg1"/>
                </a:solidFill>
                <a:prstDash val="dash"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eaLnBrk="1" hangingPunct="1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9" name="Rectangle 11"/>
              <p:cNvSpPr>
                <a:spLocks noChangeArrowheads="1"/>
              </p:cNvSpPr>
              <p:nvPr/>
            </p:nvSpPr>
            <p:spPr bwMode="auto">
              <a:xfrm>
                <a:off x="6432550" y="2816225"/>
                <a:ext cx="2355850" cy="1676400"/>
              </a:xfrm>
              <a:prstGeom prst="rect">
                <a:avLst/>
              </a:prstGeom>
              <a:noFill/>
              <a:ln w="9525">
                <a:solidFill>
                  <a:schemeClr val="bg1"/>
                </a:solidFill>
                <a:prstDash val="dash"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eaLnBrk="1" hangingPunct="1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pic>
            <p:nvPicPr>
              <p:cNvPr id="31" name="Picture 13" descr="j0250432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7499350" y="5635625"/>
                <a:ext cx="914400" cy="8699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2" name="Picture 14" descr="j0198236"/>
              <p:cNvPicPr>
                <a:picLocks noChangeAspect="1" noChangeArrowheads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641350" y="3744913"/>
                <a:ext cx="914400" cy="684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3" name="Picture 15" descr="j0233167"/>
              <p:cNvPicPr>
                <a:picLocks noChangeAspect="1" noChangeArrowheads="1"/>
              </p:cNvPicPr>
              <p:nvPr/>
            </p:nvPicPr>
            <p:blipFill>
              <a:blip r:embed="rId5"/>
              <a:srcRect/>
              <a:stretch>
                <a:fillRect/>
              </a:stretch>
            </p:blipFill>
            <p:spPr bwMode="auto">
              <a:xfrm>
                <a:off x="946150" y="5788025"/>
                <a:ext cx="1371600" cy="7508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6" name="Picture 18" descr="bd05045_"/>
              <p:cNvPicPr>
                <a:picLocks noChangeAspect="1" noChangeArrowheads="1"/>
              </p:cNvPicPr>
              <p:nvPr/>
            </p:nvPicPr>
            <p:blipFill>
              <a:blip r:embed="rId6"/>
              <a:srcRect/>
              <a:stretch>
                <a:fillRect/>
              </a:stretch>
            </p:blipFill>
            <p:spPr bwMode="auto">
              <a:xfrm>
                <a:off x="4945100" y="5657872"/>
                <a:ext cx="896938" cy="9144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7" name="Picture 19" descr="pe01902_"/>
              <p:cNvPicPr>
                <a:picLocks noChangeAspect="1" noChangeArrowheads="1"/>
              </p:cNvPicPr>
              <p:nvPr/>
            </p:nvPicPr>
            <p:blipFill>
              <a:blip r:embed="rId7"/>
              <a:srcRect/>
              <a:stretch>
                <a:fillRect/>
              </a:stretch>
            </p:blipFill>
            <p:spPr bwMode="auto">
              <a:xfrm>
                <a:off x="7804150" y="3716338"/>
                <a:ext cx="914400" cy="7334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8" name="Text Box 21"/>
              <p:cNvSpPr txBox="1">
                <a:spLocks noChangeArrowheads="1"/>
              </p:cNvSpPr>
              <p:nvPr/>
            </p:nvSpPr>
            <p:spPr bwMode="auto">
              <a:xfrm>
                <a:off x="412750" y="3133740"/>
                <a:ext cx="1082509" cy="3077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zh-CN" altLang="en-US" sz="1400" b="1" dirty="0" smtClean="0">
                    <a:solidFill>
                      <a:srgbClr val="FFC000"/>
                    </a:solidFill>
                  </a:rPr>
                  <a:t>万兆交换机</a:t>
                </a:r>
                <a:endParaRPr lang="en-US" altLang="zh-CN" sz="1400" b="1" dirty="0">
                  <a:solidFill>
                    <a:srgbClr val="FFC000"/>
                  </a:solidFill>
                </a:endParaRPr>
              </a:p>
            </p:txBody>
          </p:sp>
          <p:sp>
            <p:nvSpPr>
              <p:cNvPr id="39" name="Text Box 22"/>
              <p:cNvSpPr txBox="1">
                <a:spLocks noChangeArrowheads="1"/>
              </p:cNvSpPr>
              <p:nvPr/>
            </p:nvSpPr>
            <p:spPr bwMode="auto">
              <a:xfrm>
                <a:off x="401970" y="5612045"/>
                <a:ext cx="1082509" cy="3077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zh-CN" altLang="en-US" sz="1400" b="1" dirty="0" smtClean="0">
                    <a:solidFill>
                      <a:srgbClr val="FFC000"/>
                    </a:solidFill>
                  </a:rPr>
                  <a:t>万兆交换机</a:t>
                </a:r>
                <a:endParaRPr lang="en-US" altLang="zh-CN" sz="1400" b="1" dirty="0">
                  <a:solidFill>
                    <a:srgbClr val="FFC000"/>
                  </a:solidFill>
                </a:endParaRPr>
              </a:p>
            </p:txBody>
          </p:sp>
          <p:sp>
            <p:nvSpPr>
              <p:cNvPr id="40" name="Text Box 23"/>
              <p:cNvSpPr txBox="1">
                <a:spLocks noChangeArrowheads="1"/>
              </p:cNvSpPr>
              <p:nvPr/>
            </p:nvSpPr>
            <p:spPr bwMode="auto">
              <a:xfrm>
                <a:off x="3484584" y="5711825"/>
                <a:ext cx="1082509" cy="3077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zh-CN" altLang="en-US" sz="1400" b="1" dirty="0" smtClean="0">
                    <a:solidFill>
                      <a:srgbClr val="FFC000"/>
                    </a:solidFill>
                  </a:rPr>
                  <a:t>万兆交换机</a:t>
                </a:r>
                <a:endParaRPr lang="en-US" altLang="zh-CN" sz="1400" b="1" dirty="0">
                  <a:solidFill>
                    <a:srgbClr val="FFC000"/>
                  </a:solidFill>
                </a:endParaRPr>
              </a:p>
            </p:txBody>
          </p:sp>
          <p:sp>
            <p:nvSpPr>
              <p:cNvPr id="41" name="Text Box 24"/>
              <p:cNvSpPr txBox="1">
                <a:spLocks noChangeArrowheads="1"/>
              </p:cNvSpPr>
              <p:nvPr/>
            </p:nvSpPr>
            <p:spPr bwMode="auto">
              <a:xfrm>
                <a:off x="6485881" y="5276880"/>
                <a:ext cx="1082509" cy="3077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zh-CN" altLang="en-US" sz="1400" b="1" dirty="0" smtClean="0">
                    <a:solidFill>
                      <a:srgbClr val="FFC000"/>
                    </a:solidFill>
                  </a:rPr>
                  <a:t>万兆交换机</a:t>
                </a:r>
                <a:endParaRPr lang="en-US" altLang="zh-CN" sz="1400" b="1" dirty="0">
                  <a:solidFill>
                    <a:srgbClr val="FFC000"/>
                  </a:solidFill>
                </a:endParaRPr>
              </a:p>
            </p:txBody>
          </p:sp>
          <p:sp>
            <p:nvSpPr>
              <p:cNvPr id="42" name="Text Box 26"/>
              <p:cNvSpPr txBox="1">
                <a:spLocks noChangeArrowheads="1"/>
              </p:cNvSpPr>
              <p:nvPr/>
            </p:nvSpPr>
            <p:spPr bwMode="auto">
              <a:xfrm>
                <a:off x="3352800" y="2286000"/>
                <a:ext cx="1187450" cy="3077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eaLnBrk="1" hangingPunct="1"/>
                <a:r>
                  <a:rPr lang="en-US" altLang="zh-CN" sz="1400" b="1" dirty="0">
                    <a:solidFill>
                      <a:srgbClr val="FFC000"/>
                    </a:solidFill>
                    <a:latin typeface="微软雅黑" pitchFamily="34" charset="-122"/>
                    <a:ea typeface="微软雅黑" pitchFamily="34" charset="-122"/>
                  </a:rPr>
                  <a:t>New NBR</a:t>
                </a:r>
                <a:endParaRPr lang="zh-CN" altLang="en-US" sz="1400" b="1" dirty="0">
                  <a:solidFill>
                    <a:srgbClr val="FFC000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43" name="Text Box 27"/>
              <p:cNvSpPr txBox="1">
                <a:spLocks noChangeArrowheads="1"/>
              </p:cNvSpPr>
              <p:nvPr/>
            </p:nvSpPr>
            <p:spPr bwMode="auto">
              <a:xfrm>
                <a:off x="1371601" y="2209800"/>
                <a:ext cx="893774" cy="4313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zh-CN" altLang="en-US" sz="1400" b="1" dirty="0" smtClean="0">
                    <a:solidFill>
                      <a:srgbClr val="FFC000"/>
                    </a:solidFill>
                    <a:latin typeface="微软雅黑" pitchFamily="34" charset="-122"/>
                    <a:ea typeface="微软雅黑" pitchFamily="34" charset="-122"/>
                  </a:rPr>
                  <a:t>服务器</a:t>
                </a:r>
                <a:endParaRPr lang="zh-CN" altLang="en-US" sz="1400" b="1" dirty="0">
                  <a:solidFill>
                    <a:srgbClr val="FFC000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44" name="Text Box 28"/>
              <p:cNvSpPr txBox="1">
                <a:spLocks noChangeArrowheads="1"/>
              </p:cNvSpPr>
              <p:nvPr/>
            </p:nvSpPr>
            <p:spPr bwMode="auto">
              <a:xfrm>
                <a:off x="6986021" y="3183153"/>
                <a:ext cx="1082509" cy="3077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zh-CN" altLang="en-US" sz="1400" b="1" dirty="0" smtClean="0">
                    <a:solidFill>
                      <a:srgbClr val="FFC000"/>
                    </a:solidFill>
                  </a:rPr>
                  <a:t>万兆交换机</a:t>
                </a:r>
                <a:endParaRPr lang="en-US" altLang="zh-CN" sz="1400" b="1" dirty="0">
                  <a:solidFill>
                    <a:srgbClr val="FFC000"/>
                  </a:solidFill>
                </a:endParaRPr>
              </a:p>
            </p:txBody>
          </p:sp>
          <p:pic>
            <p:nvPicPr>
              <p:cNvPr id="45" name="Picture 29" descr="接入交换机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auto">
              <a:xfrm>
                <a:off x="7194550" y="2892425"/>
                <a:ext cx="533400" cy="4000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6" name="Picture 30" descr="中低端路由器"/>
              <p:cNvPicPr>
                <a:picLocks noChangeAspect="1" noChangeArrowheads="1"/>
              </p:cNvPicPr>
              <p:nvPr/>
            </p:nvPicPr>
            <p:blipFill>
              <a:blip r:embed="rId9"/>
              <a:srcRect/>
              <a:stretch>
                <a:fillRect/>
              </a:stretch>
            </p:blipFill>
            <p:spPr bwMode="auto">
              <a:xfrm>
                <a:off x="4298950" y="2465388"/>
                <a:ext cx="762000" cy="614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7" name="Picture 31" descr="接入交换机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auto">
              <a:xfrm>
                <a:off x="7194550" y="3425825"/>
                <a:ext cx="533400" cy="4000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8" name="Picture 32" descr="接入交换机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auto">
              <a:xfrm>
                <a:off x="7270750" y="4035425"/>
                <a:ext cx="533400" cy="4000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9" name="Picture 33" descr="接入交换机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auto">
              <a:xfrm>
                <a:off x="4375150" y="5330825"/>
                <a:ext cx="533400" cy="4000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50" name="Picture 34" descr="接入交换机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auto">
              <a:xfrm>
                <a:off x="3613150" y="5330825"/>
                <a:ext cx="533400" cy="4000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51" name="Picture 35" descr="接入交换机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auto">
              <a:xfrm>
                <a:off x="2295525" y="5302250"/>
                <a:ext cx="533400" cy="4000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52" name="Picture 36" descr="接入交换机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auto">
              <a:xfrm>
                <a:off x="1327150" y="5311775"/>
                <a:ext cx="533400" cy="4000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53" name="Picture 37" descr="接入交换机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auto">
              <a:xfrm>
                <a:off x="488950" y="5311775"/>
                <a:ext cx="533400" cy="4000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54" name="Picture 38" descr="接入交换机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auto">
              <a:xfrm>
                <a:off x="1617663" y="3387725"/>
                <a:ext cx="533400" cy="4000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grpSp>
            <p:nvGrpSpPr>
              <p:cNvPr id="5" name="Group 40"/>
              <p:cNvGrpSpPr>
                <a:grpSpLocks/>
              </p:cNvGrpSpPr>
              <p:nvPr/>
            </p:nvGrpSpPr>
            <p:grpSpPr bwMode="auto">
              <a:xfrm>
                <a:off x="3232150" y="1322388"/>
                <a:ext cx="1112838" cy="666750"/>
                <a:chOff x="2208" y="720"/>
                <a:chExt cx="701" cy="420"/>
              </a:xfrm>
            </p:grpSpPr>
            <p:pic>
              <p:nvPicPr>
                <p:cNvPr id="93" name="Picture 41" descr="云（空白）"/>
                <p:cNvPicPr>
                  <a:picLocks noChangeAspect="1" noChangeArrowheads="1"/>
                </p:cNvPicPr>
                <p:nvPr/>
              </p:nvPicPr>
              <p:blipFill>
                <a:blip r:embed="rId10"/>
                <a:srcRect/>
                <a:stretch>
                  <a:fillRect/>
                </a:stretch>
              </p:blipFill>
              <p:spPr bwMode="auto">
                <a:xfrm>
                  <a:off x="2208" y="720"/>
                  <a:ext cx="701" cy="4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94" name="Text Box 42"/>
                <p:cNvSpPr txBox="1">
                  <a:spLocks noChangeArrowheads="1"/>
                </p:cNvSpPr>
                <p:nvPr/>
              </p:nvSpPr>
              <p:spPr bwMode="auto">
                <a:xfrm>
                  <a:off x="2357" y="784"/>
                  <a:ext cx="409" cy="2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algn="ctr"/>
                  <a:r>
                    <a:rPr lang="en-US" altLang="zh-CN" b="1">
                      <a:solidFill>
                        <a:schemeClr val="bg1"/>
                      </a:solidFill>
                      <a:latin typeface="微软雅黑" pitchFamily="34" charset="-122"/>
                      <a:ea typeface="微软雅黑" pitchFamily="34" charset="-122"/>
                    </a:rPr>
                    <a:t>联</a:t>
                  </a:r>
                  <a:r>
                    <a:rPr lang="zh-CN" altLang="en-US" b="1">
                      <a:solidFill>
                        <a:schemeClr val="bg1"/>
                      </a:solidFill>
                      <a:latin typeface="微软雅黑" pitchFamily="34" charset="-122"/>
                      <a:ea typeface="微软雅黑" pitchFamily="34" charset="-122"/>
                    </a:rPr>
                    <a:t>通</a:t>
                  </a:r>
                </a:p>
              </p:txBody>
            </p:sp>
          </p:grpSp>
          <p:grpSp>
            <p:nvGrpSpPr>
              <p:cNvPr id="6" name="Group 43"/>
              <p:cNvGrpSpPr>
                <a:grpSpLocks/>
              </p:cNvGrpSpPr>
              <p:nvPr/>
            </p:nvGrpSpPr>
            <p:grpSpPr bwMode="auto">
              <a:xfrm>
                <a:off x="5060950" y="1322388"/>
                <a:ext cx="1112838" cy="666750"/>
                <a:chOff x="2208" y="720"/>
                <a:chExt cx="701" cy="420"/>
              </a:xfrm>
            </p:grpSpPr>
            <p:pic>
              <p:nvPicPr>
                <p:cNvPr id="91" name="Picture 44" descr="云（空白）"/>
                <p:cNvPicPr>
                  <a:picLocks noChangeAspect="1" noChangeArrowheads="1"/>
                </p:cNvPicPr>
                <p:nvPr/>
              </p:nvPicPr>
              <p:blipFill>
                <a:blip r:embed="rId10"/>
                <a:srcRect/>
                <a:stretch>
                  <a:fillRect/>
                </a:stretch>
              </p:blipFill>
              <p:spPr bwMode="auto">
                <a:xfrm>
                  <a:off x="2208" y="720"/>
                  <a:ext cx="701" cy="4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92" name="Text Box 45"/>
                <p:cNvSpPr txBox="1">
                  <a:spLocks noChangeArrowheads="1"/>
                </p:cNvSpPr>
                <p:nvPr/>
              </p:nvSpPr>
              <p:spPr bwMode="auto">
                <a:xfrm>
                  <a:off x="2337" y="784"/>
                  <a:ext cx="409" cy="2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algn="ctr"/>
                  <a:r>
                    <a:rPr lang="zh-CN" altLang="en-US" b="1">
                      <a:solidFill>
                        <a:schemeClr val="bg1"/>
                      </a:solidFill>
                      <a:latin typeface="微软雅黑" pitchFamily="34" charset="-122"/>
                      <a:ea typeface="微软雅黑" pitchFamily="34" charset="-122"/>
                    </a:rPr>
                    <a:t>电信</a:t>
                  </a:r>
                </a:p>
              </p:txBody>
            </p:sp>
          </p:grpSp>
          <p:sp>
            <p:nvSpPr>
              <p:cNvPr id="57" name="Line 46"/>
              <p:cNvSpPr>
                <a:spLocks noChangeShapeType="1"/>
              </p:cNvSpPr>
              <p:nvPr/>
            </p:nvSpPr>
            <p:spPr bwMode="auto">
              <a:xfrm>
                <a:off x="4070350" y="1855788"/>
                <a:ext cx="609600" cy="609600"/>
              </a:xfrm>
              <a:prstGeom prst="line">
                <a:avLst/>
              </a:prstGeom>
              <a:noFill/>
              <a:ln w="28575">
                <a:solidFill>
                  <a:srgbClr val="00B05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58" name="Line 48"/>
              <p:cNvSpPr>
                <a:spLocks noChangeShapeType="1"/>
              </p:cNvSpPr>
              <p:nvPr/>
            </p:nvSpPr>
            <p:spPr bwMode="auto">
              <a:xfrm flipH="1" flipV="1">
                <a:off x="5103813" y="3646488"/>
                <a:ext cx="2090738" cy="7938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59" name="Line 49"/>
              <p:cNvSpPr>
                <a:spLocks noChangeShapeType="1"/>
              </p:cNvSpPr>
              <p:nvPr/>
            </p:nvSpPr>
            <p:spPr bwMode="auto">
              <a:xfrm flipH="1" flipV="1">
                <a:off x="6737350" y="3044825"/>
                <a:ext cx="0" cy="1219200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60" name="Line 50"/>
              <p:cNvSpPr>
                <a:spLocks noChangeShapeType="1"/>
              </p:cNvSpPr>
              <p:nvPr/>
            </p:nvSpPr>
            <p:spPr bwMode="auto">
              <a:xfrm flipH="1">
                <a:off x="6737350" y="3044825"/>
                <a:ext cx="457200" cy="0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61" name="Line 51"/>
              <p:cNvSpPr>
                <a:spLocks noChangeShapeType="1"/>
              </p:cNvSpPr>
              <p:nvPr/>
            </p:nvSpPr>
            <p:spPr bwMode="auto">
              <a:xfrm flipH="1">
                <a:off x="6737350" y="4264025"/>
                <a:ext cx="533400" cy="0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62" name="Line 52"/>
              <p:cNvSpPr>
                <a:spLocks noChangeShapeType="1"/>
              </p:cNvSpPr>
              <p:nvPr/>
            </p:nvSpPr>
            <p:spPr bwMode="auto">
              <a:xfrm flipH="1" flipV="1">
                <a:off x="4672013" y="3862388"/>
                <a:ext cx="0" cy="1511300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63" name="Line 53"/>
              <p:cNvSpPr>
                <a:spLocks noChangeShapeType="1"/>
              </p:cNvSpPr>
              <p:nvPr/>
            </p:nvSpPr>
            <p:spPr bwMode="auto">
              <a:xfrm flipH="1" flipV="1">
                <a:off x="3879850" y="5086350"/>
                <a:ext cx="1727200" cy="0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64" name="Line 54"/>
              <p:cNvSpPr>
                <a:spLocks noChangeShapeType="1"/>
              </p:cNvSpPr>
              <p:nvPr/>
            </p:nvSpPr>
            <p:spPr bwMode="auto">
              <a:xfrm>
                <a:off x="3879850" y="5086350"/>
                <a:ext cx="0" cy="360363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65" name="Line 55"/>
              <p:cNvSpPr>
                <a:spLocks noChangeShapeType="1"/>
              </p:cNvSpPr>
              <p:nvPr/>
            </p:nvSpPr>
            <p:spPr bwMode="auto">
              <a:xfrm>
                <a:off x="5607050" y="5086350"/>
                <a:ext cx="0" cy="360363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pic>
            <p:nvPicPr>
              <p:cNvPr id="66" name="Picture 56" descr="接入交换机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auto">
              <a:xfrm>
                <a:off x="5289550" y="5311775"/>
                <a:ext cx="533400" cy="4000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67" name="Line 57"/>
              <p:cNvSpPr>
                <a:spLocks noChangeShapeType="1"/>
              </p:cNvSpPr>
              <p:nvPr/>
            </p:nvSpPr>
            <p:spPr bwMode="auto">
              <a:xfrm flipH="1" flipV="1">
                <a:off x="2151063" y="3598863"/>
                <a:ext cx="2090738" cy="7938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68" name="Line 58"/>
              <p:cNvSpPr>
                <a:spLocks noChangeShapeType="1"/>
              </p:cNvSpPr>
              <p:nvPr/>
            </p:nvSpPr>
            <p:spPr bwMode="auto">
              <a:xfrm flipH="1" flipV="1">
                <a:off x="2481263" y="3003550"/>
                <a:ext cx="0" cy="1219200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69" name="Line 59"/>
              <p:cNvSpPr>
                <a:spLocks noChangeShapeType="1"/>
              </p:cNvSpPr>
              <p:nvPr/>
            </p:nvSpPr>
            <p:spPr bwMode="auto">
              <a:xfrm flipH="1">
                <a:off x="2006600" y="3032125"/>
                <a:ext cx="457200" cy="0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70" name="Line 60"/>
              <p:cNvSpPr>
                <a:spLocks noChangeShapeType="1"/>
              </p:cNvSpPr>
              <p:nvPr/>
            </p:nvSpPr>
            <p:spPr bwMode="auto">
              <a:xfrm flipH="1">
                <a:off x="1935163" y="4216400"/>
                <a:ext cx="533400" cy="0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pic>
            <p:nvPicPr>
              <p:cNvPr id="71" name="Picture 61" descr="接入交换机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auto">
              <a:xfrm>
                <a:off x="1617663" y="2854325"/>
                <a:ext cx="533400" cy="4000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72" name="Line 62"/>
              <p:cNvSpPr>
                <a:spLocks noChangeShapeType="1"/>
              </p:cNvSpPr>
              <p:nvPr/>
            </p:nvSpPr>
            <p:spPr bwMode="auto">
              <a:xfrm flipH="1" flipV="1">
                <a:off x="4240213" y="3573463"/>
                <a:ext cx="0" cy="1008063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73" name="Line 63"/>
              <p:cNvSpPr>
                <a:spLocks noChangeShapeType="1"/>
              </p:cNvSpPr>
              <p:nvPr/>
            </p:nvSpPr>
            <p:spPr bwMode="auto">
              <a:xfrm flipH="1" flipV="1">
                <a:off x="1574800" y="4581525"/>
                <a:ext cx="2667000" cy="7938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74" name="Line 64"/>
              <p:cNvSpPr>
                <a:spLocks noChangeShapeType="1"/>
              </p:cNvSpPr>
              <p:nvPr/>
            </p:nvSpPr>
            <p:spPr bwMode="auto">
              <a:xfrm flipH="1" flipV="1">
                <a:off x="1574800" y="4581525"/>
                <a:ext cx="0" cy="720725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75" name="Line 65"/>
              <p:cNvSpPr>
                <a:spLocks noChangeShapeType="1"/>
              </p:cNvSpPr>
              <p:nvPr/>
            </p:nvSpPr>
            <p:spPr bwMode="auto">
              <a:xfrm flipH="1" flipV="1">
                <a:off x="711200" y="5086350"/>
                <a:ext cx="1871663" cy="0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76" name="Line 66"/>
              <p:cNvSpPr>
                <a:spLocks noChangeShapeType="1"/>
              </p:cNvSpPr>
              <p:nvPr/>
            </p:nvSpPr>
            <p:spPr bwMode="auto">
              <a:xfrm flipH="1" flipV="1">
                <a:off x="2582863" y="5086350"/>
                <a:ext cx="0" cy="215900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77" name="Line 67"/>
              <p:cNvSpPr>
                <a:spLocks noChangeShapeType="1"/>
              </p:cNvSpPr>
              <p:nvPr/>
            </p:nvSpPr>
            <p:spPr bwMode="auto">
              <a:xfrm flipH="1" flipV="1">
                <a:off x="711200" y="5086350"/>
                <a:ext cx="0" cy="215900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78" name="Line 68"/>
              <p:cNvSpPr>
                <a:spLocks noChangeShapeType="1"/>
              </p:cNvSpPr>
              <p:nvPr/>
            </p:nvSpPr>
            <p:spPr bwMode="auto">
              <a:xfrm flipH="1" flipV="1">
                <a:off x="5173663" y="3646488"/>
                <a:ext cx="0" cy="1008063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79" name="Line 69"/>
              <p:cNvSpPr>
                <a:spLocks noChangeShapeType="1"/>
              </p:cNvSpPr>
              <p:nvPr/>
            </p:nvSpPr>
            <p:spPr bwMode="auto">
              <a:xfrm flipH="1" flipV="1">
                <a:off x="5175250" y="4654550"/>
                <a:ext cx="1584325" cy="0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80" name="Line 70"/>
              <p:cNvSpPr>
                <a:spLocks noChangeShapeType="1"/>
              </p:cNvSpPr>
              <p:nvPr/>
            </p:nvSpPr>
            <p:spPr bwMode="auto">
              <a:xfrm flipH="1" flipV="1">
                <a:off x="6759575" y="4654550"/>
                <a:ext cx="0" cy="215900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pic>
            <p:nvPicPr>
              <p:cNvPr id="81" name="Picture 73" descr="接入交换机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auto">
              <a:xfrm>
                <a:off x="6508750" y="4854575"/>
                <a:ext cx="533400" cy="4000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82" name="Line 74"/>
              <p:cNvSpPr>
                <a:spLocks noChangeShapeType="1"/>
              </p:cNvSpPr>
              <p:nvPr/>
            </p:nvSpPr>
            <p:spPr bwMode="auto">
              <a:xfrm>
                <a:off x="2943225" y="3430588"/>
                <a:ext cx="1666875" cy="11113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83" name="Line 75"/>
              <p:cNvSpPr>
                <a:spLocks noChangeShapeType="1"/>
              </p:cNvSpPr>
              <p:nvPr/>
            </p:nvSpPr>
            <p:spPr bwMode="auto">
              <a:xfrm>
                <a:off x="2943225" y="1830388"/>
                <a:ext cx="0" cy="1600200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84" name="Line 76"/>
              <p:cNvSpPr>
                <a:spLocks noChangeShapeType="1"/>
              </p:cNvSpPr>
              <p:nvPr/>
            </p:nvSpPr>
            <p:spPr bwMode="auto">
              <a:xfrm>
                <a:off x="1876425" y="1830388"/>
                <a:ext cx="1057275" cy="11113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pic>
            <p:nvPicPr>
              <p:cNvPr id="85" name="Picture 77" descr="通用服务器-1"/>
              <p:cNvPicPr>
                <a:picLocks noChangeAspect="1" noChangeArrowheads="1"/>
              </p:cNvPicPr>
              <p:nvPr/>
            </p:nvPicPr>
            <p:blipFill>
              <a:blip r:embed="rId11"/>
              <a:srcRect/>
              <a:stretch>
                <a:fillRect/>
              </a:stretch>
            </p:blipFill>
            <p:spPr bwMode="auto">
              <a:xfrm>
                <a:off x="1082675" y="1257300"/>
                <a:ext cx="796925" cy="10795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86" name="Picture 78" descr="固化汇聚交换机"/>
              <p:cNvPicPr>
                <a:picLocks noChangeAspect="1" noChangeArrowheads="1"/>
              </p:cNvPicPr>
              <p:nvPr/>
            </p:nvPicPr>
            <p:blipFill>
              <a:blip r:embed="rId12"/>
              <a:srcRect/>
              <a:stretch>
                <a:fillRect/>
              </a:stretch>
            </p:blipFill>
            <p:spPr bwMode="auto">
              <a:xfrm>
                <a:off x="4222750" y="3303588"/>
                <a:ext cx="936625" cy="7032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87" name="Picture 77" descr="通用服务器-1"/>
              <p:cNvPicPr>
                <a:picLocks noChangeAspect="1" noChangeArrowheads="1"/>
              </p:cNvPicPr>
              <p:nvPr/>
            </p:nvPicPr>
            <p:blipFill>
              <a:blip r:embed="rId13"/>
              <a:srcRect/>
              <a:stretch>
                <a:fillRect/>
              </a:stretch>
            </p:blipFill>
            <p:spPr bwMode="auto">
              <a:xfrm>
                <a:off x="1524000" y="1143000"/>
                <a:ext cx="787549" cy="10668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88" name="Picture 77" descr="通用服务器-1"/>
              <p:cNvPicPr>
                <a:picLocks noChangeAspect="1" noChangeArrowheads="1"/>
              </p:cNvPicPr>
              <p:nvPr/>
            </p:nvPicPr>
            <p:blipFill>
              <a:blip r:embed="rId14"/>
              <a:srcRect/>
              <a:stretch>
                <a:fillRect/>
              </a:stretch>
            </p:blipFill>
            <p:spPr bwMode="auto">
              <a:xfrm>
                <a:off x="1905001" y="990600"/>
                <a:ext cx="762000" cy="10321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89" name="Text Box 20"/>
              <p:cNvSpPr txBox="1">
                <a:spLocks noChangeArrowheads="1"/>
              </p:cNvSpPr>
              <p:nvPr/>
            </p:nvSpPr>
            <p:spPr bwMode="auto">
              <a:xfrm>
                <a:off x="4650338" y="3062302"/>
                <a:ext cx="1329951" cy="36601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CN" sz="1400" b="1" dirty="0" smtClean="0">
                    <a:solidFill>
                      <a:srgbClr val="FFC000"/>
                    </a:solidFill>
                  </a:rPr>
                  <a:t>NBS5816XS</a:t>
                </a:r>
                <a:endParaRPr lang="zh-CN" altLang="en-US" sz="1400" b="1" dirty="0">
                  <a:solidFill>
                    <a:srgbClr val="FFC000"/>
                  </a:solidFill>
                </a:endParaRPr>
              </a:p>
            </p:txBody>
          </p:sp>
          <p:pic>
            <p:nvPicPr>
              <p:cNvPr id="90" name="Picture 39" descr="接入交换机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auto">
              <a:xfrm>
                <a:off x="1617663" y="3997325"/>
                <a:ext cx="533400" cy="4000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7" name="组合 161"/>
            <p:cNvGrpSpPr>
              <a:grpSpLocks/>
            </p:cNvGrpSpPr>
            <p:nvPr/>
          </p:nvGrpSpPr>
          <p:grpSpPr bwMode="auto">
            <a:xfrm>
              <a:off x="6572264" y="1142984"/>
              <a:ext cx="1973197" cy="883660"/>
              <a:chOff x="6635722" y="978899"/>
              <a:chExt cx="1973197" cy="883660"/>
            </a:xfrm>
          </p:grpSpPr>
          <p:sp>
            <p:nvSpPr>
              <p:cNvPr id="10" name="Line 74"/>
              <p:cNvSpPr>
                <a:spLocks noChangeShapeType="1"/>
              </p:cNvSpPr>
              <p:nvPr/>
            </p:nvSpPr>
            <p:spPr bwMode="auto">
              <a:xfrm flipV="1">
                <a:off x="6660232" y="1818187"/>
                <a:ext cx="864095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文本框 45"/>
              <p:cNvSpPr txBox="1">
                <a:spLocks noChangeArrowheads="1"/>
              </p:cNvSpPr>
              <p:nvPr/>
            </p:nvSpPr>
            <p:spPr bwMode="auto">
              <a:xfrm>
                <a:off x="7668344" y="1616338"/>
                <a:ext cx="697628" cy="2462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kumimoji="1" lang="zh-CN" altLang="en-US" sz="1000" dirty="0">
                    <a:solidFill>
                      <a:schemeClr val="bg1"/>
                    </a:solidFill>
                  </a:rPr>
                  <a:t>万兆光纤</a:t>
                </a:r>
              </a:p>
            </p:txBody>
          </p:sp>
          <p:sp>
            <p:nvSpPr>
              <p:cNvPr id="13" name="Line 74"/>
              <p:cNvSpPr>
                <a:spLocks noChangeShapeType="1"/>
              </p:cNvSpPr>
              <p:nvPr/>
            </p:nvSpPr>
            <p:spPr bwMode="auto">
              <a:xfrm flipV="1">
                <a:off x="6635722" y="1336089"/>
                <a:ext cx="864096" cy="0"/>
              </a:xfrm>
              <a:prstGeom prst="line">
                <a:avLst/>
              </a:prstGeom>
              <a:noFill/>
              <a:ln w="28575">
                <a:solidFill>
                  <a:srgbClr val="008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4" name="文本框 46"/>
              <p:cNvSpPr txBox="1">
                <a:spLocks noChangeArrowheads="1"/>
              </p:cNvSpPr>
              <p:nvPr/>
            </p:nvSpPr>
            <p:spPr bwMode="auto">
              <a:xfrm>
                <a:off x="7643834" y="1193213"/>
                <a:ext cx="965085" cy="34509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kumimoji="1" lang="en-US" altLang="zh-CN" sz="1000" dirty="0" smtClean="0">
                    <a:solidFill>
                      <a:schemeClr val="bg1"/>
                    </a:solidFill>
                  </a:rPr>
                  <a:t>100</a:t>
                </a:r>
                <a:r>
                  <a:rPr kumimoji="1" lang="zh-CN" altLang="en-US" sz="1000" dirty="0" smtClean="0">
                    <a:solidFill>
                      <a:schemeClr val="bg1"/>
                    </a:solidFill>
                  </a:rPr>
                  <a:t>兆</a:t>
                </a:r>
                <a:r>
                  <a:rPr kumimoji="1" lang="zh-CN" altLang="en-US" sz="1000" dirty="0">
                    <a:solidFill>
                      <a:schemeClr val="bg1"/>
                    </a:solidFill>
                  </a:rPr>
                  <a:t>光纤</a:t>
                </a:r>
              </a:p>
            </p:txBody>
          </p:sp>
          <p:sp>
            <p:nvSpPr>
              <p:cNvPr id="15" name="Line 74"/>
              <p:cNvSpPr>
                <a:spLocks noChangeShapeType="1"/>
              </p:cNvSpPr>
              <p:nvPr/>
            </p:nvSpPr>
            <p:spPr bwMode="auto">
              <a:xfrm flipV="1">
                <a:off x="6635722" y="1121775"/>
                <a:ext cx="864096" cy="0"/>
              </a:xfrm>
              <a:prstGeom prst="line">
                <a:avLst/>
              </a:prstGeom>
              <a:noFill/>
              <a:ln w="28575">
                <a:solidFill>
                  <a:srgbClr val="00B0F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6" name="文本框 46"/>
              <p:cNvSpPr txBox="1">
                <a:spLocks noChangeArrowheads="1"/>
              </p:cNvSpPr>
              <p:nvPr/>
            </p:nvSpPr>
            <p:spPr bwMode="auto">
              <a:xfrm>
                <a:off x="7689267" y="978899"/>
                <a:ext cx="518091" cy="2462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kumimoji="1" lang="en-US" altLang="zh-CN" sz="1000">
                    <a:solidFill>
                      <a:schemeClr val="bg1"/>
                    </a:solidFill>
                  </a:rPr>
                  <a:t>ADSL</a:t>
                </a:r>
                <a:endParaRPr kumimoji="1" lang="zh-CN" altLang="en-US" sz="1000">
                  <a:solidFill>
                    <a:schemeClr val="bg1"/>
                  </a:solidFill>
                </a:endParaRPr>
              </a:p>
            </p:txBody>
          </p:sp>
          <p:sp>
            <p:nvSpPr>
              <p:cNvPr id="17" name="Line 74"/>
              <p:cNvSpPr>
                <a:spLocks noChangeShapeType="1"/>
              </p:cNvSpPr>
              <p:nvPr/>
            </p:nvSpPr>
            <p:spPr bwMode="auto">
              <a:xfrm flipV="1">
                <a:off x="6635722" y="1550403"/>
                <a:ext cx="864096" cy="0"/>
              </a:xfrm>
              <a:prstGeom prst="line">
                <a:avLst/>
              </a:prstGeom>
              <a:noFill/>
              <a:ln w="28575">
                <a:solidFill>
                  <a:srgbClr val="7030A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8" name="文本框 46"/>
              <p:cNvSpPr txBox="1">
                <a:spLocks noChangeArrowheads="1"/>
              </p:cNvSpPr>
              <p:nvPr/>
            </p:nvSpPr>
            <p:spPr bwMode="auto">
              <a:xfrm>
                <a:off x="7635854" y="1407527"/>
                <a:ext cx="697627" cy="2462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kumimoji="1" lang="zh-CN" altLang="en-US" sz="1000">
                    <a:solidFill>
                      <a:schemeClr val="bg1"/>
                    </a:solidFill>
                  </a:rPr>
                  <a:t>千兆电缆</a:t>
                </a:r>
              </a:p>
            </p:txBody>
          </p:sp>
        </p:grpSp>
      </p:grpSp>
      <p:sp>
        <p:nvSpPr>
          <p:cNvPr id="129" name="Text Box 14"/>
          <p:cNvSpPr txBox="1">
            <a:spLocks noChangeArrowheads="1"/>
          </p:cNvSpPr>
          <p:nvPr/>
        </p:nvSpPr>
        <p:spPr bwMode="gray">
          <a:xfrm>
            <a:off x="9047185" y="2740021"/>
            <a:ext cx="2214578" cy="1567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>
              <a:lnSpc>
                <a:spcPts val="2300"/>
              </a:lnSpc>
            </a:pPr>
            <a:r>
              <a: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在不破坏原有装修、布线情况下，</a:t>
            </a:r>
            <a:r>
              <a:rPr lang="en-US" altLang="zh-CN" sz="2000" dirty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30</a:t>
            </a:r>
            <a:r>
              <a:rPr lang="zh-CN" altLang="en-US" sz="2000" dirty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分钟</a:t>
            </a:r>
            <a:r>
              <a: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即可方便升级到万兆星型网络</a:t>
            </a:r>
            <a:endParaRPr lang="en-US" altLang="zh-CN" sz="2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5" name="Text Box 14"/>
          <p:cNvSpPr txBox="1">
            <a:spLocks noChangeArrowheads="1"/>
          </p:cNvSpPr>
          <p:nvPr/>
        </p:nvSpPr>
        <p:spPr bwMode="gray">
          <a:xfrm>
            <a:off x="617501" y="954071"/>
            <a:ext cx="8501122" cy="3872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>
              <a:lnSpc>
                <a:spcPts val="2300"/>
              </a:lnSpc>
              <a:buFont typeface="Wingdings" pitchFamily="2" charset="2"/>
              <a:buChar char="n"/>
            </a:pPr>
            <a:r>
              <a:rPr lang="zh-CN" altLang="en-US" sz="2400" b="1" dirty="0" smtClean="0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主要应用于网吧万兆骨干网核心、数据中心核心等场景</a:t>
            </a:r>
            <a:endParaRPr lang="en-US" altLang="zh-CN" sz="2400" b="1" dirty="0">
              <a:solidFill>
                <a:srgbClr val="FFFF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104" y="259508"/>
            <a:ext cx="10369868" cy="623125"/>
          </a:xfrm>
        </p:spPr>
        <p:txBody>
          <a:bodyPr/>
          <a:lstStyle/>
          <a:p>
            <a:r>
              <a:rPr lang="zh-CN" altLang="en-US" sz="3200" b="1" dirty="0" smtClean="0">
                <a:latin typeface="微软雅黑" pitchFamily="34" charset="-122"/>
                <a:ea typeface="微软雅黑" pitchFamily="34" charset="-122"/>
              </a:rPr>
              <a:t>方案特点</a:t>
            </a:r>
            <a:endParaRPr lang="zh-CN" altLang="en-US" sz="32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76103" y="1151913"/>
            <a:ext cx="10685659" cy="5088570"/>
          </a:xfrm>
        </p:spPr>
        <p:txBody>
          <a:bodyPr/>
          <a:lstStyle/>
          <a:p>
            <a:pPr>
              <a:buFont typeface="Wingdings" pitchFamily="2" charset="2"/>
              <a:buChar char="n"/>
            </a:pPr>
            <a:r>
              <a:rPr lang="zh-CN" altLang="en-US" sz="2400" b="1" dirty="0" smtClean="0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高性价比万兆星型方案</a:t>
            </a:r>
            <a:endParaRPr lang="en-US" altLang="zh-CN" sz="2400" b="1" dirty="0" smtClean="0">
              <a:solidFill>
                <a:srgbClr val="FFFF00"/>
              </a:solidFill>
              <a:latin typeface="微软雅黑" pitchFamily="34" charset="-122"/>
              <a:ea typeface="微软雅黑" pitchFamily="34" charset="-122"/>
            </a:endParaRPr>
          </a:p>
          <a:p>
            <a:pPr lvl="1"/>
            <a:endParaRPr lang="en-US" altLang="zh-CN" sz="2000" dirty="0" smtClean="0">
              <a:latin typeface="微软雅黑" pitchFamily="34" charset="-122"/>
              <a:ea typeface="微软雅黑" pitchFamily="34" charset="-122"/>
            </a:endParaRPr>
          </a:p>
          <a:p>
            <a:pPr lvl="1">
              <a:buFont typeface="Wingdings" pitchFamily="2" charset="2"/>
              <a:buChar char="Ø"/>
            </a:pP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业内首款网管型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16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个万兆口交换机，特别适合用在万兆网吧、数据中心等核心交换场合</a:t>
            </a:r>
            <a:endParaRPr lang="en-US" altLang="zh-CN" sz="2000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pPr lvl="1"/>
            <a:endParaRPr lang="en-US" altLang="zh-CN" sz="2000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pPr lvl="1">
              <a:buFont typeface="Wingdings" pitchFamily="2" charset="2"/>
              <a:buChar char="Ø"/>
            </a:pP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适合做</a:t>
            </a:r>
            <a:r>
              <a:rPr lang="en-US" altLang="zh-CN" sz="2000" b="1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480</a:t>
            </a:r>
            <a:r>
              <a:rPr lang="zh-CN" altLang="en-US" sz="2000" b="1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台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以内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PC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网吧网络规模核心网</a:t>
            </a:r>
            <a:endParaRPr lang="en-US" altLang="zh-CN" sz="2000" dirty="0" smtClean="0">
              <a:latin typeface="微软雅黑" pitchFamily="34" charset="-122"/>
              <a:ea typeface="微软雅黑" pitchFamily="34" charset="-122"/>
            </a:endParaRPr>
          </a:p>
          <a:p>
            <a:pPr lvl="1">
              <a:buFont typeface="Wingdings" pitchFamily="2" charset="2"/>
              <a:buChar char="Ø"/>
            </a:pPr>
            <a:endParaRPr lang="en-US" altLang="zh-CN" sz="2000" dirty="0" smtClean="0">
              <a:latin typeface="微软雅黑" pitchFamily="34" charset="-122"/>
              <a:ea typeface="微软雅黑" pitchFamily="34" charset="-122"/>
            </a:endParaRPr>
          </a:p>
          <a:p>
            <a:pPr lvl="1">
              <a:buFont typeface="Wingdings" pitchFamily="2" charset="2"/>
              <a:buChar char="Ø"/>
            </a:pP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在不破坏原有装修、布线情况下，与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NBS5026XG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组网，</a:t>
            </a:r>
            <a:r>
              <a:rPr lang="en-US" altLang="zh-CN" sz="2000" b="1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30</a:t>
            </a:r>
            <a:r>
              <a:rPr lang="zh-CN" altLang="en-US" sz="2000" b="1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分钟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即可方便升级到万兆星型网络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-</a:t>
            </a:r>
            <a:r>
              <a:rPr lang="zh-CN" altLang="en-US" sz="2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不影响网吧营业</a:t>
            </a:r>
            <a:endParaRPr lang="en-US" altLang="zh-CN" sz="2000" b="1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pPr lvl="1">
              <a:buFont typeface="Wingdings" pitchFamily="2" charset="2"/>
              <a:buChar char="Ø"/>
            </a:pPr>
            <a:endParaRPr lang="en-US" altLang="zh-CN" sz="2000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pPr lvl="1">
              <a:buFont typeface="Wingdings" pitchFamily="2" charset="2"/>
              <a:buChar char="Ø"/>
            </a:pP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通过端口聚合功能，打造</a:t>
            </a:r>
            <a:r>
              <a:rPr lang="zh-CN" altLang="en-US" sz="2000" b="1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双万兆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骨干链路，网吧内网无瓶颈</a:t>
            </a:r>
            <a:endParaRPr lang="en-US" altLang="zh-CN" sz="2000" dirty="0" smtClean="0">
              <a:latin typeface="微软雅黑" pitchFamily="34" charset="-122"/>
              <a:ea typeface="微软雅黑" pitchFamily="34" charset="-122"/>
            </a:endParaRPr>
          </a:p>
          <a:p>
            <a:pPr lvl="1"/>
            <a:endParaRPr lang="zh-CN" altLang="en-US" sz="24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pPr lvl="1"/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75401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74625" y="-80074"/>
            <a:ext cx="10369868" cy="748393"/>
          </a:xfrm>
        </p:spPr>
        <p:txBody>
          <a:bodyPr/>
          <a:lstStyle/>
          <a:p>
            <a:r>
              <a:rPr lang="zh-CN" altLang="en-US" dirty="0" smtClean="0"/>
              <a:t>产品对比</a:t>
            </a:r>
            <a:endParaRPr lang="zh-CN" altLang="en-US" dirty="0"/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4740433"/>
              </p:ext>
            </p:extLst>
          </p:nvPr>
        </p:nvGraphicFramePr>
        <p:xfrm>
          <a:off x="-1" y="656670"/>
          <a:ext cx="11333201" cy="5191209"/>
        </p:xfrm>
        <a:graphic>
          <a:graphicData uri="http://schemas.openxmlformats.org/drawingml/2006/table">
            <a:tbl>
              <a:tblPr/>
              <a:tblGrid>
                <a:gridCol w="1331882"/>
                <a:gridCol w="785818"/>
                <a:gridCol w="785818"/>
                <a:gridCol w="857256"/>
                <a:gridCol w="928694"/>
                <a:gridCol w="1785950"/>
                <a:gridCol w="4857783"/>
              </a:tblGrid>
              <a:tr h="200036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厂商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锐捷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网月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TG-NET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优肯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D-LINK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价值点</a:t>
                      </a:r>
                      <a:r>
                        <a:rPr lang="en-US" altLang="zh-CN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效果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133357"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型号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NBS5816XS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MS6116T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S6200-16TF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UK6410-16HC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DXS-1210-20T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360065"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端口形态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16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个万兆光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16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个万兆光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16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口万兆光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16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个万兆光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CN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12</a:t>
                      </a:r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个万兆光端口</a:t>
                      </a:r>
                      <a:r>
                        <a:rPr lang="en-US" altLang="zh-CN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+8</a:t>
                      </a:r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个</a:t>
                      </a:r>
                      <a:r>
                        <a:rPr lang="en-US" altLang="zh-CN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100M/1000M</a:t>
                      </a:r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自适应电口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单设备可用端口数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更多；招投标定档</a:t>
                      </a:r>
                      <a:endParaRPr lang="zh-CN" altLang="en-US" sz="12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6693"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交换容量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320G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320Gbps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320 </a:t>
                      </a:r>
                      <a:r>
                        <a:rPr lang="en-US" sz="1200" b="0" i="0" u="none" strike="noStrike" dirty="0" err="1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Gbps</a:t>
                      </a:r>
                      <a:endParaRPr lang="en-US" sz="12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200" b="0" i="0" u="none" strike="noStrike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324Gbps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256Gbps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整机转发无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瓶颈，招投标抬高友商产品</a:t>
                      </a:r>
                      <a:endParaRPr lang="zh-CN" altLang="en-US" sz="12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6693"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包转发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239Mbps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200" b="0" i="0" u="none" strike="noStrike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240Mpps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238 Mpps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200" b="0" i="0" u="none" strike="noStrike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241.056Mpps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191Mpps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转发速度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快，招投标抬高友商产品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3386"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防</a:t>
                      </a:r>
                      <a:r>
                        <a:rPr 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ARP</a:t>
                      </a:r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欺骗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未知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避免因</a:t>
                      </a:r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ARP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欺骗导致</a:t>
                      </a:r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PC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无法正常上网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0079"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防非法</a:t>
                      </a:r>
                      <a:r>
                        <a:rPr lang="en-US" altLang="zh-CN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DHCP</a:t>
                      </a:r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服务器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避免</a:t>
                      </a:r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pc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获取非无盘服务器分配的地址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6693"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防</a:t>
                      </a:r>
                      <a:r>
                        <a:rPr 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DDOS</a:t>
                      </a:r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攻击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未知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避免设备因遭受攻击而宕机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65"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线缆检测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未知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可随时感知链路的通断，并精确定位链路的故障位置；让故障定位及时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准确</a:t>
                      </a:r>
                      <a:endParaRPr lang="zh-CN" altLang="en-US" sz="12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6693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ACL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关闭病毒、攻击常用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端口；</a:t>
                      </a:r>
                      <a:r>
                        <a:rPr lang="en-US" altLang="zh-CN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CPU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芯片档次</a:t>
                      </a:r>
                      <a:endParaRPr lang="zh-CN" altLang="en-US" sz="12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65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CPU</a:t>
                      </a:r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保护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未知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在受攻击情况下，保护保持交换机处于较低的</a:t>
                      </a:r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CPU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负载，从而保障了整个网络的稳定运行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65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200" b="1" i="0" u="none" strike="noStrike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ip</a:t>
                      </a:r>
                      <a:r>
                        <a:rPr 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source guard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未知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采用</a:t>
                      </a:r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DHCP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进行动态主机配置的情况，可有效防止</a:t>
                      </a:r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IP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地址冲突、盗用等问题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65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RTC</a:t>
                      </a:r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电池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有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未知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未知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未知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不带</a:t>
                      </a:r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RTC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电池每次重新上电后系统时钟清零，日志时间记录都不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准确，增加网络故障排查难度</a:t>
                      </a:r>
                      <a:endParaRPr lang="zh-CN" altLang="en-US" sz="12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6693"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电源电容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日系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国产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未知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未知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未知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提高电源的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使用寿命，提高设备运行寿命</a:t>
                      </a:r>
                      <a:endParaRPr lang="zh-CN" altLang="en-US" sz="12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65"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防雷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6KV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未知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未知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未知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CN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6</a:t>
                      </a:r>
                      <a:r>
                        <a:rPr 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KV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提高设备运行稳定度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6693"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功耗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200" b="0" i="0" u="none" strike="noStrike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≤54W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&lt;60W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&lt;70W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≤65W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未知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为客户节约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能耗，省钱</a:t>
                      </a:r>
                      <a:endParaRPr lang="zh-CN" altLang="en-US" sz="12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46693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CCC</a:t>
                      </a:r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认证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通过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未通过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未通过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未通过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未知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国家强制品质安全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认证，合规</a:t>
                      </a:r>
                      <a:endParaRPr lang="zh-CN" altLang="en-US" sz="12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043"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入网许可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通过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未知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进网许可的电信设备上的质量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标志，合规</a:t>
                      </a:r>
                      <a:endParaRPr lang="zh-CN" altLang="en-US" sz="12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043"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保修期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三年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一年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一年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CN" sz="1200" b="0" i="0" u="none" strike="noStrike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1</a:t>
                      </a:r>
                      <a:r>
                        <a:rPr lang="zh-CN" altLang="en-US" sz="1200" b="0" i="0" u="none" strike="noStrike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年内包换； </a:t>
                      </a:r>
                      <a:r>
                        <a:rPr lang="en-US" altLang="zh-CN" sz="1200" b="0" i="0" u="none" strike="noStrike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3</a:t>
                      </a:r>
                      <a:r>
                        <a:rPr lang="zh-CN" altLang="en-US" sz="1200" b="0" i="0" u="none" strike="noStrike" dirty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年内保修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三年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质量保障，降低运维成本</a:t>
                      </a:r>
                      <a:endParaRPr lang="zh-CN" altLang="en-US" sz="12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03187" y="62802"/>
            <a:ext cx="10369868" cy="748393"/>
          </a:xfrm>
        </p:spPr>
        <p:txBody>
          <a:bodyPr/>
          <a:lstStyle/>
          <a:p>
            <a:r>
              <a:rPr lang="zh-CN" alt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76104" y="849003"/>
            <a:ext cx="9433405" cy="4819976"/>
          </a:xfrm>
        </p:spPr>
        <p:txBody>
          <a:bodyPr/>
          <a:lstStyle/>
          <a:p>
            <a:pPr>
              <a:buFont typeface="Wingdings" panose="05000000000000000000" pitchFamily="2" charset="2"/>
              <a:buChar char="n"/>
            </a:pP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NBS5026XG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产品介绍</a:t>
            </a: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n"/>
            </a:pPr>
            <a:endParaRPr lang="en-US" altLang="zh-CN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n"/>
            </a:pP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NBS5500XG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系列产品介绍</a:t>
            </a: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n"/>
            </a:pP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n"/>
            </a:pP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NBS5600XG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系列产品介绍</a:t>
            </a: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n"/>
            </a:pP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n"/>
            </a:pP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NBS5816XS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产品介绍</a:t>
            </a: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n"/>
            </a:pPr>
            <a:endParaRPr lang="en-US" altLang="zh-CN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n"/>
            </a:pPr>
            <a:r>
              <a:rPr lang="en-US" altLang="zh-CN" sz="2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S5510-E</a:t>
            </a:r>
            <a:r>
              <a:rPr lang="zh-CN" altLang="en-US" sz="2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系列产品介绍</a:t>
            </a:r>
            <a:endParaRPr lang="en-US" altLang="zh-CN" sz="24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n"/>
            </a:pPr>
            <a:endParaRPr lang="en-US" altLang="zh-CN" sz="24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n"/>
            </a:pP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S5750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系列产品介绍</a:t>
            </a:r>
            <a:endParaRPr lang="en-US" altLang="zh-CN" sz="24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n"/>
            </a:pPr>
            <a:endParaRPr lang="en-US" altLang="zh-CN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None/>
            </a:pP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80756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>
            <p:ph type="title"/>
          </p:nvPr>
        </p:nvSpPr>
        <p:spPr>
          <a:xfrm>
            <a:off x="188873" y="168253"/>
            <a:ext cx="10369868" cy="748393"/>
          </a:xfrm>
        </p:spPr>
        <p:txBody>
          <a:bodyPr/>
          <a:lstStyle/>
          <a:p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RG-S5510-E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系列简介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104"/>
          <p:cNvSpPr>
            <a:spLocks noChangeArrowheads="1"/>
          </p:cNvSpPr>
          <p:nvPr/>
        </p:nvSpPr>
        <p:spPr bwMode="auto">
          <a:xfrm>
            <a:off x="1097617" y="2003616"/>
            <a:ext cx="252028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altLang="zh-CN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RG-S5510-24GT/8SFP-E</a:t>
            </a:r>
            <a:endParaRPr lang="en-US" altLang="zh-CN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261434" y="999501"/>
            <a:ext cx="628109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n"/>
              <a:defRPr/>
            </a:pPr>
            <a:r>
              <a:rPr lang="zh-CN" altLang="en-US" sz="2400" b="1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丰富的</a:t>
            </a: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端口</a:t>
            </a:r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形态</a:t>
            </a:r>
            <a:endParaRPr lang="en-US" altLang="zh-CN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全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系千兆电口</a:t>
            </a:r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光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口设计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，可扩展万兆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口，满足不同组网需求！</a:t>
            </a:r>
            <a:endParaRPr lang="en-US" altLang="zh-CN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287999" y="3740153"/>
            <a:ext cx="575945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n"/>
              <a:defRPr/>
            </a:pPr>
            <a:r>
              <a:rPr lang="en-US" altLang="zh-CN" sz="24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VSU</a:t>
            </a:r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虚拟化功能</a:t>
            </a:r>
            <a:endParaRPr lang="en-US" altLang="zh-CN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简化网络管理，增强网络稳定性，提升设备性能！</a:t>
            </a:r>
            <a:endParaRPr lang="en-US" altLang="zh-CN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260971" y="2280636"/>
            <a:ext cx="625265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n"/>
              <a:defRPr/>
            </a:pPr>
            <a:r>
              <a:rPr lang="zh-CN" altLang="en-US" sz="24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</a:t>
            </a:r>
            <a:r>
              <a:rPr lang="zh-CN" altLang="en-US" sz="2400" b="1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层</a:t>
            </a: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交换机</a:t>
            </a:r>
            <a:endParaRPr lang="en-US" altLang="zh-CN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ARP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表项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2K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，路由条目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1K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，电源冗余设计，中小企业核心交换机最佳选择！</a:t>
            </a:r>
            <a:endParaRPr lang="en-US" altLang="zh-CN" sz="16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0311" y="2631482"/>
            <a:ext cx="4786346" cy="4657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0311" y="1454137"/>
            <a:ext cx="4786345" cy="478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矩形 104"/>
          <p:cNvSpPr>
            <a:spLocks noChangeArrowheads="1"/>
          </p:cNvSpPr>
          <p:nvPr/>
        </p:nvSpPr>
        <p:spPr bwMode="auto">
          <a:xfrm>
            <a:off x="1097617" y="3146624"/>
            <a:ext cx="252028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altLang="zh-CN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RG-S5510-48GT/4SFP-E</a:t>
            </a:r>
            <a:endParaRPr lang="en-US" altLang="zh-CN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46063" y="4811723"/>
            <a:ext cx="478634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物理参数：</a:t>
            </a:r>
            <a:endParaRPr lang="en-US" altLang="zh-CN" sz="20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尺寸：</a:t>
            </a:r>
            <a:r>
              <a:rPr lang="en-US" sz="2000" dirty="0" smtClean="0">
                <a:solidFill>
                  <a:schemeClr val="bg1"/>
                </a:solidFill>
              </a:rPr>
              <a:t> 440mm ×260mm × 44mm</a:t>
            </a:r>
          </a:p>
          <a:p>
            <a:r>
              <a:rPr lang="en-US" sz="2000" dirty="0" smtClean="0">
                <a:solidFill>
                  <a:schemeClr val="bg1"/>
                </a:solidFill>
              </a:rPr>
              <a:t>            440mm ×300mm × 44mm</a:t>
            </a:r>
          </a:p>
          <a:p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功耗： </a:t>
            </a:r>
            <a:r>
              <a:rPr lang="en-US" altLang="zh-CN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42W/66W(</a:t>
            </a:r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不带扩展模块</a:t>
            </a:r>
            <a:r>
              <a:rPr lang="en-US" altLang="zh-CN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)</a:t>
            </a:r>
            <a:endParaRPr lang="zh-CN" altLang="en-US" sz="2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546063" y="3668715"/>
            <a:ext cx="442915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性能参数：</a:t>
            </a:r>
            <a:endParaRPr lang="en-US" altLang="zh-CN" sz="20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交</a:t>
            </a:r>
            <a:r>
              <a: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换容量</a:t>
            </a:r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：</a:t>
            </a:r>
            <a:r>
              <a:rPr lang="en-US" altLang="zh-CN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256G</a:t>
            </a:r>
            <a:endParaRPr lang="en-US" altLang="zh-CN" sz="2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包转发率</a:t>
            </a:r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：</a:t>
            </a:r>
            <a:r>
              <a:rPr lang="en-US" altLang="zh-CN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156Mbps/192Mbps</a:t>
            </a:r>
            <a:endParaRPr lang="en-US" altLang="zh-CN" sz="2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17251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104" y="168254"/>
            <a:ext cx="10369868" cy="500066"/>
          </a:xfrm>
        </p:spPr>
        <p:txBody>
          <a:bodyPr/>
          <a:lstStyle/>
          <a:p>
            <a:r>
              <a:rPr kumimoji="1" lang="zh-CN" altLang="en-US" sz="3200" b="1" dirty="0" smtClean="0">
                <a:latin typeface="微软雅黑" pitchFamily="34" charset="-122"/>
                <a:ea typeface="微软雅黑" pitchFamily="34" charset="-122"/>
              </a:rPr>
              <a:t>主要应用场景</a:t>
            </a:r>
            <a:endParaRPr kumimoji="1" lang="zh-CN" altLang="en-US" sz="32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46063" y="1096947"/>
            <a:ext cx="10706740" cy="581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itchFamily="2" charset="2"/>
              <a:buChar char="n"/>
            </a:pPr>
            <a:r>
              <a:rPr kumimoji="1" lang="zh-CN" altLang="en-US" sz="2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微软雅黑"/>
              </a:rPr>
              <a:t>酒店</a:t>
            </a:r>
            <a:r>
              <a:rPr kumimoji="1" lang="zh-CN" altLang="en-US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微软雅黑"/>
              </a:rPr>
              <a:t>、企业、商场等</a:t>
            </a:r>
            <a:r>
              <a:rPr kumimoji="1" lang="zh-CN" altLang="en-US" sz="2400" dirty="0" smtClean="0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  <a:cs typeface="微软雅黑"/>
              </a:rPr>
              <a:t>中小型</a:t>
            </a:r>
            <a:r>
              <a:rPr kumimoji="1" lang="zh-CN" altLang="en-US" sz="2400" dirty="0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  <a:cs typeface="微软雅黑"/>
              </a:rPr>
              <a:t>园区网络</a:t>
            </a:r>
            <a:r>
              <a:rPr kumimoji="1" lang="zh-CN" altLang="en-US" sz="2400" dirty="0" smtClean="0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  <a:cs typeface="微软雅黑"/>
              </a:rPr>
              <a:t>核心</a:t>
            </a:r>
            <a:endParaRPr kumimoji="1" lang="en-US" altLang="zh-CN" sz="2400" dirty="0">
              <a:solidFill>
                <a:srgbClr val="FFFF00"/>
              </a:solidFill>
              <a:latin typeface="微软雅黑" pitchFamily="34" charset="-122"/>
              <a:ea typeface="微软雅黑" pitchFamily="34" charset="-122"/>
              <a:cs typeface="微软雅黑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1260443" y="2759792"/>
            <a:ext cx="8316377" cy="2337683"/>
            <a:chOff x="1260443" y="2759792"/>
            <a:chExt cx="8316377" cy="2337683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260443" y="2811459"/>
              <a:ext cx="8316377" cy="2286016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973112" y="3011549"/>
              <a:ext cx="590931" cy="184666"/>
            </a:xfrm>
            <a:prstGeom prst="rect">
              <a:avLst/>
            </a:prstGeom>
          </p:spPr>
        </p:pic>
        <p:sp>
          <p:nvSpPr>
            <p:cNvPr id="7" name="文本框 6"/>
            <p:cNvSpPr txBox="1"/>
            <p:nvPr/>
          </p:nvSpPr>
          <p:spPr>
            <a:xfrm>
              <a:off x="2870965" y="2983413"/>
              <a:ext cx="66608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VSU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201197" y="2868674"/>
              <a:ext cx="1008112" cy="229116"/>
            </a:xfrm>
            <a:prstGeom prst="rect">
              <a:avLst/>
            </a:prstGeom>
          </p:spPr>
        </p:pic>
        <p:sp>
          <p:nvSpPr>
            <p:cNvPr id="6" name="文本框 5"/>
            <p:cNvSpPr txBox="1"/>
            <p:nvPr/>
          </p:nvSpPr>
          <p:spPr>
            <a:xfrm>
              <a:off x="7187584" y="2759792"/>
              <a:ext cx="112082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VSU</a:t>
              </a:r>
              <a:r>
                <a:rPr lang="zh-CN" altLang="en-US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单元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13409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3200" b="1" dirty="0" smtClean="0">
                <a:latin typeface="微软雅黑" pitchFamily="34" charset="-122"/>
                <a:ea typeface="微软雅黑" pitchFamily="34" charset="-122"/>
              </a:rPr>
              <a:t>方案特点小结</a:t>
            </a:r>
            <a:endParaRPr lang="zh-CN" altLang="en-US" sz="32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最快速的万兆环网方案：</a:t>
            </a:r>
            <a:endParaRPr lang="en-US" altLang="zh-CN" sz="2400" b="1" dirty="0" smtClean="0">
              <a:latin typeface="微软雅黑" pitchFamily="34" charset="-122"/>
              <a:ea typeface="微软雅黑" pitchFamily="34" charset="-122"/>
            </a:endParaRPr>
          </a:p>
          <a:p>
            <a:pPr lvl="1"/>
            <a:r>
              <a:rPr lang="zh-CN" altLang="en-US" sz="1800" dirty="0">
                <a:latin typeface="微软雅黑" pitchFamily="34" charset="-122"/>
                <a:ea typeface="微软雅黑" pitchFamily="34" charset="-122"/>
              </a:rPr>
              <a:t>多</a:t>
            </a:r>
            <a:r>
              <a:rPr lang="zh-CN" altLang="en-US" sz="1800" dirty="0" smtClean="0">
                <a:latin typeface="微软雅黑" pitchFamily="34" charset="-122"/>
                <a:ea typeface="微软雅黑" pitchFamily="34" charset="-122"/>
              </a:rPr>
              <a:t>台交换机虚拟成一台高端箱式交换机，数据转发更快速</a:t>
            </a:r>
            <a:endParaRPr lang="en-US" altLang="zh-CN" sz="1800" dirty="0" smtClean="0">
              <a:latin typeface="微软雅黑" pitchFamily="34" charset="-122"/>
              <a:ea typeface="微软雅黑" pitchFamily="34" charset="-122"/>
            </a:endParaRPr>
          </a:p>
          <a:p>
            <a:pPr lvl="1"/>
            <a:r>
              <a:rPr lang="zh-CN" altLang="en-US" sz="1800" dirty="0" smtClean="0">
                <a:latin typeface="微软雅黑" pitchFamily="34" charset="-122"/>
                <a:ea typeface="微软雅黑" pitchFamily="34" charset="-122"/>
              </a:rPr>
              <a:t>经典的“一次查表，多次转发”技术，相比生成树环网的逐次查表，逐次转发，效率更高</a:t>
            </a:r>
            <a:endParaRPr lang="en-US" altLang="zh-CN" sz="1800" dirty="0" smtClean="0">
              <a:latin typeface="微软雅黑" pitchFamily="34" charset="-122"/>
              <a:ea typeface="微软雅黑" pitchFamily="34" charset="-122"/>
            </a:endParaRPr>
          </a:p>
          <a:p>
            <a:pPr lvl="1"/>
            <a:r>
              <a:rPr lang="en-US" altLang="zh-CN" sz="1800" dirty="0" smtClean="0">
                <a:latin typeface="微软雅黑" pitchFamily="34" charset="-122"/>
                <a:ea typeface="微软雅黑" pitchFamily="34" charset="-122"/>
              </a:rPr>
              <a:t>VSU</a:t>
            </a:r>
            <a:r>
              <a:rPr lang="zh-CN" altLang="en-US" sz="1800" dirty="0" smtClean="0">
                <a:latin typeface="微软雅黑" pitchFamily="34" charset="-122"/>
                <a:ea typeface="微软雅黑" pitchFamily="34" charset="-122"/>
              </a:rPr>
              <a:t>环网不阻断链路，是真正的“环网”，所有链路都得到利用，相比生成树环网的阻断链路的环网方式，链路利用率更高</a:t>
            </a:r>
            <a:endParaRPr lang="en-US" altLang="zh-CN" sz="1800" dirty="0" smtClean="0">
              <a:latin typeface="微软雅黑" pitchFamily="34" charset="-122"/>
              <a:ea typeface="微软雅黑" pitchFamily="34" charset="-122"/>
            </a:endParaRPr>
          </a:p>
          <a:p>
            <a:pPr lvl="1"/>
            <a:endParaRPr lang="en-US" altLang="zh-CN" sz="1800" dirty="0" smtClean="0">
              <a:latin typeface="微软雅黑" pitchFamily="34" charset="-122"/>
              <a:ea typeface="微软雅黑" pitchFamily="34" charset="-122"/>
            </a:endParaRPr>
          </a:p>
          <a:p>
            <a:pPr lvl="1"/>
            <a:endParaRPr lang="en-US" altLang="zh-CN" sz="1800" dirty="0" smtClean="0"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最稳定的万兆环网方案</a:t>
            </a:r>
            <a:endParaRPr lang="en-US" altLang="zh-CN" sz="2400" b="1" dirty="0" smtClean="0">
              <a:latin typeface="微软雅黑" pitchFamily="34" charset="-122"/>
              <a:ea typeface="微软雅黑" pitchFamily="34" charset="-122"/>
            </a:endParaRPr>
          </a:p>
          <a:p>
            <a:pPr lvl="1"/>
            <a:r>
              <a:rPr lang="zh-CN" altLang="en-US" sz="1800" dirty="0" smtClean="0">
                <a:latin typeface="微软雅黑" pitchFamily="34" charset="-122"/>
                <a:ea typeface="微软雅黑" pitchFamily="34" charset="-122"/>
              </a:rPr>
              <a:t>独创的</a:t>
            </a:r>
            <a:r>
              <a:rPr lang="en-US" altLang="zh-CN" sz="1800" dirty="0" smtClean="0">
                <a:latin typeface="微软雅黑" pitchFamily="34" charset="-122"/>
                <a:ea typeface="微软雅黑" pitchFamily="34" charset="-122"/>
              </a:rPr>
              <a:t>VSU</a:t>
            </a:r>
            <a:r>
              <a:rPr lang="zh-CN" altLang="en-US" sz="1800" dirty="0" smtClean="0">
                <a:latin typeface="微软雅黑" pitchFamily="34" charset="-122"/>
                <a:ea typeface="微软雅黑" pitchFamily="34" charset="-122"/>
              </a:rPr>
              <a:t>虚拟化技术，使得服务器万兆网卡可以跨交换机进行聚合，不论是交换机故障，还是网卡万兆端口故障，都不影响网吧营业。生成树环网无法做到跨交换机链路聚合</a:t>
            </a:r>
            <a:endParaRPr lang="en-US" altLang="zh-CN" sz="1800" dirty="0" smtClean="0">
              <a:latin typeface="微软雅黑" pitchFamily="34" charset="-122"/>
              <a:ea typeface="微软雅黑" pitchFamily="34" charset="-122"/>
            </a:endParaRPr>
          </a:p>
          <a:p>
            <a:pPr lvl="1"/>
            <a:r>
              <a:rPr lang="zh-CN" altLang="en-US" sz="1800" dirty="0" smtClean="0">
                <a:latin typeface="微软雅黑" pitchFamily="34" charset="-122"/>
                <a:ea typeface="微软雅黑" pitchFamily="34" charset="-122"/>
              </a:rPr>
              <a:t>在</a:t>
            </a:r>
            <a:r>
              <a:rPr lang="en-US" altLang="zh-CN" sz="1800" dirty="0" smtClean="0">
                <a:latin typeface="微软雅黑" pitchFamily="34" charset="-122"/>
                <a:ea typeface="微软雅黑" pitchFamily="34" charset="-122"/>
              </a:rPr>
              <a:t>VSU</a:t>
            </a:r>
            <a:r>
              <a:rPr lang="zh-CN" altLang="en-US" sz="1800" dirty="0" smtClean="0">
                <a:latin typeface="微软雅黑" pitchFamily="34" charset="-122"/>
                <a:ea typeface="微软雅黑" pitchFamily="34" charset="-122"/>
              </a:rPr>
              <a:t>环网中，任何一条链路故障，任何一台交换机故障，整个网络在</a:t>
            </a:r>
            <a:r>
              <a:rPr lang="en-US" altLang="zh-CN" sz="1800" dirty="0" smtClean="0">
                <a:latin typeface="微软雅黑" pitchFamily="34" charset="-122"/>
                <a:ea typeface="微软雅黑" pitchFamily="34" charset="-122"/>
              </a:rPr>
              <a:t>6.5ms</a:t>
            </a:r>
            <a:r>
              <a:rPr lang="zh-CN" altLang="en-US" sz="1800" dirty="0" smtClean="0">
                <a:latin typeface="微软雅黑" pitchFamily="34" charset="-122"/>
                <a:ea typeface="微软雅黑" pitchFamily="34" charset="-122"/>
              </a:rPr>
              <a:t>内即可以重新计算数据的发送链路，保证网络稳定。而生成树环网最长恢复时间能够达到</a:t>
            </a:r>
            <a:r>
              <a:rPr lang="en-US" altLang="zh-CN" sz="1800" dirty="0" smtClean="0">
                <a:latin typeface="微软雅黑" pitchFamily="34" charset="-122"/>
                <a:ea typeface="微软雅黑" pitchFamily="34" charset="-122"/>
              </a:rPr>
              <a:t>15</a:t>
            </a:r>
            <a:r>
              <a:rPr lang="zh-CN" altLang="en-US" sz="1800" dirty="0" smtClean="0">
                <a:latin typeface="微软雅黑" pitchFamily="34" charset="-122"/>
                <a:ea typeface="微软雅黑" pitchFamily="34" charset="-122"/>
              </a:rPr>
              <a:t>秒。</a:t>
            </a:r>
            <a:endParaRPr lang="en-US" altLang="zh-CN" sz="1800" dirty="0" smtClean="0">
              <a:latin typeface="微软雅黑" pitchFamily="34" charset="-122"/>
              <a:ea typeface="微软雅黑" pitchFamily="34" charset="-122"/>
            </a:endParaRPr>
          </a:p>
          <a:p>
            <a:pPr lvl="1"/>
            <a:endParaRPr lang="en-US" altLang="zh-CN" sz="1800" dirty="0" smtClean="0">
              <a:latin typeface="微软雅黑" pitchFamily="34" charset="-122"/>
              <a:ea typeface="微软雅黑" pitchFamily="34" charset="-122"/>
            </a:endParaRPr>
          </a:p>
          <a:p>
            <a:pPr lvl="1"/>
            <a:endParaRPr lang="en-US" altLang="zh-CN" sz="1800" dirty="0" smtClean="0">
              <a:latin typeface="微软雅黑" pitchFamily="34" charset="-122"/>
              <a:ea typeface="微软雅黑" pitchFamily="34" charset="-122"/>
            </a:endParaRPr>
          </a:p>
          <a:p>
            <a:pPr lvl="1"/>
            <a:endParaRPr lang="en-US" altLang="zh-CN" sz="1800" dirty="0" smtClean="0">
              <a:latin typeface="微软雅黑" pitchFamily="34" charset="-122"/>
              <a:ea typeface="微软雅黑" pitchFamily="34" charset="-122"/>
            </a:endParaRPr>
          </a:p>
          <a:p>
            <a:pPr lvl="1"/>
            <a:endParaRPr lang="zh-CN" altLang="en-US" sz="1800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20441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0193301"/>
              </p:ext>
            </p:extLst>
          </p:nvPr>
        </p:nvGraphicFramePr>
        <p:xfrm>
          <a:off x="216421" y="728755"/>
          <a:ext cx="11144328" cy="5120640"/>
        </p:xfrm>
        <a:graphic>
          <a:graphicData uri="http://schemas.openxmlformats.org/drawingml/2006/table">
            <a:tbl>
              <a:tblPr/>
              <a:tblGrid>
                <a:gridCol w="963653"/>
                <a:gridCol w="980563"/>
                <a:gridCol w="1008112"/>
                <a:gridCol w="1224136"/>
                <a:gridCol w="1224136"/>
                <a:gridCol w="1224136"/>
                <a:gridCol w="1296144"/>
                <a:gridCol w="3223448"/>
              </a:tblGrid>
              <a:tr h="107357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公司名称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锐捷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H3C</a:t>
                      </a:r>
                      <a:endParaRPr lang="zh-CN" altLang="en-US" sz="1400" b="1" i="0" u="none" strike="noStrik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价值点</a:t>
                      </a:r>
                      <a:r>
                        <a:rPr lang="en-US" altLang="zh-CN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效果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181165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产品名称及型号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S5510-24GT/8SFP-E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S5510-48GT/4SFP-E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S5120-28C-EI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S5500-28C-SI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1" i="0" u="none" strike="noStrike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S5500-28C-EI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1" i="0" u="none" strike="noStrike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S5500-52C-EI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60388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目录价格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8500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12000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30000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36000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45000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79000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139867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端口形态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4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24</a:t>
                      </a:r>
                      <a:r>
                        <a:rPr lang="zh-CN" altLang="en-US" sz="14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端口千兆电</a:t>
                      </a:r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口，</a:t>
                      </a:r>
                      <a:r>
                        <a:rPr lang="en-US" altLang="zh-CN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8</a:t>
                      </a:r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个复用的</a:t>
                      </a:r>
                      <a:r>
                        <a:rPr lang="en-US" altLang="zh-CN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SFP</a:t>
                      </a:r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接口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4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48</a:t>
                      </a:r>
                      <a:r>
                        <a:rPr lang="zh-CN" altLang="en-US" sz="14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端口千兆电</a:t>
                      </a:r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口，</a:t>
                      </a:r>
                      <a:r>
                        <a:rPr lang="en-US" altLang="zh-CN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4</a:t>
                      </a:r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个复用的</a:t>
                      </a:r>
                      <a:r>
                        <a:rPr lang="en-US" altLang="zh-CN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SFP</a:t>
                      </a:r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接口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24 </a:t>
                      </a:r>
                      <a:r>
                        <a:rPr lang="zh-CN" altLang="en-US" sz="1400" b="0" i="0" u="none" strike="noStrike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个千兆电口</a:t>
                      </a:r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，</a:t>
                      </a:r>
                      <a:r>
                        <a:rPr lang="en-US" altLang="zh-CN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4 </a:t>
                      </a:r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个复用的</a:t>
                      </a:r>
                      <a:r>
                        <a:rPr lang="en-US" altLang="zh-CN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SFP </a:t>
                      </a:r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千兆</a:t>
                      </a:r>
                      <a:r>
                        <a:rPr lang="zh-CN" altLang="en-US" sz="1400" b="0" i="0" u="none" strike="noStrike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端口</a:t>
                      </a:r>
                      <a:endParaRPr lang="zh-CN" altLang="en-US" sz="1400" b="0" i="0" u="none" strike="noStrike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24 </a:t>
                      </a:r>
                      <a:r>
                        <a:rPr lang="zh-CN" altLang="en-US" sz="1400" b="0" i="0" u="none" strike="noStrike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个千兆电口</a:t>
                      </a:r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，</a:t>
                      </a:r>
                      <a:r>
                        <a:rPr lang="en-US" altLang="zh-CN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4 </a:t>
                      </a:r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个复用的</a:t>
                      </a:r>
                      <a:r>
                        <a:rPr lang="en-US" altLang="zh-CN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SFP </a:t>
                      </a:r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千兆</a:t>
                      </a:r>
                      <a:r>
                        <a:rPr lang="zh-CN" altLang="en-US" sz="1400" b="0" i="0" u="none" strike="noStrike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端口</a:t>
                      </a:r>
                      <a:endParaRPr lang="zh-CN" altLang="en-US" sz="1400" b="0" i="0" u="none" strike="noStrike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24 </a:t>
                      </a:r>
                      <a:r>
                        <a:rPr lang="zh-CN" altLang="en-US" sz="1400" b="0" i="0" u="none" strike="noStrike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个千兆电口</a:t>
                      </a:r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，</a:t>
                      </a:r>
                      <a:r>
                        <a:rPr lang="en-US" altLang="zh-CN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4 </a:t>
                      </a:r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个复用的</a:t>
                      </a:r>
                      <a:r>
                        <a:rPr lang="en-US" altLang="zh-CN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SFP </a:t>
                      </a:r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千兆</a:t>
                      </a:r>
                      <a:r>
                        <a:rPr lang="zh-CN" altLang="en-US" sz="1400" b="0" i="0" u="none" strike="noStrike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端口</a:t>
                      </a:r>
                      <a:endParaRPr lang="zh-CN" altLang="en-US" sz="1400" b="0" i="0" u="none" strike="noStrike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48 </a:t>
                      </a:r>
                      <a:r>
                        <a:rPr lang="zh-CN" altLang="en-US" sz="1400" b="0" i="0" u="none" strike="noStrike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个千兆电口</a:t>
                      </a:r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，</a:t>
                      </a:r>
                      <a:r>
                        <a:rPr lang="en-US" altLang="zh-CN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4 </a:t>
                      </a:r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个复用的</a:t>
                      </a:r>
                      <a:r>
                        <a:rPr lang="en-US" altLang="zh-CN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SFP </a:t>
                      </a:r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千兆</a:t>
                      </a:r>
                      <a:r>
                        <a:rPr lang="zh-CN" altLang="en-US" sz="1400" b="0" i="0" u="none" strike="noStrike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端口</a:t>
                      </a:r>
                      <a:endParaRPr lang="zh-CN" altLang="en-US" sz="1400" b="0" i="0" u="none" strike="noStrike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单设备可用端口数</a:t>
                      </a:r>
                      <a:r>
                        <a:rPr lang="zh-CN" altLang="en-US" sz="14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更多。招投标定档</a:t>
                      </a:r>
                      <a:endParaRPr lang="zh-CN" altLang="en-US" sz="14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8116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USB</a:t>
                      </a:r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口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1</a:t>
                      </a:r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个</a:t>
                      </a:r>
                      <a:r>
                        <a:rPr 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USB2.0</a:t>
                      </a:r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接口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1</a:t>
                      </a:r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个</a:t>
                      </a:r>
                      <a:r>
                        <a:rPr 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USB2.0</a:t>
                      </a:r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接口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无</a:t>
                      </a:r>
                      <a:endParaRPr lang="zh-CN" altLang="en-US" sz="1400" b="0" i="0" u="none" strike="noStrike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无</a:t>
                      </a:r>
                      <a:endParaRPr lang="zh-CN" altLang="en-US" sz="1400" b="0" i="0" u="none" strike="noStrike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无</a:t>
                      </a:r>
                      <a:endParaRPr lang="zh-CN" altLang="en-US" sz="1400" b="0" i="0" u="none" strike="noStrike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无</a:t>
                      </a:r>
                      <a:endParaRPr lang="zh-CN" altLang="en-US" sz="1400" b="0" i="0" u="none" strike="noStrike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配置、日志信息</a:t>
                      </a:r>
                      <a:r>
                        <a:rPr lang="zh-CN" altLang="en-US" sz="14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存储，屏蔽友商产品</a:t>
                      </a:r>
                      <a:endParaRPr lang="zh-CN" altLang="en-US" sz="14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98724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背板交换容量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256Gbps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256Gbps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256Gbps</a:t>
                      </a:r>
                      <a:endParaRPr lang="en-US" sz="14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256Gbps</a:t>
                      </a:r>
                      <a:endParaRPr lang="en-US" sz="14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256Gbps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设备提供更好的数据处理</a:t>
                      </a:r>
                      <a:r>
                        <a:rPr lang="zh-CN" altLang="en-US" sz="14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能力，招投标定档</a:t>
                      </a:r>
                      <a:endParaRPr lang="zh-CN" altLang="en-US" sz="14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61035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转发性能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216Mpps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252Mpps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96Mpps</a:t>
                      </a:r>
                      <a:endParaRPr lang="en-US" sz="1400" b="0" i="0" u="none" strike="noStrike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96Mpps</a:t>
                      </a:r>
                      <a:endParaRPr lang="en-US" sz="1400" b="0" i="0" u="none" strike="noStrike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96Mpps</a:t>
                      </a:r>
                      <a:endParaRPr lang="en-US" sz="1400" b="0" i="0" u="none" strike="noStrike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132Mpps</a:t>
                      </a:r>
                      <a:endParaRPr lang="en-US" sz="1400" b="0" i="0" u="none" strike="noStrike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设备提供更快的转发</a:t>
                      </a:r>
                      <a:r>
                        <a:rPr lang="zh-CN" altLang="en-US" sz="14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速率，招投标抬高友商产品</a:t>
                      </a:r>
                      <a:endParaRPr lang="zh-CN" altLang="en-US" sz="14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22071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防雷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8KV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8KV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未知</a:t>
                      </a:r>
                      <a:endParaRPr lang="zh-CN" altLang="en-US" sz="1400" b="0" i="0" u="none" strike="noStrike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未知</a:t>
                      </a:r>
                      <a:endParaRPr lang="zh-CN" altLang="en-US" sz="1400" b="0" i="0" u="none" strike="noStrike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未知</a:t>
                      </a:r>
                      <a:endParaRPr lang="zh-CN" altLang="en-US" sz="1400" b="0" i="0" u="none" strike="noStrike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未知</a:t>
                      </a:r>
                      <a:endParaRPr lang="zh-CN" altLang="en-US" sz="1400" b="0" i="0" u="none" strike="noStrike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设备能够更好的适用雷击等恶劣环境，并提高设备的</a:t>
                      </a:r>
                      <a:r>
                        <a:rPr lang="zh-CN" altLang="en-US" sz="14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使用寿命；招投标屏蔽友商</a:t>
                      </a:r>
                      <a:endParaRPr lang="zh-CN" altLang="en-US" sz="14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97758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堆叠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VSU</a:t>
                      </a:r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虚拟化堆叠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IRF2</a:t>
                      </a:r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堆叠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减少客户的追加成本投入，同时证明我司技术实力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13324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单播路由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支持静态路由，</a:t>
                      </a:r>
                      <a:r>
                        <a:rPr lang="en-US" altLang="zh-CN" sz="14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RIP</a:t>
                      </a:r>
                      <a:r>
                        <a:rPr lang="zh-CN" altLang="en-US" sz="14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，</a:t>
                      </a:r>
                      <a:r>
                        <a:rPr lang="en-US" sz="14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OSPF，IS-IS,BGP，</a:t>
                      </a:r>
                      <a:r>
                        <a:rPr lang="zh-CN" altLang="en-US" sz="14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等价路由等</a:t>
                      </a:r>
                      <a:endParaRPr lang="en-US" sz="14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静态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静态、支持</a:t>
                      </a:r>
                      <a:r>
                        <a:rPr lang="en-US" sz="1400" b="0" i="0" u="none" strike="noStrike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RIP</a:t>
                      </a:r>
                      <a:endParaRPr lang="en-US" sz="1400" b="0" i="0" u="none" strike="noStrike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三层功能，隔离二层报文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00647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防</a:t>
                      </a:r>
                      <a:r>
                        <a:rPr 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IP</a:t>
                      </a:r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扫描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未知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</a:t>
                      </a:r>
                      <a:r>
                        <a:rPr lang="zh-CN" altLang="en-US" sz="1400" b="0" i="0" u="none" strike="noStrike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支持</a:t>
                      </a:r>
                      <a:endParaRPr lang="zh-CN" altLang="en-US" sz="1400" b="0" i="0" u="none" strike="noStrike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网络安全</a:t>
                      </a:r>
                      <a:endParaRPr lang="zh-CN" altLang="en-US" sz="14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01294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硬件</a:t>
                      </a:r>
                      <a:r>
                        <a:rPr 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CPU</a:t>
                      </a:r>
                      <a:r>
                        <a:rPr lang="zh-CN" altLang="en-US" sz="1400" b="1" i="0" u="none" strike="noStrik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保护</a:t>
                      </a:r>
                      <a:endParaRPr lang="en-US" sz="1400" b="1" i="0" u="none" strike="noStrik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硬件支持</a:t>
                      </a:r>
                      <a:r>
                        <a:rPr lang="en-US" altLang="zh-CN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CPP</a:t>
                      </a:r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功能</a:t>
                      </a:r>
                      <a:r>
                        <a:rPr lang="en-US" altLang="zh-CN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</a:t>
                      </a:r>
                      <a:r>
                        <a:rPr lang="zh-CN" altLang="en-US" sz="1400" b="0" i="0" u="none" strike="noStrike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支持</a:t>
                      </a:r>
                      <a:endParaRPr lang="zh-CN" altLang="en-US" sz="1400" b="0" i="0" u="none" strike="noStrike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保障设备</a:t>
                      </a:r>
                      <a:r>
                        <a:rPr lang="en-US" altLang="zh-CN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CPU</a:t>
                      </a:r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稳定，即使遭受攻击，设备不宕机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388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保修期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3</a:t>
                      </a:r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年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3</a:t>
                      </a:r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年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1</a:t>
                      </a:r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年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1</a:t>
                      </a:r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年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1</a:t>
                      </a:r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年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1</a:t>
                      </a:r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年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质量保障，降低运维成本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6" name="标题 1"/>
          <p:cNvSpPr>
            <a:spLocks noGrp="1"/>
          </p:cNvSpPr>
          <p:nvPr>
            <p:ph type="title"/>
          </p:nvPr>
        </p:nvSpPr>
        <p:spPr>
          <a:xfrm>
            <a:off x="474625" y="-8636"/>
            <a:ext cx="10369868" cy="748393"/>
          </a:xfrm>
        </p:spPr>
        <p:txBody>
          <a:bodyPr/>
          <a:lstStyle/>
          <a:p>
            <a:r>
              <a:rPr lang="zh-CN" altLang="en-US" dirty="0" smtClean="0"/>
              <a:t>产品对比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>
            <p:ph type="title"/>
          </p:nvPr>
        </p:nvSpPr>
        <p:spPr>
          <a:xfrm>
            <a:off x="403187" y="-46061"/>
            <a:ext cx="10369868" cy="748393"/>
          </a:xfrm>
        </p:spPr>
        <p:txBody>
          <a:bodyPr/>
          <a:lstStyle/>
          <a:p>
            <a:r>
              <a:rPr lang="zh-CN" altLang="en-US" dirty="0" smtClean="0"/>
              <a:t>产品对比</a:t>
            </a:r>
            <a:endParaRPr lang="zh-CN" altLang="en-US" dirty="0"/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797327"/>
              </p:ext>
            </p:extLst>
          </p:nvPr>
        </p:nvGraphicFramePr>
        <p:xfrm>
          <a:off x="142881" y="739757"/>
          <a:ext cx="11333196" cy="4594825"/>
        </p:xfrm>
        <a:graphic>
          <a:graphicData uri="http://schemas.openxmlformats.org/drawingml/2006/table">
            <a:tbl>
              <a:tblPr/>
              <a:tblGrid>
                <a:gridCol w="1225668"/>
                <a:gridCol w="1512168"/>
                <a:gridCol w="1512168"/>
                <a:gridCol w="1512168"/>
                <a:gridCol w="1152128"/>
                <a:gridCol w="1180840"/>
                <a:gridCol w="43296"/>
                <a:gridCol w="3194760"/>
              </a:tblGrid>
              <a:tr h="107357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3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公司名称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CN" altLang="en-US" sz="13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锐捷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zh-CN" altLang="en-US" sz="1300" b="1" i="0" u="none" strike="noStrike" dirty="0" smtClean="0">
                          <a:solidFill>
                            <a:schemeClr val="tx1"/>
                          </a:solidFill>
                          <a:latin typeface="宋体"/>
                        </a:rPr>
                        <a:t>华为</a:t>
                      </a:r>
                      <a:endParaRPr lang="zh-CN" altLang="en-US" sz="1300" b="1" i="0" u="none" strike="noStrike" dirty="0">
                        <a:solidFill>
                          <a:schemeClr val="tx1"/>
                        </a:solidFill>
                        <a:latin typeface="宋体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3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价值点</a:t>
                      </a:r>
                      <a:r>
                        <a:rPr lang="en-US" altLang="zh-CN" sz="13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/</a:t>
                      </a:r>
                      <a:r>
                        <a:rPr lang="zh-CN" altLang="en-US" sz="13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效果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181165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3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产品名称及型号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S5510-24GT/8SFP-E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S5510-48GT/4SFP-E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S5700-28C-SI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S5700-28C-EI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3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S5700-52C-EI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300" b="1" i="0" u="none" strike="noStrike" dirty="0">
                        <a:solidFill>
                          <a:schemeClr val="tx1"/>
                        </a:solidFill>
                        <a:latin typeface="宋体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300" b="0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　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60388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3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目录价格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300" b="0" i="0" u="none" strike="noStrike" dirty="0">
                          <a:solidFill>
                            <a:schemeClr val="bg1"/>
                          </a:solidFill>
                          <a:latin typeface="宋体"/>
                        </a:rPr>
                        <a:t>8500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300" b="0" i="0" u="none" strike="noStrike" dirty="0">
                          <a:solidFill>
                            <a:schemeClr val="bg1"/>
                          </a:solidFill>
                          <a:latin typeface="宋体"/>
                        </a:rPr>
                        <a:t>12000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300" b="0" i="0" u="none" strike="noStrike" dirty="0">
                          <a:solidFill>
                            <a:schemeClr val="bg1"/>
                          </a:solidFill>
                          <a:latin typeface="宋体"/>
                        </a:rPr>
                        <a:t>35600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300" b="0" i="0" u="none" strike="noStrike" dirty="0">
                          <a:solidFill>
                            <a:schemeClr val="bg1"/>
                          </a:solidFill>
                          <a:latin typeface="宋体"/>
                        </a:rPr>
                        <a:t>49350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n-US" altLang="zh-CN" sz="1300" b="0" i="0" u="none" strike="noStrike" dirty="0">
                          <a:solidFill>
                            <a:schemeClr val="bg1"/>
                          </a:solidFill>
                          <a:latin typeface="宋体"/>
                        </a:rPr>
                        <a:t>79800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endParaRPr lang="en-US" altLang="zh-CN" sz="1300" b="0" i="0" u="none" strike="noStrike" dirty="0">
                        <a:solidFill>
                          <a:schemeClr val="bg1"/>
                        </a:solidFill>
                        <a:latin typeface="宋体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300" b="0" i="0" u="none" strike="noStrike" dirty="0">
                          <a:solidFill>
                            <a:schemeClr val="bg1"/>
                          </a:solidFill>
                          <a:latin typeface="宋体"/>
                        </a:rPr>
                        <a:t>　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97935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3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端口形态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300" b="0" i="0" u="none" strike="noStrike" dirty="0" smtClean="0">
                          <a:solidFill>
                            <a:schemeClr val="bg1"/>
                          </a:solidFill>
                          <a:latin typeface="宋体"/>
                        </a:rPr>
                        <a:t>24</a:t>
                      </a:r>
                      <a:r>
                        <a:rPr lang="zh-CN" altLang="en-US" sz="1300" b="0" i="0" u="none" strike="noStrike" dirty="0" smtClean="0">
                          <a:solidFill>
                            <a:schemeClr val="bg1"/>
                          </a:solidFill>
                          <a:latin typeface="宋体"/>
                        </a:rPr>
                        <a:t>个千兆电</a:t>
                      </a:r>
                      <a:r>
                        <a:rPr lang="zh-CN" altLang="en-US" sz="1300" b="0" i="0" u="none" strike="noStrike" dirty="0">
                          <a:solidFill>
                            <a:schemeClr val="bg1"/>
                          </a:solidFill>
                          <a:latin typeface="宋体"/>
                        </a:rPr>
                        <a:t>口，</a:t>
                      </a:r>
                      <a:r>
                        <a:rPr lang="en-US" altLang="zh-CN" sz="1300" b="0" i="0" u="none" strike="noStrike" dirty="0">
                          <a:solidFill>
                            <a:schemeClr val="bg1"/>
                          </a:solidFill>
                          <a:latin typeface="宋体"/>
                        </a:rPr>
                        <a:t>8</a:t>
                      </a:r>
                      <a:r>
                        <a:rPr lang="zh-CN" altLang="en-US" sz="1300" b="0" i="0" u="none" strike="noStrike" dirty="0">
                          <a:solidFill>
                            <a:schemeClr val="bg1"/>
                          </a:solidFill>
                          <a:latin typeface="宋体"/>
                        </a:rPr>
                        <a:t>个复用的</a:t>
                      </a:r>
                      <a:r>
                        <a:rPr lang="en-US" altLang="zh-CN" sz="1300" b="0" i="0" u="none" strike="noStrike" dirty="0">
                          <a:solidFill>
                            <a:schemeClr val="bg1"/>
                          </a:solidFill>
                          <a:latin typeface="宋体"/>
                        </a:rPr>
                        <a:t>SFP</a:t>
                      </a:r>
                      <a:r>
                        <a:rPr lang="zh-CN" altLang="en-US" sz="1300" b="0" i="0" u="none" strike="noStrike" dirty="0">
                          <a:solidFill>
                            <a:schemeClr val="bg1"/>
                          </a:solidFill>
                          <a:latin typeface="宋体"/>
                        </a:rPr>
                        <a:t>接口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300" b="0" i="0" u="none" strike="noStrike" dirty="0" smtClean="0">
                          <a:solidFill>
                            <a:schemeClr val="bg1"/>
                          </a:solidFill>
                          <a:latin typeface="宋体"/>
                        </a:rPr>
                        <a:t>48</a:t>
                      </a:r>
                      <a:r>
                        <a:rPr lang="zh-CN" altLang="en-US" sz="1300" b="0" i="0" u="none" strike="noStrike" dirty="0" smtClean="0">
                          <a:solidFill>
                            <a:schemeClr val="bg1"/>
                          </a:solidFill>
                          <a:latin typeface="宋体"/>
                        </a:rPr>
                        <a:t>个千兆电</a:t>
                      </a:r>
                      <a:r>
                        <a:rPr lang="zh-CN" altLang="en-US" sz="1300" b="0" i="0" u="none" strike="noStrike" dirty="0">
                          <a:solidFill>
                            <a:schemeClr val="bg1"/>
                          </a:solidFill>
                          <a:latin typeface="宋体"/>
                        </a:rPr>
                        <a:t>口，</a:t>
                      </a:r>
                      <a:r>
                        <a:rPr lang="en-US" altLang="zh-CN" sz="1300" b="0" i="0" u="none" strike="noStrike" dirty="0">
                          <a:solidFill>
                            <a:schemeClr val="bg1"/>
                          </a:solidFill>
                          <a:latin typeface="宋体"/>
                        </a:rPr>
                        <a:t>4</a:t>
                      </a:r>
                      <a:r>
                        <a:rPr lang="zh-CN" altLang="en-US" sz="1300" b="0" i="0" u="none" strike="noStrike" dirty="0">
                          <a:solidFill>
                            <a:schemeClr val="bg1"/>
                          </a:solidFill>
                          <a:latin typeface="宋体"/>
                        </a:rPr>
                        <a:t>个复用的</a:t>
                      </a:r>
                      <a:r>
                        <a:rPr lang="en-US" altLang="zh-CN" sz="1300" b="0" i="0" u="none" strike="noStrike" dirty="0">
                          <a:solidFill>
                            <a:schemeClr val="bg1"/>
                          </a:solidFill>
                          <a:latin typeface="宋体"/>
                        </a:rPr>
                        <a:t>SFP</a:t>
                      </a:r>
                      <a:r>
                        <a:rPr lang="zh-CN" altLang="en-US" sz="1300" b="0" i="0" u="none" strike="noStrike" dirty="0">
                          <a:solidFill>
                            <a:schemeClr val="bg1"/>
                          </a:solidFill>
                          <a:latin typeface="宋体"/>
                        </a:rPr>
                        <a:t>接口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3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24</a:t>
                      </a:r>
                      <a:r>
                        <a:rPr lang="zh-CN" altLang="en-US" sz="1300" b="0" i="0" u="none" strike="noStrike" dirty="0" smtClean="0">
                          <a:solidFill>
                            <a:srgbClr val="FF0000"/>
                          </a:solidFill>
                          <a:latin typeface="宋体"/>
                        </a:rPr>
                        <a:t>个千兆电口</a:t>
                      </a:r>
                      <a:r>
                        <a:rPr lang="zh-CN" altLang="en-US" sz="13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，</a:t>
                      </a:r>
                      <a:r>
                        <a:rPr lang="en-US" altLang="zh-CN" sz="13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4 </a:t>
                      </a:r>
                      <a:r>
                        <a:rPr lang="zh-CN" altLang="en-US" sz="13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个复用的</a:t>
                      </a:r>
                      <a:r>
                        <a:rPr lang="en-US" sz="13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SFP </a:t>
                      </a:r>
                      <a:r>
                        <a:rPr lang="zh-CN" altLang="en-US" sz="13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千兆</a:t>
                      </a:r>
                      <a:r>
                        <a:rPr lang="zh-CN" altLang="en-US" sz="1300" b="0" i="0" u="none" strike="noStrike" dirty="0" smtClean="0">
                          <a:solidFill>
                            <a:srgbClr val="FF0000"/>
                          </a:solidFill>
                          <a:latin typeface="宋体"/>
                        </a:rPr>
                        <a:t>端口</a:t>
                      </a:r>
                      <a:endParaRPr lang="en-US" sz="1300" b="0" i="0" u="none" strike="noStrike" dirty="0">
                        <a:solidFill>
                          <a:srgbClr val="FF0000"/>
                        </a:solidFill>
                        <a:latin typeface="宋体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3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24</a:t>
                      </a:r>
                      <a:r>
                        <a:rPr lang="zh-CN" altLang="en-US" sz="1300" b="0" i="0" u="none" strike="noStrike" dirty="0" smtClean="0">
                          <a:solidFill>
                            <a:srgbClr val="FF0000"/>
                          </a:solidFill>
                          <a:latin typeface="宋体"/>
                        </a:rPr>
                        <a:t>个千兆电口</a:t>
                      </a:r>
                      <a:endParaRPr lang="zh-CN" altLang="en-US" sz="1300" b="0" i="0" u="none" strike="noStrike" dirty="0">
                        <a:solidFill>
                          <a:srgbClr val="FF0000"/>
                        </a:solidFill>
                        <a:latin typeface="宋体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altLang="zh-CN" sz="13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48</a:t>
                      </a:r>
                      <a:r>
                        <a:rPr lang="zh-CN" altLang="en-US" sz="1300" b="0" i="0" u="none" strike="noStrike" dirty="0" smtClean="0">
                          <a:solidFill>
                            <a:srgbClr val="FF0000"/>
                          </a:solidFill>
                          <a:latin typeface="宋体"/>
                        </a:rPr>
                        <a:t>个千兆电口</a:t>
                      </a:r>
                      <a:endParaRPr lang="zh-CN" altLang="en-US" sz="1300" b="0" i="0" u="none" strike="noStrike" dirty="0">
                        <a:solidFill>
                          <a:srgbClr val="FF0000"/>
                        </a:solidFill>
                        <a:latin typeface="宋体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endParaRPr lang="zh-CN" altLang="en-US" sz="1300" b="0" i="0" u="none" strike="noStrike" dirty="0">
                        <a:solidFill>
                          <a:srgbClr val="FF0000"/>
                        </a:solidFill>
                        <a:latin typeface="宋体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300" b="0" i="0" u="none" strike="noStrike" dirty="0">
                          <a:solidFill>
                            <a:schemeClr val="bg1"/>
                          </a:solidFill>
                          <a:latin typeface="宋体"/>
                        </a:rPr>
                        <a:t>单设备可用端口数</a:t>
                      </a:r>
                      <a:r>
                        <a:rPr lang="zh-CN" altLang="en-US" sz="1300" b="0" i="0" u="none" strike="noStrike" dirty="0" smtClean="0">
                          <a:solidFill>
                            <a:schemeClr val="bg1"/>
                          </a:solidFill>
                          <a:latin typeface="宋体"/>
                        </a:rPr>
                        <a:t>更多</a:t>
                      </a:r>
                      <a:r>
                        <a:rPr lang="en-US" altLang="zh-CN" sz="1300" b="0" i="0" u="none" strike="noStrike" dirty="0" smtClean="0">
                          <a:solidFill>
                            <a:schemeClr val="bg1"/>
                          </a:solidFill>
                          <a:latin typeface="宋体"/>
                        </a:rPr>
                        <a:t>;</a:t>
                      </a:r>
                      <a:r>
                        <a:rPr lang="zh-CN" altLang="en-US" sz="1300" b="0" i="0" u="none" strike="noStrike" dirty="0" smtClean="0">
                          <a:solidFill>
                            <a:schemeClr val="bg1"/>
                          </a:solidFill>
                          <a:latin typeface="宋体"/>
                        </a:rPr>
                        <a:t>招投标定档</a:t>
                      </a:r>
                      <a:endParaRPr lang="zh-CN" altLang="en-US" sz="1300" b="0" i="0" u="none" strike="noStrike" dirty="0">
                        <a:solidFill>
                          <a:schemeClr val="bg1"/>
                        </a:solidFill>
                        <a:latin typeface="宋体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8116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3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USB</a:t>
                      </a:r>
                      <a:r>
                        <a:rPr lang="zh-CN" altLang="en-US" sz="13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口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300" b="0" i="0" u="none" strike="noStrike" dirty="0">
                          <a:solidFill>
                            <a:schemeClr val="bg1"/>
                          </a:solidFill>
                          <a:latin typeface="宋体"/>
                        </a:rPr>
                        <a:t>1</a:t>
                      </a:r>
                      <a:r>
                        <a:rPr lang="zh-CN" altLang="en-US" sz="1300" b="0" i="0" u="none" strike="noStrike" dirty="0">
                          <a:solidFill>
                            <a:schemeClr val="bg1"/>
                          </a:solidFill>
                          <a:latin typeface="宋体"/>
                        </a:rPr>
                        <a:t>个</a:t>
                      </a:r>
                      <a:r>
                        <a:rPr lang="en-US" sz="1300" b="0" i="0" u="none" strike="noStrike" dirty="0">
                          <a:solidFill>
                            <a:schemeClr val="bg1"/>
                          </a:solidFill>
                          <a:latin typeface="宋体"/>
                        </a:rPr>
                        <a:t>USB2.0</a:t>
                      </a:r>
                      <a:r>
                        <a:rPr lang="zh-CN" altLang="en-US" sz="1300" b="0" i="0" u="none" strike="noStrike" dirty="0">
                          <a:solidFill>
                            <a:schemeClr val="bg1"/>
                          </a:solidFill>
                          <a:latin typeface="宋体"/>
                        </a:rPr>
                        <a:t>接口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300" b="0" i="0" u="none" strike="noStrike" dirty="0">
                          <a:solidFill>
                            <a:schemeClr val="bg1"/>
                          </a:solidFill>
                          <a:latin typeface="宋体"/>
                        </a:rPr>
                        <a:t>1</a:t>
                      </a:r>
                      <a:r>
                        <a:rPr lang="zh-CN" altLang="en-US" sz="1300" b="0" i="0" u="none" strike="noStrike" dirty="0">
                          <a:solidFill>
                            <a:schemeClr val="bg1"/>
                          </a:solidFill>
                          <a:latin typeface="宋体"/>
                        </a:rPr>
                        <a:t>个</a:t>
                      </a:r>
                      <a:r>
                        <a:rPr lang="en-US" sz="1300" b="0" i="0" u="none" strike="noStrike" dirty="0">
                          <a:solidFill>
                            <a:schemeClr val="bg1"/>
                          </a:solidFill>
                          <a:latin typeface="宋体"/>
                        </a:rPr>
                        <a:t>USB2.0</a:t>
                      </a:r>
                      <a:r>
                        <a:rPr lang="zh-CN" altLang="en-US" sz="1300" b="0" i="0" u="none" strike="noStrike" dirty="0">
                          <a:solidFill>
                            <a:schemeClr val="bg1"/>
                          </a:solidFill>
                          <a:latin typeface="宋体"/>
                        </a:rPr>
                        <a:t>接口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300" b="0" i="0" u="none" strike="noStrike" dirty="0">
                          <a:solidFill>
                            <a:schemeClr val="bg1"/>
                          </a:solidFill>
                          <a:latin typeface="宋体"/>
                        </a:rPr>
                        <a:t>1</a:t>
                      </a:r>
                      <a:r>
                        <a:rPr lang="zh-CN" altLang="en-US" sz="1300" b="0" i="0" u="none" strike="noStrike" dirty="0">
                          <a:solidFill>
                            <a:schemeClr val="bg1"/>
                          </a:solidFill>
                          <a:latin typeface="宋体"/>
                        </a:rPr>
                        <a:t>个</a:t>
                      </a:r>
                      <a:r>
                        <a:rPr lang="en-US" altLang="zh-CN" sz="1300" b="0" i="0" u="none" strike="noStrike" dirty="0">
                          <a:solidFill>
                            <a:schemeClr val="bg1"/>
                          </a:solidFill>
                          <a:latin typeface="宋体"/>
                        </a:rPr>
                        <a:t>USB 2.0</a:t>
                      </a:r>
                      <a:r>
                        <a:rPr lang="zh-CN" altLang="en-US" sz="1300" b="0" i="0" u="none" strike="noStrike" dirty="0">
                          <a:solidFill>
                            <a:schemeClr val="bg1"/>
                          </a:solidFill>
                          <a:latin typeface="宋体"/>
                        </a:rPr>
                        <a:t>接口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300" b="0" i="0" u="none" strike="noStrike" dirty="0" smtClean="0">
                          <a:solidFill>
                            <a:srgbClr val="FF0000"/>
                          </a:solidFill>
                          <a:latin typeface="宋体"/>
                        </a:rPr>
                        <a:t>无</a:t>
                      </a:r>
                      <a:endParaRPr lang="zh-CN" altLang="en-US" sz="1300" b="0" i="0" u="none" strike="noStrike" dirty="0">
                        <a:solidFill>
                          <a:srgbClr val="FF0000"/>
                        </a:solidFill>
                        <a:latin typeface="宋体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CN" altLang="en-US" sz="1300" b="0" i="0" u="none" strike="noStrike" dirty="0" smtClean="0">
                          <a:solidFill>
                            <a:srgbClr val="FF0000"/>
                          </a:solidFill>
                          <a:latin typeface="宋体"/>
                        </a:rPr>
                        <a:t>无</a:t>
                      </a:r>
                      <a:endParaRPr lang="zh-CN" altLang="en-US" sz="1300" b="0" i="0" u="none" strike="noStrike" dirty="0">
                        <a:solidFill>
                          <a:srgbClr val="FF0000"/>
                        </a:solidFill>
                        <a:latin typeface="宋体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endParaRPr lang="zh-CN" altLang="en-US" sz="1300" b="0" i="0" u="none" strike="noStrike" dirty="0">
                        <a:solidFill>
                          <a:srgbClr val="FF0000"/>
                        </a:solidFill>
                        <a:latin typeface="宋体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300" b="0" i="0" u="none" strike="noStrike" dirty="0">
                          <a:solidFill>
                            <a:schemeClr val="bg1"/>
                          </a:solidFill>
                          <a:latin typeface="宋体"/>
                        </a:rPr>
                        <a:t>配置、日志信息</a:t>
                      </a:r>
                      <a:r>
                        <a:rPr lang="zh-CN" altLang="en-US" sz="1300" b="0" i="0" u="none" strike="noStrike" dirty="0" smtClean="0">
                          <a:solidFill>
                            <a:schemeClr val="bg1"/>
                          </a:solidFill>
                          <a:latin typeface="宋体"/>
                        </a:rPr>
                        <a:t>存储</a:t>
                      </a:r>
                      <a:r>
                        <a:rPr lang="en-US" altLang="zh-CN" sz="1300" b="0" i="0" u="none" strike="noStrike" dirty="0" smtClean="0">
                          <a:solidFill>
                            <a:schemeClr val="bg1"/>
                          </a:solidFill>
                          <a:latin typeface="宋体"/>
                        </a:rPr>
                        <a:t>;</a:t>
                      </a:r>
                      <a:r>
                        <a:rPr lang="zh-CN" altLang="en-US" sz="1300" b="0" i="0" u="none" strike="noStrike" dirty="0" smtClean="0">
                          <a:solidFill>
                            <a:schemeClr val="bg1"/>
                          </a:solidFill>
                          <a:latin typeface="宋体"/>
                        </a:rPr>
                        <a:t>招投标屏蔽友商产品</a:t>
                      </a:r>
                      <a:endParaRPr lang="zh-CN" altLang="en-US" sz="1300" b="0" i="0" u="none" strike="noStrike" dirty="0">
                        <a:solidFill>
                          <a:schemeClr val="bg1"/>
                        </a:solidFill>
                        <a:latin typeface="宋体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85354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3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背板交换容量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>
                          <a:solidFill>
                            <a:schemeClr val="bg1"/>
                          </a:solidFill>
                          <a:latin typeface="宋体"/>
                        </a:rPr>
                        <a:t>256Gbps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>
                          <a:solidFill>
                            <a:schemeClr val="bg1"/>
                          </a:solidFill>
                          <a:latin typeface="宋体"/>
                        </a:rPr>
                        <a:t>256Gbps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 smtClean="0">
                          <a:solidFill>
                            <a:schemeClr val="bg1"/>
                          </a:solidFill>
                          <a:latin typeface="宋体"/>
                        </a:rPr>
                        <a:t>256Gbps</a:t>
                      </a:r>
                      <a:endParaRPr lang="en-US" sz="1300" b="0" i="0" u="none" strike="noStrike" dirty="0">
                        <a:solidFill>
                          <a:schemeClr val="bg1"/>
                        </a:solidFill>
                        <a:latin typeface="宋体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 smtClean="0">
                          <a:solidFill>
                            <a:schemeClr val="bg1"/>
                          </a:solidFill>
                          <a:latin typeface="宋体"/>
                        </a:rPr>
                        <a:t>256Gbps</a:t>
                      </a:r>
                      <a:endParaRPr lang="en-US" sz="1300" b="0" i="0" u="none" strike="noStrike" dirty="0">
                        <a:solidFill>
                          <a:schemeClr val="bg1"/>
                        </a:solidFill>
                        <a:latin typeface="宋体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 smtClean="0">
                          <a:solidFill>
                            <a:schemeClr val="bg1"/>
                          </a:solidFill>
                          <a:latin typeface="宋体"/>
                        </a:rPr>
                        <a:t>256Gbps</a:t>
                      </a:r>
                      <a:endParaRPr lang="en-US" sz="1300" b="0" i="0" u="none" strike="noStrike" dirty="0">
                        <a:solidFill>
                          <a:schemeClr val="bg1"/>
                        </a:solidFill>
                        <a:latin typeface="宋体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endParaRPr lang="en-US" sz="1300" b="0" i="0" u="none" strike="noStrike" dirty="0">
                        <a:solidFill>
                          <a:schemeClr val="bg1"/>
                        </a:solidFill>
                        <a:latin typeface="宋体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300" b="0" i="0" u="none" strike="noStrike" dirty="0">
                          <a:solidFill>
                            <a:schemeClr val="bg1"/>
                          </a:solidFill>
                          <a:latin typeface="宋体"/>
                        </a:rPr>
                        <a:t>设备提供更好的数据处理</a:t>
                      </a:r>
                      <a:r>
                        <a:rPr lang="zh-CN" altLang="en-US" sz="1300" b="0" i="0" u="none" strike="noStrike" dirty="0" smtClean="0">
                          <a:solidFill>
                            <a:schemeClr val="bg1"/>
                          </a:solidFill>
                          <a:latin typeface="宋体"/>
                        </a:rPr>
                        <a:t>能力</a:t>
                      </a:r>
                      <a:r>
                        <a:rPr lang="en-US" altLang="zh-CN" sz="1300" b="0" i="0" u="none" strike="noStrike" dirty="0" smtClean="0">
                          <a:solidFill>
                            <a:schemeClr val="bg1"/>
                          </a:solidFill>
                          <a:latin typeface="宋体"/>
                        </a:rPr>
                        <a:t>;</a:t>
                      </a:r>
                      <a:r>
                        <a:rPr lang="zh-CN" altLang="en-US" sz="1300" b="0" i="0" u="none" strike="noStrike" dirty="0" smtClean="0">
                          <a:solidFill>
                            <a:schemeClr val="bg1"/>
                          </a:solidFill>
                          <a:latin typeface="宋体"/>
                        </a:rPr>
                        <a:t>招投标定档</a:t>
                      </a:r>
                      <a:endParaRPr lang="zh-CN" altLang="en-US" sz="1300" b="0" i="0" u="none" strike="noStrike" dirty="0">
                        <a:solidFill>
                          <a:schemeClr val="bg1"/>
                        </a:solidFill>
                        <a:latin typeface="宋体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61035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3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转发性能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>
                          <a:solidFill>
                            <a:schemeClr val="bg1"/>
                          </a:solidFill>
                          <a:latin typeface="宋体"/>
                        </a:rPr>
                        <a:t>216Mpps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>
                          <a:solidFill>
                            <a:schemeClr val="bg1"/>
                          </a:solidFill>
                          <a:latin typeface="宋体"/>
                        </a:rPr>
                        <a:t>252Mpps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102Mpps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 smtClean="0">
                          <a:solidFill>
                            <a:srgbClr val="FF0000"/>
                          </a:solidFill>
                          <a:latin typeface="宋体"/>
                        </a:rPr>
                        <a:t>102Mpps</a:t>
                      </a:r>
                      <a:endParaRPr lang="en-US" sz="1300" b="0" i="0" u="none" strike="noStrike" dirty="0">
                        <a:solidFill>
                          <a:srgbClr val="FF0000"/>
                        </a:solidFill>
                        <a:latin typeface="宋体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 smtClean="0">
                          <a:solidFill>
                            <a:srgbClr val="FF0000"/>
                          </a:solidFill>
                          <a:latin typeface="宋体"/>
                        </a:rPr>
                        <a:t>138Mpps</a:t>
                      </a:r>
                      <a:endParaRPr lang="en-US" sz="1300" b="0" i="0" u="none" strike="noStrike" dirty="0">
                        <a:solidFill>
                          <a:srgbClr val="FF0000"/>
                        </a:solidFill>
                        <a:latin typeface="宋体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endParaRPr lang="en-US" sz="1300" b="0" i="0" u="none" strike="noStrike" dirty="0">
                        <a:solidFill>
                          <a:srgbClr val="FF0000"/>
                        </a:solidFill>
                        <a:latin typeface="宋体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300" b="0" i="0" u="none" strike="noStrike" dirty="0">
                          <a:solidFill>
                            <a:schemeClr val="bg1"/>
                          </a:solidFill>
                          <a:latin typeface="宋体"/>
                        </a:rPr>
                        <a:t>设备提供更快的转发</a:t>
                      </a:r>
                      <a:r>
                        <a:rPr lang="zh-CN" altLang="en-US" sz="1300" b="0" i="0" u="none" strike="noStrike" dirty="0" smtClean="0">
                          <a:solidFill>
                            <a:schemeClr val="bg1"/>
                          </a:solidFill>
                          <a:latin typeface="宋体"/>
                        </a:rPr>
                        <a:t>速率</a:t>
                      </a:r>
                      <a:r>
                        <a:rPr lang="en-US" altLang="zh-CN" sz="1300" b="0" i="0" u="none" strike="noStrike" dirty="0" smtClean="0">
                          <a:solidFill>
                            <a:schemeClr val="bg1"/>
                          </a:solidFill>
                          <a:latin typeface="宋体"/>
                        </a:rPr>
                        <a:t>;</a:t>
                      </a:r>
                      <a:r>
                        <a:rPr lang="zh-CN" altLang="en-US" sz="1300" b="0" i="0" u="none" strike="noStrike" dirty="0" smtClean="0">
                          <a:solidFill>
                            <a:schemeClr val="bg1"/>
                          </a:solidFill>
                          <a:latin typeface="宋体"/>
                        </a:rPr>
                        <a:t>招投标抬高友商产品</a:t>
                      </a:r>
                      <a:endParaRPr lang="zh-CN" altLang="en-US" sz="1300" b="0" i="0" u="none" strike="noStrike" dirty="0">
                        <a:solidFill>
                          <a:schemeClr val="bg1"/>
                        </a:solidFill>
                        <a:latin typeface="宋体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25376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3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防雷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>
                          <a:solidFill>
                            <a:schemeClr val="bg1"/>
                          </a:solidFill>
                          <a:latin typeface="宋体"/>
                        </a:rPr>
                        <a:t>8KV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>
                          <a:solidFill>
                            <a:schemeClr val="bg1"/>
                          </a:solidFill>
                          <a:latin typeface="宋体"/>
                        </a:rPr>
                        <a:t>8KV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300" b="0" i="0" u="none" strike="noStrike" dirty="0" smtClean="0">
                          <a:solidFill>
                            <a:srgbClr val="FF0000"/>
                          </a:solidFill>
                          <a:latin typeface="宋体"/>
                        </a:rPr>
                        <a:t>未知</a:t>
                      </a:r>
                      <a:endParaRPr lang="zh-CN" altLang="en-US" sz="1300" b="0" i="0" u="none" strike="noStrike" dirty="0">
                        <a:solidFill>
                          <a:srgbClr val="FF0000"/>
                        </a:solidFill>
                        <a:latin typeface="宋体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300" b="0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　</a:t>
                      </a:r>
                      <a:r>
                        <a:rPr lang="zh-CN" altLang="en-US" sz="1300" b="0" i="0" u="none" strike="noStrike" dirty="0" smtClean="0">
                          <a:solidFill>
                            <a:srgbClr val="FF0000"/>
                          </a:solidFill>
                          <a:latin typeface="宋体"/>
                        </a:rPr>
                        <a:t>未知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300" b="0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　</a:t>
                      </a:r>
                      <a:r>
                        <a:rPr lang="zh-CN" altLang="en-US" sz="1300" b="0" i="0" u="none" strike="noStrike" dirty="0" smtClean="0">
                          <a:solidFill>
                            <a:srgbClr val="FF0000"/>
                          </a:solidFill>
                          <a:latin typeface="宋体"/>
                        </a:rPr>
                        <a:t>未知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CN" altLang="en-US" sz="1300" b="0" i="0" u="none" strike="noStrike" dirty="0" smtClean="0">
                        <a:solidFill>
                          <a:srgbClr val="FF0000"/>
                        </a:solidFill>
                        <a:latin typeface="宋体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300" b="0" i="0" u="none" strike="noStrike" dirty="0">
                          <a:solidFill>
                            <a:schemeClr val="bg1"/>
                          </a:solidFill>
                          <a:latin typeface="宋体"/>
                        </a:rPr>
                        <a:t>设备能够更好的适用雷击等恶劣环境，并提高设备的</a:t>
                      </a:r>
                      <a:r>
                        <a:rPr lang="zh-CN" altLang="en-US" sz="1300" b="0" i="0" u="none" strike="noStrike" dirty="0" smtClean="0">
                          <a:solidFill>
                            <a:schemeClr val="bg1"/>
                          </a:solidFill>
                          <a:latin typeface="宋体"/>
                        </a:rPr>
                        <a:t>使用寿命，招投标屏蔽友商产品</a:t>
                      </a:r>
                      <a:endParaRPr lang="zh-CN" altLang="en-US" sz="1300" b="0" i="0" u="none" strike="noStrike" dirty="0">
                        <a:solidFill>
                          <a:schemeClr val="bg1"/>
                        </a:solidFill>
                        <a:latin typeface="宋体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51084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3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堆叠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>
                          <a:solidFill>
                            <a:schemeClr val="bg1"/>
                          </a:solidFill>
                          <a:latin typeface="宋体"/>
                        </a:rPr>
                        <a:t>VSU</a:t>
                      </a:r>
                      <a:r>
                        <a:rPr lang="zh-CN" altLang="en-US" sz="1300" b="0" i="0" u="none" strike="noStrike" dirty="0">
                          <a:solidFill>
                            <a:schemeClr val="bg1"/>
                          </a:solidFill>
                          <a:latin typeface="宋体"/>
                        </a:rPr>
                        <a:t>虚拟化堆叠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300" b="0" i="0" u="none" strike="noStrike">
                          <a:solidFill>
                            <a:schemeClr val="bg1"/>
                          </a:solidFill>
                          <a:latin typeface="宋体"/>
                        </a:rPr>
                        <a:t>智能</a:t>
                      </a:r>
                      <a:r>
                        <a:rPr lang="en-US" sz="1300" b="0" i="0" u="none" strike="noStrike">
                          <a:solidFill>
                            <a:schemeClr val="bg1"/>
                          </a:solidFill>
                          <a:latin typeface="宋体"/>
                        </a:rPr>
                        <a:t>iStack</a:t>
                      </a:r>
                      <a:r>
                        <a:rPr lang="zh-CN" altLang="en-US" sz="1300" b="0" i="0" u="none" strike="noStrike">
                          <a:solidFill>
                            <a:schemeClr val="bg1"/>
                          </a:solidFill>
                          <a:latin typeface="宋体"/>
                        </a:rPr>
                        <a:t>堆叠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zh-CN" altLang="en-US" sz="1300" b="0" i="0" u="none" strike="noStrike" dirty="0">
                          <a:solidFill>
                            <a:schemeClr val="bg1"/>
                          </a:solidFill>
                          <a:latin typeface="宋体"/>
                        </a:rPr>
                        <a:t>智能</a:t>
                      </a:r>
                      <a:r>
                        <a:rPr lang="en-US" sz="1300" b="0" i="0" u="none" strike="noStrike" dirty="0" err="1">
                          <a:solidFill>
                            <a:schemeClr val="bg1"/>
                          </a:solidFill>
                          <a:latin typeface="宋体"/>
                        </a:rPr>
                        <a:t>iStack</a:t>
                      </a:r>
                      <a:r>
                        <a:rPr lang="zh-CN" altLang="en-US" sz="1300" b="0" i="0" u="none" strike="noStrike" dirty="0">
                          <a:solidFill>
                            <a:schemeClr val="bg1"/>
                          </a:solidFill>
                          <a:latin typeface="宋体"/>
                        </a:rPr>
                        <a:t>堆叠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300" b="0" i="0" u="none" strike="noStrike" dirty="0">
                          <a:solidFill>
                            <a:schemeClr val="bg1"/>
                          </a:solidFill>
                          <a:latin typeface="宋体"/>
                        </a:rPr>
                        <a:t>减少客户的追加成本投入，同时证明我司技术实力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0064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3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ARP</a:t>
                      </a:r>
                      <a:r>
                        <a:rPr lang="zh-CN" altLang="en-US" sz="13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表项容量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 dirty="0">
                          <a:solidFill>
                            <a:schemeClr val="bg1"/>
                          </a:solidFill>
                          <a:latin typeface="宋体"/>
                        </a:rPr>
                        <a:t>4K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2K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zh-CN" altLang="en-US" sz="13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未知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300" b="0" i="0" u="none" strike="noStrike" dirty="0">
                          <a:solidFill>
                            <a:schemeClr val="bg1"/>
                          </a:solidFill>
                          <a:latin typeface="宋体"/>
                        </a:rPr>
                        <a:t>三层带机</a:t>
                      </a:r>
                      <a:r>
                        <a:rPr lang="zh-CN" altLang="en-US" sz="1300" b="0" i="0" u="none" strike="noStrike" dirty="0" smtClean="0">
                          <a:solidFill>
                            <a:schemeClr val="bg1"/>
                          </a:solidFill>
                          <a:latin typeface="宋体"/>
                        </a:rPr>
                        <a:t>量，可以带更多的终端</a:t>
                      </a:r>
                      <a:endParaRPr lang="zh-CN" altLang="en-US" sz="1300" b="0" i="0" u="none" strike="noStrike" dirty="0">
                        <a:solidFill>
                          <a:schemeClr val="bg1"/>
                        </a:solidFill>
                        <a:latin typeface="宋体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23466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3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单播路由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zh-CN" altLang="en-US" sz="1300" b="0" i="0" u="none" strike="noStrike" dirty="0" smtClean="0">
                          <a:solidFill>
                            <a:schemeClr val="bg1"/>
                          </a:solidFill>
                          <a:latin typeface="宋体"/>
                        </a:rPr>
                        <a:t>支持静态路由、</a:t>
                      </a:r>
                      <a:r>
                        <a:rPr lang="en-US" sz="1300" b="0" i="0" u="none" strike="noStrike" dirty="0" smtClean="0">
                          <a:solidFill>
                            <a:schemeClr val="bg1"/>
                          </a:solidFill>
                          <a:latin typeface="宋体"/>
                        </a:rPr>
                        <a:t>RIP</a:t>
                      </a:r>
                      <a:r>
                        <a:rPr lang="zh-CN" altLang="en-US" sz="1300" b="0" i="0" u="none" strike="noStrike" dirty="0" smtClean="0">
                          <a:solidFill>
                            <a:schemeClr val="bg1"/>
                          </a:solidFill>
                          <a:latin typeface="宋体"/>
                        </a:rPr>
                        <a:t>、</a:t>
                      </a:r>
                      <a:r>
                        <a:rPr lang="en-US" sz="1300" b="0" i="0" u="none" strike="noStrike" dirty="0" smtClean="0">
                          <a:solidFill>
                            <a:schemeClr val="bg1"/>
                          </a:solidFill>
                          <a:latin typeface="宋体"/>
                        </a:rPr>
                        <a:t>OSPF</a:t>
                      </a:r>
                      <a:r>
                        <a:rPr lang="zh-CN" altLang="en-US" sz="1300" b="0" i="0" u="none" strike="noStrike" dirty="0" smtClean="0">
                          <a:solidFill>
                            <a:schemeClr val="bg1"/>
                          </a:solidFill>
                          <a:latin typeface="宋体"/>
                        </a:rPr>
                        <a:t>、</a:t>
                      </a:r>
                      <a:r>
                        <a:rPr lang="en-US" sz="1300" b="0" i="0" u="none" strike="noStrike" dirty="0" smtClean="0">
                          <a:solidFill>
                            <a:schemeClr val="bg1"/>
                          </a:solidFill>
                          <a:latin typeface="宋体"/>
                        </a:rPr>
                        <a:t>IS-IS,BGP</a:t>
                      </a:r>
                      <a:r>
                        <a:rPr lang="zh-CN" altLang="en-US" sz="1300" b="0" i="0" u="none" strike="noStrike" dirty="0" smtClean="0">
                          <a:solidFill>
                            <a:schemeClr val="bg1"/>
                          </a:solidFill>
                          <a:latin typeface="宋体"/>
                        </a:rPr>
                        <a:t>、等价路由等</a:t>
                      </a:r>
                      <a:endParaRPr lang="en-US" sz="1300" b="0" i="0" u="none" strike="noStrike" dirty="0">
                        <a:solidFill>
                          <a:schemeClr val="bg1"/>
                        </a:solidFill>
                        <a:latin typeface="宋体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3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静态路由、</a:t>
                      </a:r>
                      <a:r>
                        <a:rPr lang="en-US" altLang="zh-CN" sz="13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RIPv1/2</a:t>
                      </a:r>
                      <a:r>
                        <a:rPr lang="zh-CN" altLang="en-US" sz="13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、</a:t>
                      </a:r>
                      <a:r>
                        <a:rPr lang="en-US" altLang="zh-CN" sz="13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ECMP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zh-CN" altLang="en-US" sz="1300" b="0" i="0" u="none" strike="noStrike" dirty="0" smtClean="0">
                          <a:solidFill>
                            <a:schemeClr val="bg1"/>
                          </a:solidFill>
                          <a:latin typeface="宋体"/>
                        </a:rPr>
                        <a:t>支持</a:t>
                      </a:r>
                      <a:endParaRPr lang="en-US" sz="1300" b="0" i="0" u="none" strike="noStrike" dirty="0">
                        <a:solidFill>
                          <a:schemeClr val="bg1"/>
                        </a:solidFill>
                        <a:latin typeface="宋体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300" b="0" i="0" u="none" strike="noStrike" dirty="0">
                          <a:solidFill>
                            <a:schemeClr val="bg1"/>
                          </a:solidFill>
                          <a:latin typeface="宋体"/>
                        </a:rPr>
                        <a:t>三层功能，隔离二层报文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36185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3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防</a:t>
                      </a:r>
                      <a:r>
                        <a:rPr lang="en-US" sz="13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DOS</a:t>
                      </a:r>
                      <a:r>
                        <a:rPr lang="zh-CN" altLang="en-US" sz="13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攻击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CN" altLang="en-US" sz="1300" b="0" i="0" u="none" strike="noStrike" dirty="0" smtClean="0">
                          <a:solidFill>
                            <a:schemeClr val="bg1"/>
                          </a:solidFill>
                          <a:latin typeface="宋体"/>
                        </a:rPr>
                        <a:t>硬件支持</a:t>
                      </a:r>
                      <a:endParaRPr lang="zh-CN" altLang="en-US" sz="1300" b="0" i="0" u="none" strike="noStrike" dirty="0">
                        <a:solidFill>
                          <a:schemeClr val="bg1"/>
                        </a:solidFill>
                        <a:latin typeface="宋体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300" b="0" i="0" u="none" strike="noStrike">
                          <a:solidFill>
                            <a:schemeClr val="bg1"/>
                          </a:solidFill>
                          <a:latin typeface="宋体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zh-CN" altLang="en-US" sz="1300" b="0" i="0" u="none" strike="noStrike" dirty="0">
                          <a:solidFill>
                            <a:schemeClr val="bg1"/>
                          </a:solidFill>
                          <a:latin typeface="宋体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300" b="0" i="0" u="none" strike="noStrike" dirty="0">
                          <a:solidFill>
                            <a:schemeClr val="bg1"/>
                          </a:solidFill>
                          <a:latin typeface="宋体"/>
                        </a:rPr>
                        <a:t>保障设备的稳定运行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00647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3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防</a:t>
                      </a:r>
                      <a:r>
                        <a:rPr lang="en-US" sz="13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IP</a:t>
                      </a:r>
                      <a:r>
                        <a:rPr lang="zh-CN" altLang="en-US" sz="13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扫描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CN" altLang="en-US" sz="1300" b="0" i="0" u="none" strike="noStrike" dirty="0">
                          <a:solidFill>
                            <a:schemeClr val="bg1"/>
                          </a:solidFill>
                          <a:latin typeface="宋体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3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不支持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zh-CN" altLang="en-US" sz="13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不</a:t>
                      </a:r>
                      <a:r>
                        <a:rPr lang="zh-CN" altLang="en-US" sz="1300" b="0" i="0" u="none" strike="noStrike" dirty="0" smtClean="0">
                          <a:solidFill>
                            <a:srgbClr val="FF0000"/>
                          </a:solidFill>
                          <a:latin typeface="宋体"/>
                        </a:rPr>
                        <a:t>支持</a:t>
                      </a:r>
                      <a:endParaRPr lang="zh-CN" altLang="en-US" sz="1300" b="0" i="0" u="none" strike="noStrike" dirty="0">
                        <a:solidFill>
                          <a:srgbClr val="FF0000"/>
                        </a:solidFill>
                        <a:latin typeface="宋体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300" b="0" i="0" u="none" strike="noStrike" dirty="0">
                          <a:solidFill>
                            <a:schemeClr val="bg1"/>
                          </a:solidFill>
                          <a:latin typeface="宋体"/>
                        </a:rPr>
                        <a:t>保护设备安全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50971">
                <a:tc>
                  <a:txBody>
                    <a:bodyPr/>
                    <a:lstStyle/>
                    <a:p>
                      <a:pPr algn="l" fontAlgn="ctr"/>
                      <a:r>
                        <a:rPr lang="en-US" sz="13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NFPP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CN" altLang="en-US" sz="1300" b="0" i="0" u="none" strike="noStrike" dirty="0">
                          <a:solidFill>
                            <a:schemeClr val="bg1"/>
                          </a:solidFill>
                          <a:latin typeface="宋体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3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不支持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zh-CN" altLang="en-US" sz="13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不</a:t>
                      </a:r>
                      <a:r>
                        <a:rPr lang="zh-CN" altLang="en-US" sz="1300" b="0" i="0" u="none" strike="noStrike" dirty="0" smtClean="0">
                          <a:solidFill>
                            <a:srgbClr val="FF0000"/>
                          </a:solidFill>
                          <a:latin typeface="宋体"/>
                        </a:rPr>
                        <a:t>支持</a:t>
                      </a:r>
                      <a:endParaRPr lang="zh-CN" altLang="en-US" sz="1300" b="0" i="0" u="none" strike="noStrike" dirty="0">
                        <a:solidFill>
                          <a:srgbClr val="FF0000"/>
                        </a:solidFill>
                        <a:latin typeface="宋体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300" b="0" i="0" u="none" strike="noStrike" dirty="0">
                          <a:solidFill>
                            <a:schemeClr val="bg1"/>
                          </a:solidFill>
                          <a:latin typeface="宋体"/>
                        </a:rPr>
                        <a:t>安全合集，保护局域网安全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77139">
                <a:tc>
                  <a:txBody>
                    <a:bodyPr/>
                    <a:lstStyle/>
                    <a:p>
                      <a:pPr algn="l" fontAlgn="ctr"/>
                      <a:r>
                        <a:rPr lang="en-US" sz="13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VRRP、MSTP</a:t>
                      </a:r>
                      <a:r>
                        <a:rPr lang="zh-CN" altLang="en-US" sz="13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拓扑保护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n-US" sz="1300" b="0" i="0" u="none" strike="noStrike" dirty="0" err="1">
                          <a:solidFill>
                            <a:schemeClr val="bg1"/>
                          </a:solidFill>
                          <a:latin typeface="宋体"/>
                        </a:rPr>
                        <a:t>TPP（Topology</a:t>
                      </a:r>
                      <a:r>
                        <a:rPr lang="en-US" sz="1300" b="0" i="0" u="none" strike="noStrike" dirty="0">
                          <a:solidFill>
                            <a:schemeClr val="bg1"/>
                          </a:solidFill>
                          <a:latin typeface="宋体"/>
                        </a:rPr>
                        <a:t> </a:t>
                      </a:r>
                      <a:r>
                        <a:rPr lang="en-US" sz="1300" b="0" i="0" u="none" strike="noStrike" dirty="0" err="1">
                          <a:solidFill>
                            <a:schemeClr val="bg1"/>
                          </a:solidFill>
                          <a:latin typeface="宋体"/>
                        </a:rPr>
                        <a:t>Protction</a:t>
                      </a:r>
                      <a:r>
                        <a:rPr lang="en-US" sz="1300" b="0" i="0" u="none" strike="noStrike" dirty="0">
                          <a:solidFill>
                            <a:schemeClr val="bg1"/>
                          </a:solidFill>
                          <a:latin typeface="宋体"/>
                        </a:rPr>
                        <a:t> Protocol）</a:t>
                      </a:r>
                      <a:r>
                        <a:rPr lang="zh-CN" altLang="en-US" sz="1300" b="0" i="0" u="none" strike="noStrike" dirty="0">
                          <a:solidFill>
                            <a:schemeClr val="bg1"/>
                          </a:solidFill>
                          <a:latin typeface="宋体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3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不支持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zh-CN" altLang="en-US" sz="13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不</a:t>
                      </a:r>
                      <a:r>
                        <a:rPr lang="zh-CN" altLang="en-US" sz="1300" b="0" i="0" u="none" strike="noStrike" dirty="0" smtClean="0">
                          <a:solidFill>
                            <a:srgbClr val="FF0000"/>
                          </a:solidFill>
                          <a:latin typeface="宋体"/>
                        </a:rPr>
                        <a:t>支持</a:t>
                      </a:r>
                      <a:endParaRPr lang="zh-CN" altLang="en-US" sz="1300" b="0" i="0" u="none" strike="noStrike" dirty="0">
                        <a:solidFill>
                          <a:srgbClr val="FF0000"/>
                        </a:solidFill>
                        <a:latin typeface="宋体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300" b="0" i="0" u="none" strike="noStrike" dirty="0" smtClean="0">
                          <a:solidFill>
                            <a:schemeClr val="bg1"/>
                          </a:solidFill>
                          <a:latin typeface="宋体"/>
                        </a:rPr>
                        <a:t>提高网络稳定性</a:t>
                      </a:r>
                      <a:endParaRPr lang="zh-CN" altLang="en-US" sz="1300" b="0" i="0" u="none" strike="noStrike" dirty="0">
                        <a:solidFill>
                          <a:schemeClr val="bg1"/>
                        </a:solidFill>
                        <a:latin typeface="宋体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388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3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保修期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300" b="0" i="0" u="none" strike="noStrike" dirty="0">
                          <a:solidFill>
                            <a:schemeClr val="bg1"/>
                          </a:solidFill>
                          <a:latin typeface="宋体"/>
                        </a:rPr>
                        <a:t>3</a:t>
                      </a:r>
                      <a:r>
                        <a:rPr lang="zh-CN" altLang="en-US" sz="1300" b="0" i="0" u="none" strike="noStrike" dirty="0">
                          <a:solidFill>
                            <a:schemeClr val="bg1"/>
                          </a:solidFill>
                          <a:latin typeface="宋体"/>
                        </a:rPr>
                        <a:t>年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300" b="0" i="0" u="none" strike="noStrike" dirty="0">
                          <a:solidFill>
                            <a:schemeClr val="bg1"/>
                          </a:solidFill>
                          <a:latin typeface="宋体"/>
                        </a:rPr>
                        <a:t>3</a:t>
                      </a:r>
                      <a:r>
                        <a:rPr lang="zh-CN" altLang="en-US" sz="1300" b="0" i="0" u="none" strike="noStrike" dirty="0">
                          <a:solidFill>
                            <a:schemeClr val="bg1"/>
                          </a:solidFill>
                          <a:latin typeface="宋体"/>
                        </a:rPr>
                        <a:t>年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3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1</a:t>
                      </a:r>
                      <a:r>
                        <a:rPr lang="zh-CN" altLang="en-US" sz="1300" b="0" i="0" u="none" strike="noStrike">
                          <a:solidFill>
                            <a:srgbClr val="FF0000"/>
                          </a:solidFill>
                          <a:latin typeface="宋体"/>
                        </a:rPr>
                        <a:t>年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altLang="zh-CN" sz="13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1</a:t>
                      </a:r>
                      <a:r>
                        <a:rPr lang="zh-CN" altLang="en-US" sz="13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年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3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1</a:t>
                      </a:r>
                      <a:r>
                        <a:rPr lang="zh-CN" altLang="en-US" sz="1300" b="0" i="0" u="none" strike="noStrike" dirty="0">
                          <a:solidFill>
                            <a:srgbClr val="FF0000"/>
                          </a:solidFill>
                          <a:latin typeface="宋体"/>
                        </a:rPr>
                        <a:t>年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质量保障，降低运维成本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>
            <p:ph type="title"/>
          </p:nvPr>
        </p:nvSpPr>
        <p:spPr>
          <a:xfrm>
            <a:off x="474625" y="-80074"/>
            <a:ext cx="10369868" cy="748393"/>
          </a:xfrm>
        </p:spPr>
        <p:txBody>
          <a:bodyPr/>
          <a:lstStyle/>
          <a:p>
            <a:r>
              <a:rPr lang="zh-CN" altLang="en-US" dirty="0" smtClean="0"/>
              <a:t>产品对比</a:t>
            </a:r>
            <a:endParaRPr lang="zh-CN" altLang="en-US" dirty="0"/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4790355"/>
              </p:ext>
            </p:extLst>
          </p:nvPr>
        </p:nvGraphicFramePr>
        <p:xfrm>
          <a:off x="4" y="635873"/>
          <a:ext cx="11522070" cy="5120640"/>
        </p:xfrm>
        <a:graphic>
          <a:graphicData uri="http://schemas.openxmlformats.org/drawingml/2006/table">
            <a:tbl>
              <a:tblPr/>
              <a:tblGrid>
                <a:gridCol w="1646010"/>
                <a:gridCol w="1471817"/>
                <a:gridCol w="1357322"/>
                <a:gridCol w="1714512"/>
                <a:gridCol w="1285884"/>
                <a:gridCol w="1143008"/>
                <a:gridCol w="2903517"/>
              </a:tblGrid>
              <a:tr h="107357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公司名称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锐捷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D-LINK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TP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价值点</a:t>
                      </a:r>
                      <a:r>
                        <a:rPr lang="en-US" altLang="zh-CN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效果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181165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产品名称及型号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S5510-24GT/8SFP-E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S5510-48GT/4SFP-E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DGS-3620-28TC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DGS-3620-52T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TL-SG6428Q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60388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目录价格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8500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12000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58943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端口形态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4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24</a:t>
                      </a:r>
                      <a:r>
                        <a:rPr lang="zh-CN" altLang="en-US" sz="14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个千兆电</a:t>
                      </a:r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口，</a:t>
                      </a:r>
                      <a:r>
                        <a:rPr lang="en-US" altLang="zh-CN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8</a:t>
                      </a:r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个复用的</a:t>
                      </a:r>
                      <a:r>
                        <a:rPr lang="en-US" altLang="zh-CN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SFP</a:t>
                      </a:r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接口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4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48</a:t>
                      </a:r>
                      <a:r>
                        <a:rPr lang="zh-CN" altLang="en-US" sz="14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个千兆电</a:t>
                      </a:r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口，</a:t>
                      </a:r>
                      <a:r>
                        <a:rPr lang="en-US" altLang="zh-CN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4</a:t>
                      </a:r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个复用的</a:t>
                      </a:r>
                      <a:r>
                        <a:rPr lang="en-US" altLang="zh-CN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SFP</a:t>
                      </a:r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接口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20</a:t>
                      </a:r>
                      <a:r>
                        <a:rPr lang="zh-CN" altLang="en-US" sz="14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个千兆电口，</a:t>
                      </a:r>
                      <a:r>
                        <a:rPr lang="en-US" altLang="zh-CN" sz="14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4</a:t>
                      </a:r>
                      <a:r>
                        <a:rPr lang="zh-CN" altLang="en-US" sz="14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个复用</a:t>
                      </a:r>
                      <a:r>
                        <a:rPr lang="en-US" sz="14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SFP</a:t>
                      </a:r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端口</a:t>
                      </a:r>
                      <a:r>
                        <a:rPr lang="zh-CN" altLang="en-US" sz="14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，</a:t>
                      </a:r>
                      <a:r>
                        <a:rPr lang="en-US" altLang="zh-CN" sz="14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4 </a:t>
                      </a:r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万兆</a:t>
                      </a:r>
                      <a:r>
                        <a:rPr 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SFP+</a:t>
                      </a:r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级联端口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48</a:t>
                      </a:r>
                      <a:r>
                        <a:rPr lang="zh-CN" altLang="en-US" sz="14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个千兆电口，</a:t>
                      </a:r>
                      <a:r>
                        <a:rPr lang="en-US" altLang="zh-CN" sz="14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4 </a:t>
                      </a:r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万兆</a:t>
                      </a:r>
                      <a:r>
                        <a:rPr 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SFP+</a:t>
                      </a:r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级联端口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24GE+4SFP(Combo)+2*SFP+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单设备可用端口数</a:t>
                      </a:r>
                      <a:r>
                        <a:rPr lang="zh-CN" altLang="en-US" sz="14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更多；招投标定档</a:t>
                      </a:r>
                      <a:endParaRPr lang="zh-CN" altLang="en-US" sz="14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8116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USB</a:t>
                      </a:r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口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1</a:t>
                      </a:r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个</a:t>
                      </a:r>
                      <a:r>
                        <a:rPr 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USB2.0</a:t>
                      </a:r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接口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1</a:t>
                      </a:r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个</a:t>
                      </a:r>
                      <a:r>
                        <a:rPr 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USB2.0</a:t>
                      </a:r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接口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SD</a:t>
                      </a:r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卡插槽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SD</a:t>
                      </a:r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卡插槽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配置、日志信息</a:t>
                      </a:r>
                      <a:r>
                        <a:rPr lang="zh-CN" altLang="en-US" sz="14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存储；招投标屏蔽友商产品</a:t>
                      </a:r>
                      <a:endParaRPr lang="zh-CN" altLang="en-US" sz="14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388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扩展插槽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招</a:t>
                      </a:r>
                      <a:r>
                        <a:rPr lang="zh-CN" altLang="en-US" sz="14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投标抬高友商产品</a:t>
                      </a:r>
                      <a:endParaRPr lang="zh-CN" altLang="en-US" sz="14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81165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背板交换容量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256Gbps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256Gbps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128Gbps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176Gbps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128Gbps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设备提供更好的数据处理</a:t>
                      </a:r>
                      <a:r>
                        <a:rPr lang="zh-CN" altLang="en-US" sz="14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能力，招投标定档</a:t>
                      </a:r>
                      <a:endParaRPr lang="zh-CN" altLang="en-US" sz="14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61035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转发性能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216Mpps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252Mpps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95.24Mpps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130.95Mpps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95.23Mpps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设备提供更快的转发</a:t>
                      </a:r>
                      <a:r>
                        <a:rPr lang="zh-CN" altLang="en-US" sz="14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速率；招投标抬高友商产品</a:t>
                      </a:r>
                      <a:endParaRPr lang="zh-CN" altLang="en-US" sz="14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26185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防雷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8KV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8KV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未知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未知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未知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设备能够更好的适用雷击等恶劣环境，并提高设备的使用寿命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68392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堆叠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VSU</a:t>
                      </a:r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虚拟化堆叠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支持物理</a:t>
                      </a:r>
                      <a:r>
                        <a:rPr lang="en-US" altLang="zh-CN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虚拟堆叠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支持物理</a:t>
                      </a:r>
                      <a:r>
                        <a:rPr lang="en-US" altLang="zh-CN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虚拟堆叠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8</a:t>
                      </a:r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机堆叠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减少客户的追加成本投入，同时证明我司技术实力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388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策略路由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00647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防</a:t>
                      </a:r>
                      <a:r>
                        <a:rPr 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IP</a:t>
                      </a:r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扫描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保护设备安全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01294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硬件</a:t>
                      </a:r>
                      <a:r>
                        <a:rPr 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CPU</a:t>
                      </a:r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保护</a:t>
                      </a:r>
                      <a:r>
                        <a:rPr lang="en-US" altLang="zh-CN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CPP)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硬件支持</a:t>
                      </a:r>
                      <a:r>
                        <a:rPr lang="en-US" altLang="zh-CN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CPP</a:t>
                      </a:r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功能</a:t>
                      </a:r>
                      <a:r>
                        <a:rPr lang="en-US" altLang="zh-CN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保障设备</a:t>
                      </a:r>
                      <a:r>
                        <a:rPr lang="en-US" altLang="zh-CN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CPU</a:t>
                      </a:r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稳定，即使遭受攻击，设备不宕机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77139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VRRP、MSTP</a:t>
                      </a:r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拓扑保护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TPP</a:t>
                      </a:r>
                      <a:r>
                        <a:rPr lang="zh-CN" altLang="en-US" sz="14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  <a:endParaRPr lang="zh-CN" altLang="en-US" sz="14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b="0" i="0" u="none" strike="noStrike" dirty="0" smtClean="0">
                          <a:solidFill>
                            <a:schemeClr val="bg1"/>
                          </a:solidFill>
                          <a:latin typeface="宋体"/>
                        </a:rPr>
                        <a:t>提高网络稳定性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388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保修期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3</a:t>
                      </a:r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年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3</a:t>
                      </a:r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年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3</a:t>
                      </a:r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年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3</a:t>
                      </a:r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年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1</a:t>
                      </a:r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年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质量保障，降低运维成本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03187" y="62802"/>
            <a:ext cx="10369868" cy="748393"/>
          </a:xfrm>
        </p:spPr>
        <p:txBody>
          <a:bodyPr/>
          <a:lstStyle/>
          <a:p>
            <a:r>
              <a:rPr lang="zh-CN" alt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76104" y="849003"/>
            <a:ext cx="9433405" cy="4819976"/>
          </a:xfrm>
        </p:spPr>
        <p:txBody>
          <a:bodyPr/>
          <a:lstStyle/>
          <a:p>
            <a:pPr>
              <a:buFont typeface="Wingdings" panose="05000000000000000000" pitchFamily="2" charset="2"/>
              <a:buChar char="n"/>
            </a:pP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NBS5026XG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产品介绍</a:t>
            </a: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n"/>
            </a:pPr>
            <a:endParaRPr lang="en-US" altLang="zh-CN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n"/>
            </a:pP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NBS5500XG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系列产品介绍</a:t>
            </a: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n"/>
            </a:pP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n"/>
            </a:pP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NBS5600XG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系列产品介绍</a:t>
            </a: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n"/>
            </a:pP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n"/>
            </a:pP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NBS5816XS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产品介绍</a:t>
            </a: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n"/>
            </a:pPr>
            <a:endParaRPr lang="en-US" altLang="zh-CN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n"/>
            </a:pP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S5510-E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系列产品介绍</a:t>
            </a: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n"/>
            </a:pP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n"/>
            </a:pPr>
            <a:r>
              <a:rPr lang="en-US" altLang="zh-CN" sz="2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S5750</a:t>
            </a:r>
            <a:r>
              <a:rPr lang="zh-CN" altLang="en-US" sz="2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系列产品介绍</a:t>
            </a:r>
            <a:endParaRPr lang="en-US" altLang="zh-CN" sz="24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n"/>
            </a:pPr>
            <a:endParaRPr lang="en-US" altLang="zh-CN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None/>
            </a:pP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80756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>
            <p:ph type="title"/>
          </p:nvPr>
        </p:nvSpPr>
        <p:spPr>
          <a:xfrm>
            <a:off x="188873" y="168253"/>
            <a:ext cx="10369868" cy="748393"/>
          </a:xfrm>
        </p:spPr>
        <p:txBody>
          <a:bodyPr/>
          <a:lstStyle/>
          <a:p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RG-S5750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系列简介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261434" y="999501"/>
            <a:ext cx="628109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2400" b="1" dirty="0" smtClean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丰富的</a:t>
            </a: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端口</a:t>
            </a:r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形态</a:t>
            </a:r>
            <a:endParaRPr lang="en-US" altLang="zh-CN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全系千兆电口</a:t>
            </a:r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光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口设计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，可扩展万兆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口，满足不同组网需求！</a:t>
            </a:r>
            <a:endParaRPr lang="en-US" altLang="zh-CN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370744" y="4063515"/>
            <a:ext cx="575945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zh-CN" sz="2400" b="1" dirty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VSU</a:t>
            </a:r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虚拟化功能</a:t>
            </a:r>
            <a:endParaRPr lang="en-US" altLang="zh-CN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简化网络管理，增强网络稳定性，提升设备性能！</a:t>
            </a:r>
            <a:endParaRPr lang="en-US" altLang="zh-CN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304894" y="2280636"/>
            <a:ext cx="625265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2400" b="1" dirty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</a:t>
            </a:r>
            <a:r>
              <a:rPr lang="zh-CN" altLang="en-US" sz="2400" b="1" dirty="0" smtClean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层</a:t>
            </a: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交换机</a:t>
            </a:r>
            <a:endParaRPr lang="en-US" altLang="zh-CN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ARP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表项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2K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，路由条目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1K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，电源冗余设计，中小企业核心交换机最佳选择！</a:t>
            </a:r>
            <a:endParaRPr lang="en-US" altLang="zh-CN" sz="16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35" b="57818" l="3084" r="9688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441" y="1655692"/>
            <a:ext cx="5128456" cy="1155767"/>
          </a:xfrm>
          <a:prstGeom prst="rect">
            <a:avLst/>
          </a:prstGeom>
        </p:spPr>
      </p:pic>
      <p:sp>
        <p:nvSpPr>
          <p:cNvPr id="12" name="矩形 104"/>
          <p:cNvSpPr>
            <a:spLocks noChangeArrowheads="1"/>
          </p:cNvSpPr>
          <p:nvPr/>
        </p:nvSpPr>
        <p:spPr bwMode="auto">
          <a:xfrm>
            <a:off x="1020283" y="2445659"/>
            <a:ext cx="252028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altLang="zh-CN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RG-S5750-24SFP/12GT</a:t>
            </a:r>
            <a:endParaRPr lang="en-US" altLang="zh-CN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46063" y="4240219"/>
            <a:ext cx="478634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物理参数：</a:t>
            </a:r>
            <a:endParaRPr lang="en-US" altLang="zh-CN" sz="20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尺寸：</a:t>
            </a:r>
            <a:r>
              <a:rPr lang="en-US" sz="2000" dirty="0" smtClean="0">
                <a:solidFill>
                  <a:schemeClr val="bg1"/>
                </a:solidFill>
              </a:rPr>
              <a:t> 440mm ×300mm × 44mm</a:t>
            </a:r>
          </a:p>
          <a:p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功耗： </a:t>
            </a:r>
            <a:r>
              <a:rPr lang="en-US" altLang="zh-CN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33W</a:t>
            </a:r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（不带扩展模块）</a:t>
            </a:r>
            <a:endParaRPr lang="zh-CN" altLang="en-US" sz="2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546063" y="3097211"/>
            <a:ext cx="392909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性能参数：</a:t>
            </a:r>
            <a:endParaRPr lang="en-US" altLang="zh-CN" sz="20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交</a:t>
            </a:r>
            <a:r>
              <a: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换容量</a:t>
            </a:r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：</a:t>
            </a:r>
            <a:r>
              <a:rPr lang="en-US" altLang="zh-CN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256G</a:t>
            </a:r>
            <a:endParaRPr lang="en-US" altLang="zh-CN" sz="2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包转发率</a:t>
            </a:r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：</a:t>
            </a:r>
            <a:r>
              <a:rPr lang="en-US" altLang="zh-CN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156Mbs</a:t>
            </a:r>
            <a:endParaRPr lang="en-US" altLang="zh-CN" sz="2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17251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03187" y="-80074"/>
            <a:ext cx="10369868" cy="748393"/>
          </a:xfrm>
        </p:spPr>
        <p:txBody>
          <a:bodyPr/>
          <a:lstStyle/>
          <a:p>
            <a:r>
              <a:rPr lang="zh-CN" altLang="en-US" dirty="0" smtClean="0"/>
              <a:t>产品对比</a:t>
            </a:r>
            <a:endParaRPr lang="zh-CN" altLang="en-US" dirty="0"/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2593739"/>
              </p:ext>
            </p:extLst>
          </p:nvPr>
        </p:nvGraphicFramePr>
        <p:xfrm>
          <a:off x="260310" y="652787"/>
          <a:ext cx="11072890" cy="4976814"/>
        </p:xfrm>
        <a:graphic>
          <a:graphicData uri="http://schemas.openxmlformats.org/drawingml/2006/table">
            <a:tbl>
              <a:tblPr/>
              <a:tblGrid>
                <a:gridCol w="1056749"/>
                <a:gridCol w="1372144"/>
                <a:gridCol w="1721527"/>
                <a:gridCol w="1791880"/>
                <a:gridCol w="1344377"/>
                <a:gridCol w="3786213"/>
              </a:tblGrid>
              <a:tr h="110967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公司名称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锐捷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H3C</a:t>
                      </a:r>
                      <a:endParaRPr lang="zh-CN" altLang="en-US" sz="1200" b="1" i="0" u="none" strike="noStrik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价值点</a:t>
                      </a:r>
                      <a:r>
                        <a:rPr lang="en-US" altLang="zh-CN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效果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14795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产品名称及型号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S5750-24SFP/12GT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S5130-28F-EI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S5130-30F-HI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S5500-28F-EI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73978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目录价格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10300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39000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75000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26992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端口形态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24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个千兆</a:t>
                      </a:r>
                      <a:r>
                        <a:rPr lang="en-US" altLang="zh-CN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SFP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接口，</a:t>
                      </a:r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8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个复用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的千兆电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口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200" b="0" i="0" u="none" strike="noStrike" dirty="0">
                          <a:solidFill>
                            <a:srgbClr val="3333FF"/>
                          </a:solidFill>
                          <a:latin typeface="+mn-ea"/>
                          <a:ea typeface="+mn-ea"/>
                        </a:rPr>
                        <a:t>24</a:t>
                      </a:r>
                      <a:r>
                        <a:rPr lang="zh-CN" altLang="en-US" sz="1200" b="0" i="0" u="none" strike="noStrike" dirty="0" smtClean="0">
                          <a:solidFill>
                            <a:srgbClr val="3333FF"/>
                          </a:solidFill>
                          <a:latin typeface="+mn-ea"/>
                          <a:ea typeface="+mn-ea"/>
                        </a:rPr>
                        <a:t>个千兆</a:t>
                      </a:r>
                      <a:r>
                        <a:rPr lang="en-US" sz="1200" b="0" i="0" u="none" strike="noStrike" dirty="0" smtClean="0">
                          <a:solidFill>
                            <a:srgbClr val="3333FF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sz="1200" b="0" i="0" u="none" strike="noStrike" dirty="0">
                          <a:solidFill>
                            <a:srgbClr val="3333FF"/>
                          </a:solidFill>
                          <a:latin typeface="+mn-ea"/>
                          <a:ea typeface="+mn-ea"/>
                        </a:rPr>
                        <a:t>SFP</a:t>
                      </a:r>
                      <a:r>
                        <a:rPr lang="zh-CN" altLang="en-US" sz="1200" b="0" i="0" u="none" strike="noStrike" dirty="0">
                          <a:solidFill>
                            <a:srgbClr val="3333FF"/>
                          </a:solidFill>
                          <a:latin typeface="+mn-ea"/>
                          <a:ea typeface="+mn-ea"/>
                        </a:rPr>
                        <a:t>光口，</a:t>
                      </a:r>
                      <a:r>
                        <a:rPr lang="en-US" altLang="zh-CN" sz="1200" b="0" i="0" u="none" strike="noStrike" dirty="0">
                          <a:solidFill>
                            <a:srgbClr val="3333FF"/>
                          </a:solidFill>
                          <a:latin typeface="+mn-ea"/>
                          <a:ea typeface="+mn-ea"/>
                        </a:rPr>
                        <a:t>8</a:t>
                      </a:r>
                      <a:r>
                        <a:rPr lang="zh-CN" altLang="en-US" sz="1200" b="0" i="0" u="none" strike="noStrike" dirty="0">
                          <a:solidFill>
                            <a:srgbClr val="3333FF"/>
                          </a:solidFill>
                          <a:latin typeface="+mn-ea"/>
                          <a:ea typeface="+mn-ea"/>
                        </a:rPr>
                        <a:t>个复用</a:t>
                      </a:r>
                      <a:r>
                        <a:rPr lang="zh-CN" altLang="en-US" sz="1200" b="0" i="0" u="none" strike="noStrike" dirty="0" smtClean="0">
                          <a:solidFill>
                            <a:srgbClr val="3333FF"/>
                          </a:solidFill>
                          <a:latin typeface="+mn-ea"/>
                          <a:ea typeface="+mn-ea"/>
                        </a:rPr>
                        <a:t>的千兆电口，</a:t>
                      </a:r>
                      <a:r>
                        <a:rPr lang="en-US" altLang="zh-CN" sz="1200" b="0" i="0" u="none" strike="noStrike" dirty="0">
                          <a:solidFill>
                            <a:srgbClr val="3333FF"/>
                          </a:solidFill>
                          <a:latin typeface="+mn-ea"/>
                          <a:ea typeface="+mn-ea"/>
                        </a:rPr>
                        <a:t>4</a:t>
                      </a:r>
                      <a:r>
                        <a:rPr lang="zh-CN" altLang="en-US" sz="1200" b="0" i="0" u="none" strike="noStrike" dirty="0">
                          <a:solidFill>
                            <a:srgbClr val="3333FF"/>
                          </a:solidFill>
                          <a:latin typeface="+mn-ea"/>
                          <a:ea typeface="+mn-ea"/>
                        </a:rPr>
                        <a:t>个万兆</a:t>
                      </a:r>
                      <a:r>
                        <a:rPr lang="en-US" sz="1200" b="0" i="0" u="none" strike="noStrike" dirty="0">
                          <a:solidFill>
                            <a:srgbClr val="3333FF"/>
                          </a:solidFill>
                          <a:latin typeface="+mn-ea"/>
                          <a:ea typeface="+mn-ea"/>
                        </a:rPr>
                        <a:t>SFP+</a:t>
                      </a:r>
                      <a:r>
                        <a:rPr lang="zh-CN" altLang="en-US" sz="1200" b="0" i="0" u="none" strike="noStrike" dirty="0">
                          <a:solidFill>
                            <a:srgbClr val="3333FF"/>
                          </a:solidFill>
                          <a:latin typeface="+mn-ea"/>
                          <a:ea typeface="+mn-ea"/>
                        </a:rPr>
                        <a:t>口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200" b="0" i="0" u="none" strike="noStrike" dirty="0">
                          <a:solidFill>
                            <a:srgbClr val="3333FF"/>
                          </a:solidFill>
                          <a:latin typeface="+mn-ea"/>
                          <a:ea typeface="+mn-ea"/>
                        </a:rPr>
                        <a:t>24</a:t>
                      </a:r>
                      <a:r>
                        <a:rPr lang="zh-CN" altLang="en-US" sz="1200" b="0" i="0" u="none" strike="noStrike" dirty="0" smtClean="0">
                          <a:solidFill>
                            <a:srgbClr val="3333FF"/>
                          </a:solidFill>
                          <a:latin typeface="+mn-ea"/>
                          <a:ea typeface="+mn-ea"/>
                        </a:rPr>
                        <a:t>个千兆</a:t>
                      </a:r>
                      <a:r>
                        <a:rPr lang="en-US" sz="1200" b="0" i="0" u="none" strike="noStrike" dirty="0" smtClean="0">
                          <a:solidFill>
                            <a:srgbClr val="3333FF"/>
                          </a:solidFill>
                          <a:latin typeface="+mn-ea"/>
                          <a:ea typeface="+mn-ea"/>
                        </a:rPr>
                        <a:t>SFP</a:t>
                      </a:r>
                      <a:r>
                        <a:rPr lang="zh-CN" altLang="en-US" sz="1200" b="0" i="0" u="none" strike="noStrike" dirty="0">
                          <a:solidFill>
                            <a:srgbClr val="3333FF"/>
                          </a:solidFill>
                          <a:latin typeface="+mn-ea"/>
                          <a:ea typeface="+mn-ea"/>
                        </a:rPr>
                        <a:t>光口，</a:t>
                      </a:r>
                      <a:r>
                        <a:rPr lang="en-US" altLang="zh-CN" sz="1200" b="0" i="0" u="none" strike="noStrike" dirty="0">
                          <a:solidFill>
                            <a:srgbClr val="3333FF"/>
                          </a:solidFill>
                          <a:latin typeface="+mn-ea"/>
                          <a:ea typeface="+mn-ea"/>
                        </a:rPr>
                        <a:t>8</a:t>
                      </a:r>
                      <a:r>
                        <a:rPr lang="zh-CN" altLang="en-US" sz="1200" b="0" i="0" u="none" strike="noStrike" dirty="0">
                          <a:solidFill>
                            <a:srgbClr val="3333FF"/>
                          </a:solidFill>
                          <a:latin typeface="+mn-ea"/>
                          <a:ea typeface="+mn-ea"/>
                        </a:rPr>
                        <a:t>个</a:t>
                      </a:r>
                      <a:r>
                        <a:rPr lang="zh-CN" altLang="en-US" sz="1200" b="0" i="0" u="none" strike="noStrike" dirty="0" smtClean="0">
                          <a:solidFill>
                            <a:srgbClr val="3333FF"/>
                          </a:solidFill>
                          <a:latin typeface="+mn-ea"/>
                          <a:ea typeface="+mn-ea"/>
                        </a:rPr>
                        <a:t>复用的千兆电口，</a:t>
                      </a:r>
                      <a:r>
                        <a:rPr lang="en-US" altLang="zh-CN" sz="1200" b="0" i="0" u="none" strike="noStrike" dirty="0">
                          <a:solidFill>
                            <a:srgbClr val="3333FF"/>
                          </a:solidFill>
                          <a:latin typeface="+mn-ea"/>
                          <a:ea typeface="+mn-ea"/>
                        </a:rPr>
                        <a:t>4</a:t>
                      </a:r>
                      <a:r>
                        <a:rPr lang="zh-CN" altLang="en-US" sz="1200" b="0" i="0" u="none" strike="noStrike" dirty="0">
                          <a:solidFill>
                            <a:srgbClr val="3333FF"/>
                          </a:solidFill>
                          <a:latin typeface="+mn-ea"/>
                          <a:ea typeface="+mn-ea"/>
                        </a:rPr>
                        <a:t>个万兆</a:t>
                      </a:r>
                      <a:r>
                        <a:rPr lang="en-US" sz="1200" b="0" i="0" u="none" strike="noStrike" dirty="0">
                          <a:solidFill>
                            <a:srgbClr val="3333FF"/>
                          </a:solidFill>
                          <a:latin typeface="+mn-ea"/>
                          <a:ea typeface="+mn-ea"/>
                        </a:rPr>
                        <a:t>SFP+</a:t>
                      </a:r>
                      <a:r>
                        <a:rPr lang="zh-CN" altLang="en-US" sz="1200" b="0" i="0" u="none" strike="noStrike" dirty="0" smtClean="0">
                          <a:solidFill>
                            <a:srgbClr val="3333FF"/>
                          </a:solidFill>
                          <a:latin typeface="+mn-ea"/>
                          <a:ea typeface="+mn-ea"/>
                        </a:rPr>
                        <a:t>口</a:t>
                      </a:r>
                      <a:endParaRPr lang="en-US" altLang="zh-CN" sz="1200" b="0" i="0" u="none" strike="noStrike" dirty="0">
                        <a:solidFill>
                          <a:srgbClr val="3333FF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24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个千兆</a:t>
                      </a:r>
                      <a:r>
                        <a:rPr 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SFP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端口，</a:t>
                      </a:r>
                      <a:r>
                        <a:rPr lang="en-US" altLang="zh-CN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8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个复用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的千兆电口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/>
                      </a:r>
                      <a:b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</a:br>
                      <a:endParaRPr lang="zh-CN" altLang="en-US" sz="12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单设备可用端口数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更多，招投标定档</a:t>
                      </a:r>
                      <a:endParaRPr lang="zh-CN" altLang="en-US" sz="12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31516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USB</a:t>
                      </a:r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端口保存日志与软件升级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1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个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1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个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配置、日志信息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存储；招投标屏蔽友商产品</a:t>
                      </a:r>
                      <a:endParaRPr lang="zh-CN" altLang="en-US" sz="12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3978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扩展插槽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200" b="0" i="0" u="none" strike="noStrike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招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投标抬高友商产品</a:t>
                      </a:r>
                      <a:endParaRPr lang="zh-CN" altLang="en-US" sz="12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3978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背板交换容量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256Gbps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256Gbps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3333FF"/>
                          </a:solidFill>
                          <a:latin typeface="+mn-ea"/>
                          <a:ea typeface="+mn-ea"/>
                        </a:rPr>
                        <a:t>598Gbps/5.98Tbps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256Gbps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设备提供更好的数据处理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能力；招投标定档</a:t>
                      </a:r>
                      <a:endParaRPr lang="zh-CN" altLang="en-US" sz="12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3978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转发性能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216Mpps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96Mpps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216Mpps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96Mpps/156Mpps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设备提供更快的转发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速率；招投标抬高友商产品</a:t>
                      </a:r>
                      <a:endParaRPr lang="zh-CN" altLang="en-US" sz="12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00318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防雷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8KV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6KV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未知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6KV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设备能够更好的适用雷击等恶劣环境，并提高设备的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使用寿命；招投标屏蔽友商产品</a:t>
                      </a:r>
                      <a:endParaRPr lang="zh-CN" altLang="en-US" sz="12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60286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工作温度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0℃~50℃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0℃</a:t>
                      </a:r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～</a:t>
                      </a:r>
                      <a:r>
                        <a:rPr lang="en-US" altLang="zh-CN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45℃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0℃</a:t>
                      </a:r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～</a:t>
                      </a:r>
                      <a:r>
                        <a:rPr lang="en-US" altLang="zh-CN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45℃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0℃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～</a:t>
                      </a:r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50℃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设备能够更好的适用恶劣环境，并提高设备的使用寿命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21934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堆叠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VSU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虚拟化堆叠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IRF2，IRF3</a:t>
                      </a:r>
                      <a:r>
                        <a:rPr lang="zh-CN" altLang="en-US" sz="1200" b="0" i="0" u="none" strike="noStrike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堆叠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IRF2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堆叠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IRF2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堆叠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减少客户的追加成本投入，同时证明我司技术实力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14608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功率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≤</a:t>
                      </a:r>
                      <a:r>
                        <a:rPr 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50W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≤68W</a:t>
                      </a:r>
                      <a:endParaRPr lang="en-US" sz="1200" b="0" i="0" u="none" strike="noStrike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≤78W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≤115W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为客户节约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能耗，省钱</a:t>
                      </a:r>
                      <a:endParaRPr lang="zh-CN" altLang="en-US" sz="12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04158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单播路由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支持静态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路由、</a:t>
                      </a:r>
                      <a:r>
                        <a:rPr lang="en-US" altLang="zh-CN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RIP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、</a:t>
                      </a:r>
                      <a:r>
                        <a:rPr 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OSPF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、</a:t>
                      </a:r>
                      <a:r>
                        <a:rPr 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BGP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、</a:t>
                      </a:r>
                      <a:r>
                        <a:rPr 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/>
                      </a:r>
                      <a:br>
                        <a:rPr 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</a:br>
                      <a:r>
                        <a:rPr 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IS-IS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、等价路由等</a:t>
                      </a:r>
                      <a:endParaRPr lang="en-US" sz="12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0" i="0" u="none" strike="noStrike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  <a:r>
                        <a:rPr lang="en-US" altLang="zh-CN" sz="1200" b="0" i="0" u="none" strike="noStrike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BGP</a:t>
                      </a:r>
                      <a:r>
                        <a:rPr lang="zh-CN" altLang="en-US" sz="1200" b="0" i="0" u="none" strike="noStrike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、</a:t>
                      </a:r>
                      <a:r>
                        <a:rPr lang="en-US" altLang="zh-CN" sz="1200" b="0" i="0" u="none" strike="noStrike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IS-IS</a:t>
                      </a:r>
                      <a:r>
                        <a:rPr lang="zh-CN" altLang="en-US" sz="1200" b="0" i="0" u="none" strike="noStrike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、等价路由</a:t>
                      </a:r>
                      <a:endParaRPr lang="en-US" sz="1200" b="0" i="0" u="none" strike="noStrike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  <a:endParaRPr lang="zh-CN" altLang="en-US" sz="12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  <a:endParaRPr lang="zh-CN" altLang="en-US" sz="12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三层功能，隔离二层报文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3978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GRE</a:t>
                      </a:r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隧道技术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</a:t>
                      </a:r>
                      <a:r>
                        <a:rPr lang="zh-CN" altLang="en-US" sz="1200" b="0" i="0" u="none" strike="noStrike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支持</a:t>
                      </a:r>
                      <a:endParaRPr lang="zh-CN" altLang="en-US" sz="1200" b="0" i="0" u="none" strike="noStrike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</a:t>
                      </a:r>
                      <a:r>
                        <a:rPr lang="zh-CN" altLang="en-US" sz="1200" b="0" i="0" u="none" strike="noStrike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支持</a:t>
                      </a:r>
                      <a:endParaRPr lang="zh-CN" altLang="en-US" sz="1200" b="0" i="0" u="none" strike="noStrike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3978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MPLS VPN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</a:t>
                      </a:r>
                      <a:r>
                        <a:rPr lang="zh-CN" altLang="en-US" sz="1200" b="0" i="0" u="none" strike="noStrike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支持</a:t>
                      </a:r>
                      <a:endParaRPr lang="zh-CN" altLang="en-US" sz="1200" b="0" i="0" u="none" strike="noStrike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</a:t>
                      </a:r>
                      <a:r>
                        <a:rPr lang="zh-CN" altLang="en-US" sz="1200" b="0" i="0" u="none" strike="noStrike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支持</a:t>
                      </a:r>
                      <a:endParaRPr lang="zh-CN" altLang="en-US" sz="1200" b="0" i="0" u="none" strike="noStrike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</a:t>
                      </a:r>
                      <a:r>
                        <a:rPr lang="zh-CN" altLang="en-US" sz="1200" b="0" i="0" u="none" strike="noStrike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支持</a:t>
                      </a:r>
                      <a:endParaRPr lang="zh-CN" altLang="en-US" sz="1200" b="0" i="0" u="none" strike="noStrike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3978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防</a:t>
                      </a:r>
                      <a:r>
                        <a:rPr 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IP</a:t>
                      </a:r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扫描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0" i="0" u="none" strike="noStrike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未知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</a:t>
                      </a:r>
                      <a:r>
                        <a:rPr lang="zh-CN" altLang="en-US" sz="1200" b="0" i="0" u="none" strike="noStrike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支持</a:t>
                      </a:r>
                      <a:endParaRPr lang="zh-CN" altLang="en-US" sz="1200" b="0" i="0" u="none" strike="noStrike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保护设备安全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23297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硬件</a:t>
                      </a:r>
                      <a:r>
                        <a:rPr 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CPU</a:t>
                      </a:r>
                      <a:r>
                        <a:rPr lang="zh-CN" altLang="en-US" sz="1200" b="1" i="0" u="none" strike="noStrik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保护</a:t>
                      </a:r>
                      <a:endParaRPr lang="en-US" sz="1200" b="1" i="0" u="none" strike="noStrik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0" i="0" u="none" strike="noStrike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硬件支持</a:t>
                      </a:r>
                      <a:r>
                        <a:rPr lang="en-US" altLang="zh-CN" sz="1200" b="0" i="0" u="none" strike="noStrike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en-US" sz="1200" b="0" i="0" u="none" strike="noStrike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CPP</a:t>
                      </a:r>
                      <a:r>
                        <a:rPr lang="zh-CN" altLang="en-US" sz="1200" b="0" i="0" u="none" strike="noStrike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功能</a:t>
                      </a:r>
                      <a:r>
                        <a:rPr lang="en-US" altLang="zh-CN" sz="1200" b="0" i="0" u="none" strike="noStrike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未知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</a:t>
                      </a:r>
                      <a:r>
                        <a:rPr lang="zh-CN" altLang="en-US" sz="1200" b="0" i="0" u="none" strike="noStrike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支持</a:t>
                      </a:r>
                      <a:endParaRPr lang="zh-CN" altLang="en-US" sz="1200" b="0" i="0" u="none" strike="noStrike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保障设备</a:t>
                      </a:r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CPU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稳定，即使遭受攻击，设备不宕机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21934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ERPS</a:t>
                      </a:r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（</a:t>
                      </a:r>
                      <a:r>
                        <a:rPr lang="en-US" altLang="zh-CN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G.8032</a:t>
                      </a:r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环网技术）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0" i="0" u="none" strike="noStrike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支持</a:t>
                      </a:r>
                      <a:r>
                        <a:rPr lang="en-US" altLang="zh-CN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RRPP</a:t>
                      </a:r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（私有协议）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支持</a:t>
                      </a:r>
                      <a:r>
                        <a:rPr lang="en-US" altLang="zh-CN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RRPP</a:t>
                      </a:r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（私有协议）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支持</a:t>
                      </a:r>
                      <a:r>
                        <a:rPr lang="en-US" altLang="zh-CN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RRPP</a:t>
                      </a:r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（私有协议）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采用国际标准的公有协议，兼容性更好，可以和客户现网的支持标准协议的设备进行对接，保护资产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3978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质保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3</a:t>
                      </a:r>
                      <a:r>
                        <a:rPr lang="zh-CN" altLang="en-US" sz="12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年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1</a:t>
                      </a:r>
                      <a:r>
                        <a:rPr lang="zh-CN" altLang="en-US" sz="12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年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1</a:t>
                      </a:r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年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1</a:t>
                      </a:r>
                      <a:r>
                        <a:rPr lang="zh-CN" altLang="en-US" sz="12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年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2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质量保障，降低运维成本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>
            <p:ph type="title"/>
          </p:nvPr>
        </p:nvSpPr>
        <p:spPr>
          <a:xfrm>
            <a:off x="403187" y="-80074"/>
            <a:ext cx="10369868" cy="748393"/>
          </a:xfrm>
        </p:spPr>
        <p:txBody>
          <a:bodyPr/>
          <a:lstStyle/>
          <a:p>
            <a:r>
              <a:rPr lang="zh-CN" altLang="en-US" dirty="0" smtClean="0"/>
              <a:t>产品对比</a:t>
            </a:r>
            <a:endParaRPr lang="zh-CN" altLang="en-US" dirty="0"/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6624117"/>
              </p:ext>
            </p:extLst>
          </p:nvPr>
        </p:nvGraphicFramePr>
        <p:xfrm>
          <a:off x="0" y="650565"/>
          <a:ext cx="11522074" cy="5359722"/>
        </p:xfrm>
        <a:graphic>
          <a:graphicData uri="http://schemas.openxmlformats.org/drawingml/2006/table">
            <a:tbl>
              <a:tblPr/>
              <a:tblGrid>
                <a:gridCol w="1132512"/>
                <a:gridCol w="1532181"/>
                <a:gridCol w="1512168"/>
                <a:gridCol w="1296144"/>
                <a:gridCol w="1728192"/>
                <a:gridCol w="4320877"/>
              </a:tblGrid>
              <a:tr h="110967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公司名称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锐捷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华为</a:t>
                      </a:r>
                      <a:endParaRPr lang="zh-CN" altLang="en-US" sz="1400" b="1" i="0" u="none" strike="noStrik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D-LINK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价值点</a:t>
                      </a:r>
                      <a:r>
                        <a:rPr lang="en-US" altLang="zh-CN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效果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147956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产品名称及型号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S5750-24SFP/12GT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S5700-28X-LI-24S-AC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S5700-28C-EI-24S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DGS-3620-28SC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73978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目录价格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400" b="1" i="0" u="none" strike="noStrike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10300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400" b="1" i="0" u="none" strike="noStrike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54000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400" b="1" i="0" u="none" strike="noStrike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56550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400" b="1" i="0" u="none" strike="noStrike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400" b="1" i="0" u="none" strike="noStrike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665802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端口形态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4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24</a:t>
                      </a:r>
                      <a:r>
                        <a:rPr lang="zh-CN" altLang="en-US" sz="14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个千兆</a:t>
                      </a:r>
                      <a:r>
                        <a:rPr lang="en-US" altLang="zh-CN" sz="14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SFP</a:t>
                      </a:r>
                      <a:r>
                        <a:rPr lang="zh-CN" altLang="en-US" sz="14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口，</a:t>
                      </a:r>
                      <a:r>
                        <a:rPr lang="en-US" altLang="zh-CN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8</a:t>
                      </a:r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个复用</a:t>
                      </a:r>
                      <a:r>
                        <a:rPr lang="zh-CN" altLang="en-US" sz="14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的千兆电</a:t>
                      </a:r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口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24</a:t>
                      </a:r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个千兆</a:t>
                      </a:r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SFP</a:t>
                      </a:r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端口，</a:t>
                      </a:r>
                      <a:r>
                        <a:rPr lang="en-US" altLang="zh-CN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4</a:t>
                      </a:r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个复用</a:t>
                      </a:r>
                      <a:r>
                        <a:rPr lang="zh-CN" altLang="en-US" sz="1400" b="0" i="0" u="none" strike="noStrike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的千兆电口</a:t>
                      </a:r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，</a:t>
                      </a:r>
                      <a:r>
                        <a:rPr lang="en-US" altLang="zh-CN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4</a:t>
                      </a:r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个万兆</a:t>
                      </a:r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SFP+</a:t>
                      </a:r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端口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24</a:t>
                      </a:r>
                      <a:r>
                        <a:rPr lang="zh-CN" altLang="en-US" sz="1400" b="0" i="0" u="none" strike="noStrike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个千兆</a:t>
                      </a:r>
                      <a:r>
                        <a:rPr lang="en-US" altLang="zh-CN" sz="1400" b="0" i="0" u="none" strike="noStrike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SFP</a:t>
                      </a:r>
                      <a:r>
                        <a:rPr lang="zh-CN" altLang="en-US" sz="1400" b="0" i="0" u="none" strike="noStrike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口</a:t>
                      </a:r>
                      <a:r>
                        <a:rPr lang="en-US" sz="1400" b="0" i="0" u="none" strike="noStrike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，4</a:t>
                      </a:r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个复用</a:t>
                      </a:r>
                      <a:r>
                        <a:rPr lang="zh-CN" altLang="en-US" sz="1400" b="0" i="0" u="none" strike="noStrike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的千兆电口</a:t>
                      </a:r>
                      <a:endParaRPr lang="en-US" sz="1400" b="0" i="0" u="none" strike="noStrike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20</a:t>
                      </a:r>
                      <a:r>
                        <a:rPr lang="zh-CN" altLang="en-US" sz="1400" b="0" i="0" u="none" strike="noStrike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个千兆</a:t>
                      </a:r>
                      <a:r>
                        <a:rPr lang="en-US" altLang="zh-CN" sz="1400" b="0" i="0" u="none" strike="noStrike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SFP</a:t>
                      </a:r>
                      <a:r>
                        <a:rPr lang="zh-CN" altLang="en-US" sz="1400" b="0" i="0" u="none" strike="noStrike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口</a:t>
                      </a:r>
                      <a:r>
                        <a:rPr lang="en-US" sz="1400" b="0" i="0" u="none" strike="noStrike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，4</a:t>
                      </a:r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个复用</a:t>
                      </a:r>
                      <a:r>
                        <a:rPr lang="zh-CN" altLang="en-US" sz="1400" b="0" i="0" u="none" strike="noStrike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的千兆电口，</a:t>
                      </a:r>
                      <a:r>
                        <a:rPr lang="en-US" sz="1400" b="0" i="0" u="none" strike="noStrike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4 </a:t>
                      </a:r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万兆</a:t>
                      </a:r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SFP+</a:t>
                      </a:r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级联端口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单设备可用端口数更多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31516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USB</a:t>
                      </a:r>
                      <a:r>
                        <a:rPr lang="zh-CN" altLang="en-US" sz="1400" b="1" i="0" u="none" strike="noStrik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端口</a:t>
                      </a:r>
                      <a:endParaRPr lang="zh-CN" altLang="en-US" sz="1400" b="1" i="0" u="none" strike="noStrik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1</a:t>
                      </a:r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个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1</a:t>
                      </a:r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个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1</a:t>
                      </a:r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个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zh-CN" altLang="en-US" sz="1400" b="0" i="0" u="none" strike="noStrike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无</a:t>
                      </a:r>
                      <a:endParaRPr lang="zh-CN" altLang="en-US" sz="1400" b="0" i="0" u="none" strike="noStrike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配置、日志信息存储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3978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扩展插槽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zh-CN" altLang="en-US" sz="14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3978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1" i="0" u="none" strike="noStrik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交换容量</a:t>
                      </a:r>
                      <a:endParaRPr lang="zh-CN" altLang="en-US" sz="1400" b="1" i="0" u="none" strike="noStrik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256Gbps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256Gbps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256Gbps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128Gbps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设备提供更好的数据处理能力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3978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转发性能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216Mpps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96Mpps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102Mpps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95.24Mpps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设备提供更快的转发速率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31516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防雷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8KV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7KV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未知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未知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设备能够更好的适用雷击等恶劣环境，并提高设备的使用寿命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21934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堆叠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VSU</a:t>
                      </a:r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虚拟化堆叠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智能</a:t>
                      </a:r>
                      <a:r>
                        <a:rPr lang="en-US" sz="1400" b="0" i="0" u="none" strike="noStrike" dirty="0" err="1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iStack</a:t>
                      </a:r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堆叠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 dirty="0" err="1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istack</a:t>
                      </a:r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堆叠模块（普通堆叠</a:t>
                      </a:r>
                      <a:r>
                        <a:rPr lang="zh-CN" altLang="en-US" sz="1400" b="0" i="0" u="none" strike="noStrike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）</a:t>
                      </a:r>
                      <a:endParaRPr lang="zh-CN" altLang="en-US" sz="1400" b="0" i="0" u="none" strike="noStrike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支持物理</a:t>
                      </a:r>
                      <a:r>
                        <a:rPr lang="en-US" altLang="zh-CN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虚拟堆叠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减少客户的追加成本投入，同时证明我司技术实力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26354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功率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≤</a:t>
                      </a:r>
                      <a:r>
                        <a:rPr 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50W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≤50.5W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≤63W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≤43.4W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为客户节约能耗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916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单播路由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支持静态路由、</a:t>
                      </a:r>
                      <a:r>
                        <a:rPr lang="en-US" altLang="zh-CN" sz="14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RIP</a:t>
                      </a:r>
                      <a:r>
                        <a:rPr lang="zh-CN" altLang="en-US" sz="14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、</a:t>
                      </a:r>
                      <a:r>
                        <a:rPr lang="en-US" sz="14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OSPF</a:t>
                      </a:r>
                      <a:r>
                        <a:rPr lang="zh-CN" altLang="en-US" sz="14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、</a:t>
                      </a:r>
                      <a:r>
                        <a:rPr lang="en-US" sz="14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BGP</a:t>
                      </a:r>
                      <a:r>
                        <a:rPr lang="zh-CN" altLang="en-US" sz="14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、</a:t>
                      </a:r>
                      <a:r>
                        <a:rPr lang="en-US" sz="14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/>
                      </a:r>
                      <a:br>
                        <a:rPr lang="en-US" sz="14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</a:br>
                      <a:r>
                        <a:rPr lang="en-US" sz="14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IS-IS</a:t>
                      </a:r>
                      <a:r>
                        <a:rPr lang="zh-CN" altLang="en-US" sz="14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、等价路由等</a:t>
                      </a:r>
                      <a:endParaRPr lang="en-US" sz="14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  <a:r>
                        <a:rPr lang="en-US" altLang="zh-CN" sz="1400" b="0" i="0" u="none" strike="noStrike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OSFP</a:t>
                      </a:r>
                      <a:r>
                        <a:rPr lang="zh-CN" altLang="en-US" sz="1400" b="0" i="0" u="none" strike="noStrike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等动态路由</a:t>
                      </a:r>
                      <a:endParaRPr lang="zh-CN" altLang="en-US" sz="1400" b="0" i="0" u="none" strike="noStrike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  <a:endParaRPr lang="en-US" sz="1400" b="0" i="0" u="none" strike="noStrike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  <a:r>
                        <a:rPr lang="en-US" altLang="zh-CN" sz="1400" b="0" i="0" u="none" strike="noStrike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IS-IS</a:t>
                      </a:r>
                      <a:endParaRPr lang="en-US" altLang="zh-CN" sz="1400" b="0" i="0" u="none" strike="noStrike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三层功能，隔离二层报文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3978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GRE</a:t>
                      </a:r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隧道技术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3978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MPLS VPN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防</a:t>
                      </a:r>
                      <a:r>
                        <a:rPr 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IP</a:t>
                      </a:r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扫描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保护设备安全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23297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硬件</a:t>
                      </a:r>
                      <a:r>
                        <a:rPr 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CPU</a:t>
                      </a:r>
                      <a:r>
                        <a:rPr lang="zh-CN" altLang="en-US" sz="1400" b="1" i="0" u="none" strike="noStrik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保护</a:t>
                      </a:r>
                      <a:endParaRPr lang="en-US" sz="1400" b="1" i="0" u="none" strike="noStrik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硬件支持</a:t>
                      </a:r>
                      <a:r>
                        <a:rPr lang="en-US" altLang="zh-CN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CPP</a:t>
                      </a:r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功能</a:t>
                      </a:r>
                      <a:r>
                        <a:rPr lang="en-US" altLang="zh-CN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保障设备</a:t>
                      </a:r>
                      <a:r>
                        <a:rPr lang="en-US" altLang="zh-CN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CPU</a:t>
                      </a:r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稳定，即使遭受攻击，设备不宕机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3978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NFPP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不支持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不</a:t>
                      </a:r>
                      <a:r>
                        <a:rPr lang="zh-CN" altLang="en-US" sz="1400" b="0" i="0" u="none" strike="noStrike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支持</a:t>
                      </a:r>
                      <a:endParaRPr lang="zh-CN" altLang="en-US" sz="1400" b="0" i="0" u="none" strike="noStrike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未知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安全合集，保护局域网安全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3978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质保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3</a:t>
                      </a:r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年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1</a:t>
                      </a:r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年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1</a:t>
                      </a:r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年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3</a:t>
                      </a:r>
                      <a:r>
                        <a:rPr lang="zh-CN" altLang="en-US" sz="1400" b="0" i="0" u="none" strike="noStrike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年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b="0" i="0" u="none" strike="noStrike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质量保障，降低运维成本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主形象ppt-0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7" y="0"/>
            <a:ext cx="11519678" cy="6480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4832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/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7661</TotalTime>
  <Pages>0</Pages>
  <Words>5340</Words>
  <Characters>0</Characters>
  <Application>Microsoft Office PowerPoint</Application>
  <DocSecurity>0</DocSecurity>
  <PresentationFormat>自定义</PresentationFormat>
  <Lines>0</Lines>
  <Paragraphs>1437</Paragraphs>
  <Slides>35</Slides>
  <Notes>18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35</vt:i4>
      </vt:variant>
    </vt:vector>
  </HeadingPairs>
  <TitlesOfParts>
    <vt:vector size="44" baseType="lpstr">
      <vt:lpstr>Arial Unicode MS</vt:lpstr>
      <vt:lpstr>Helvetica Neue Light</vt:lpstr>
      <vt:lpstr>黑体</vt:lpstr>
      <vt:lpstr>宋体</vt:lpstr>
      <vt:lpstr>微软雅黑</vt:lpstr>
      <vt:lpstr>Arial</vt:lpstr>
      <vt:lpstr>Calibri</vt:lpstr>
      <vt:lpstr>Wingdings</vt:lpstr>
      <vt:lpstr>Office 主题</vt:lpstr>
      <vt:lpstr>初级售前认证产品培训-万兆交换机</vt:lpstr>
      <vt:lpstr>锐捷睿易万兆交换机产品线ROADMAP-2016</vt:lpstr>
      <vt:lpstr>目录</vt:lpstr>
      <vt:lpstr>PowerPoint 演示文稿</vt:lpstr>
      <vt:lpstr>主要应用场景</vt:lpstr>
      <vt:lpstr>方案特点</vt:lpstr>
      <vt:lpstr>竞争对比</vt:lpstr>
      <vt:lpstr>目录</vt:lpstr>
      <vt:lpstr>RG-NBS5500XG简介</vt:lpstr>
      <vt:lpstr>主要应用场景</vt:lpstr>
      <vt:lpstr>方案特点</vt:lpstr>
      <vt:lpstr>NBS5500XG与各厂商对比</vt:lpstr>
      <vt:lpstr>目录</vt:lpstr>
      <vt:lpstr>RG-NBS56系列简介</vt:lpstr>
      <vt:lpstr>VSU虚拟化的价值</vt:lpstr>
      <vt:lpstr>VSU虚拟化的价值</vt:lpstr>
      <vt:lpstr>方案特点</vt:lpstr>
      <vt:lpstr>产品对比</vt:lpstr>
      <vt:lpstr>目录</vt:lpstr>
      <vt:lpstr>NBS5816XS简介</vt:lpstr>
      <vt:lpstr>主要应用场景</vt:lpstr>
      <vt:lpstr>方案特点</vt:lpstr>
      <vt:lpstr>产品对比</vt:lpstr>
      <vt:lpstr>目录</vt:lpstr>
      <vt:lpstr>RG-S5510-E系列简介</vt:lpstr>
      <vt:lpstr>主要应用场景</vt:lpstr>
      <vt:lpstr>方案特点小结</vt:lpstr>
      <vt:lpstr>产品对比</vt:lpstr>
      <vt:lpstr>产品对比</vt:lpstr>
      <vt:lpstr>产品对比</vt:lpstr>
      <vt:lpstr>目录</vt:lpstr>
      <vt:lpstr>RG-S5750系列简介</vt:lpstr>
      <vt:lpstr>产品对比</vt:lpstr>
      <vt:lpstr>产品对比</vt:lpstr>
      <vt:lpstr>PowerPoint 演示文稿</vt:lpstr>
    </vt:vector>
  </TitlesOfParts>
  <Manager/>
  <Company>12</Company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subject/>
  <dc:creator>Administrator</dc:creator>
  <cp:keywords/>
  <dc:description/>
  <cp:lastModifiedBy>Administrator</cp:lastModifiedBy>
  <cp:revision>492</cp:revision>
  <dcterms:created xsi:type="dcterms:W3CDTF">2013-03-11T04:34:00Z</dcterms:created>
  <dcterms:modified xsi:type="dcterms:W3CDTF">2016-04-26T09:24:45Z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2052-9.1.0.4842</vt:lpwstr>
  </property>
</Properties>
</file>