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90" r:id="rId2"/>
    <p:sldId id="292" r:id="rId3"/>
    <p:sldId id="282" r:id="rId4"/>
    <p:sldId id="257" r:id="rId5"/>
    <p:sldId id="285" r:id="rId6"/>
    <p:sldId id="273" r:id="rId7"/>
    <p:sldId id="274" r:id="rId8"/>
    <p:sldId id="259" r:id="rId9"/>
    <p:sldId id="289" r:id="rId10"/>
    <p:sldId id="287" r:id="rId11"/>
    <p:sldId id="291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2838BEF-8BB2-4498-84A7-C5851F593DF1}" styleName="中度样式 4 - 强调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浅色样式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324" autoAdjust="0"/>
    <p:restoredTop sz="87755" autoAdjust="0"/>
  </p:normalViewPr>
  <p:slideViewPr>
    <p:cSldViewPr snapToGrid="0">
      <p:cViewPr>
        <p:scale>
          <a:sx n="66" d="100"/>
          <a:sy n="66" d="100"/>
        </p:scale>
        <p:origin x="-438" y="-30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F4D5B8-DF3A-464E-B795-92DFB4F2B7B6}" type="datetimeFigureOut">
              <a:rPr lang="zh-CN" altLang="en-US" smtClean="0"/>
              <a:pPr/>
              <a:t>2015/9/2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0E76AB-A952-42F9-A9C3-45531DEF9A7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94811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/>
              <a:t>防火墙是内部网络和外部网络的边界设备，在外部网络中，用户或程序可能未经邀请尝试访问您的计算机。黑客经常使用扫描网络的软件来查找其网络连接不受保护的计算机。该软件将向您的计算机发送一条很小的消息。如果您的网络没有防火墙，则您的计算机将自动回答该消息，这样就宣布了您的计算机不受保护。但是如果您安装了防火墙，它接收到这样的消息时将不回答，这样黑客不知道您的这一台计算机存在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0E76AB-A952-42F9-A9C3-45531DEF9A7F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0E76AB-A952-42F9-A9C3-45531DEF9A7F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98781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smtClean="0"/>
              <a:t>ASIC</a:t>
            </a:r>
            <a:r>
              <a:rPr lang="zh-CN" altLang="en-US" dirty="0" smtClean="0"/>
              <a:t>：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ASIC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芯片网络层处理性能较高，但无法实现应用层检测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smtClean="0"/>
              <a:t>X86</a:t>
            </a:r>
            <a:r>
              <a:rPr lang="zh-CN" altLang="en-US" dirty="0" smtClean="0"/>
              <a:t>：</a:t>
            </a:r>
            <a:r>
              <a:rPr lang="zh-CN" altLang="en-US" sz="1200" dirty="0" smtClean="0"/>
              <a:t>可编程能力强，可实现应用层检测，所有处理经</a:t>
            </a:r>
            <a:r>
              <a:rPr lang="en-US" altLang="zh-CN" sz="1200" dirty="0" smtClean="0"/>
              <a:t>CPU</a:t>
            </a:r>
            <a:r>
              <a:rPr lang="zh-CN" altLang="en-US" sz="1200" dirty="0" smtClean="0"/>
              <a:t>，存在性能瓶颈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0E76AB-A952-42F9-A9C3-45531DEF9A7F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US" altLang="zh-CN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smtClean="0"/>
              <a:t>1.ASIC:</a:t>
            </a:r>
            <a:r>
              <a:rPr lang="zh-CN" altLang="en-US" dirty="0" smtClean="0"/>
              <a:t>单片机，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ASIC</a:t>
            </a:r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芯片网络层处理性能较高，但无法实现应用层检测</a:t>
            </a:r>
          </a:p>
          <a:p>
            <a:pPr>
              <a:buNone/>
            </a:pPr>
            <a:endParaRPr lang="en-US" altLang="zh-CN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smtClean="0"/>
              <a:t>2.X86</a:t>
            </a:r>
            <a:r>
              <a:rPr lang="zh-CN" altLang="en-US" dirty="0" smtClean="0"/>
              <a:t>：</a:t>
            </a:r>
            <a:r>
              <a:rPr lang="zh-CN" altLang="en-US" sz="1200" dirty="0" smtClean="0"/>
              <a:t>可编程能力强，可实现应用层检测，所有处理经</a:t>
            </a:r>
            <a:r>
              <a:rPr lang="en-US" altLang="zh-CN" sz="1200" dirty="0" smtClean="0"/>
              <a:t>CPU</a:t>
            </a:r>
            <a:r>
              <a:rPr lang="zh-CN" altLang="en-US" sz="1200" dirty="0" smtClean="0"/>
              <a:t>，存在性能瓶颈</a:t>
            </a:r>
            <a:endParaRPr lang="en-US" altLang="zh-CN" sz="120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sz="1200" dirty="0" smtClean="0"/>
          </a:p>
          <a:p>
            <a:pPr>
              <a:buNone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0E76AB-A952-42F9-A9C3-45531DEF9A7F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79413" y="684213"/>
            <a:ext cx="6096000" cy="3429000"/>
          </a:xfrm>
          <a:ln>
            <a:solidFill>
              <a:srgbClr val="000000"/>
            </a:solidFill>
          </a:ln>
        </p:spPr>
      </p:sp>
      <p:sp>
        <p:nvSpPr>
          <p:cNvPr id="26627" name="备注占位符 2"/>
          <p:cNvSpPr>
            <a:spLocks noGrp="1"/>
          </p:cNvSpPr>
          <p:nvPr>
            <p:ph type="body" idx="1"/>
          </p:nvPr>
        </p:nvSpPr>
        <p:spPr>
          <a:xfrm>
            <a:off x="684213" y="4341813"/>
            <a:ext cx="5486400" cy="4114800"/>
          </a:xfrm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kumimoji="0" lang="zh-CN" altLang="en-US" smtClean="0"/>
              <a:t>封底板式</a:t>
            </a:r>
          </a:p>
        </p:txBody>
      </p:sp>
      <p:sp>
        <p:nvSpPr>
          <p:cNvPr id="26628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1" hangingPunct="1"/>
            <a:fld id="{0EC35573-5A9B-4214-B5B3-BD20DED9B71A}" type="slidenum">
              <a:rPr lang="zh-CN" altLang="en-US" sz="1200">
                <a:latin typeface="Calibri" pitchFamily="34" charset="0"/>
              </a:rPr>
              <a:pPr algn="r" eaLnBrk="1" hangingPunct="1"/>
              <a:t>11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A8A05-326B-4D5D-92F9-FCBC299E4B00}" type="datetimeFigureOut">
              <a:rPr lang="zh-CN" altLang="en-US" smtClean="0"/>
              <a:pPr/>
              <a:t>2015/9/2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E09F3-843E-4ABE-AD82-C56F6B82E5E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16979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A8A05-326B-4D5D-92F9-FCBC299E4B00}" type="datetimeFigureOut">
              <a:rPr lang="zh-CN" altLang="en-US" smtClean="0"/>
              <a:pPr/>
              <a:t>2015/9/2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E09F3-843E-4ABE-AD82-C56F6B82E5E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4107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A8A05-326B-4D5D-92F9-FCBC299E4B00}" type="datetimeFigureOut">
              <a:rPr lang="zh-CN" altLang="en-US" smtClean="0"/>
              <a:pPr/>
              <a:t>2015/9/2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E09F3-843E-4ABE-AD82-C56F6B82E5E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1112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A8A05-326B-4D5D-92F9-FCBC299E4B00}" type="datetimeFigureOut">
              <a:rPr lang="zh-CN" altLang="en-US" smtClean="0"/>
              <a:pPr/>
              <a:t>2015/9/2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E09F3-843E-4ABE-AD82-C56F6B82E5E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58213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A8A05-326B-4D5D-92F9-FCBC299E4B00}" type="datetimeFigureOut">
              <a:rPr lang="zh-CN" altLang="en-US" smtClean="0"/>
              <a:pPr/>
              <a:t>2015/9/2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E09F3-843E-4ABE-AD82-C56F6B82E5E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5512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A8A05-326B-4D5D-92F9-FCBC299E4B00}" type="datetimeFigureOut">
              <a:rPr lang="zh-CN" altLang="en-US" smtClean="0"/>
              <a:pPr/>
              <a:t>2015/9/2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E09F3-843E-4ABE-AD82-C56F6B82E5E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72857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A8A05-326B-4D5D-92F9-FCBC299E4B00}" type="datetimeFigureOut">
              <a:rPr lang="zh-CN" altLang="en-US" smtClean="0"/>
              <a:pPr/>
              <a:t>2015/9/2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E09F3-843E-4ABE-AD82-C56F6B82E5E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2132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A8A05-326B-4D5D-92F9-FCBC299E4B00}" type="datetimeFigureOut">
              <a:rPr lang="zh-CN" altLang="en-US" smtClean="0"/>
              <a:pPr/>
              <a:t>2015/9/2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E09F3-843E-4ABE-AD82-C56F6B82E5E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00795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A8A05-326B-4D5D-92F9-FCBC299E4B00}" type="datetimeFigureOut">
              <a:rPr lang="zh-CN" altLang="en-US" smtClean="0"/>
              <a:pPr/>
              <a:t>2015/9/2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E09F3-843E-4ABE-AD82-C56F6B82E5E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41877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A8A05-326B-4D5D-92F9-FCBC299E4B00}" type="datetimeFigureOut">
              <a:rPr lang="zh-CN" altLang="en-US" smtClean="0"/>
              <a:pPr/>
              <a:t>2015/9/2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E09F3-843E-4ABE-AD82-C56F6B82E5E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84164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A8A05-326B-4D5D-92F9-FCBC299E4B00}" type="datetimeFigureOut">
              <a:rPr lang="zh-CN" altLang="en-US" smtClean="0"/>
              <a:pPr/>
              <a:t>2015/9/2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E09F3-843E-4ABE-AD82-C56F6B82E5E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87606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FA8A05-326B-4D5D-92F9-FCBC299E4B00}" type="datetimeFigureOut">
              <a:rPr lang="zh-CN" altLang="en-US" smtClean="0"/>
              <a:pPr/>
              <a:t>2015/9/2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6E09F3-843E-4ABE-AD82-C56F6B82E5E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8271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Picture 2" descr="图片3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" y="0"/>
            <a:ext cx="12179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345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757613"/>
            <a:ext cx="6807200" cy="2697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15"/>
          <p:cNvSpPr txBox="1">
            <a:spLocks noChangeArrowheads="1"/>
          </p:cNvSpPr>
          <p:nvPr/>
        </p:nvSpPr>
        <p:spPr bwMode="auto">
          <a:xfrm>
            <a:off x="431800" y="2509839"/>
            <a:ext cx="10941051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en-US" altLang="zh-CN" sz="4000" dirty="0" smtClean="0">
                <a:latin typeface="微软雅黑" pitchFamily="34" charset="-122"/>
                <a:ea typeface="微软雅黑" pitchFamily="34" charset="-122"/>
              </a:rPr>
              <a:t>RG-WALL 1600 </a:t>
            </a:r>
            <a:r>
              <a:rPr lang="zh-CN" altLang="en-US" sz="4000" dirty="0" smtClean="0">
                <a:latin typeface="微软雅黑" pitchFamily="34" charset="-122"/>
                <a:ea typeface="微软雅黑" pitchFamily="34" charset="-122"/>
              </a:rPr>
              <a:t>防火墙介绍</a:t>
            </a:r>
            <a:endParaRPr lang="zh-CN" altLang="en-US" sz="40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TextBox 10"/>
          <p:cNvSpPr txBox="1">
            <a:spLocks noChangeArrowheads="1"/>
          </p:cNvSpPr>
          <p:nvPr/>
        </p:nvSpPr>
        <p:spPr bwMode="auto">
          <a:xfrm>
            <a:off x="4954816" y="5112657"/>
            <a:ext cx="671467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eaLnBrk="1" hangingPunct="1"/>
            <a:r>
              <a:rPr lang="zh-CN" altLang="en-US" sz="16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星网锐捷网络有限公司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8193314" y="5326971"/>
            <a:ext cx="336005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eaLnBrk="1" hangingPunct="1"/>
            <a:r>
              <a:rPr lang="en-US" altLang="zh-CN" sz="1600" dirty="0">
                <a:solidFill>
                  <a:srgbClr val="262626"/>
                </a:solidFill>
                <a:latin typeface="Helvetica LT Std" charset="-122"/>
              </a:rPr>
              <a:t>www.ruijie.com.cn</a:t>
            </a:r>
            <a:endParaRPr lang="zh-CN" altLang="en-US" sz="1600" dirty="0">
              <a:solidFill>
                <a:srgbClr val="262626"/>
              </a:solidFill>
              <a:latin typeface="Helvetica LT Std" charset="-122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8193314" y="5777821"/>
            <a:ext cx="315685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eaLnBrk="1" hangingPunct="1"/>
            <a:r>
              <a:rPr lang="zh-CN" altLang="en-US" sz="1600" dirty="0" smtClean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郭艳杰</a:t>
            </a:r>
            <a:endParaRPr lang="en-US" altLang="zh-CN" sz="1600" dirty="0" smtClean="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  <a:p>
            <a:pPr algn="r" eaLnBrk="1" hangingPunct="1"/>
            <a:r>
              <a:rPr lang="en-US" altLang="zh-CN" sz="1600" dirty="0" smtClean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2015-8-26</a:t>
            </a:r>
            <a:endParaRPr lang="zh-CN" altLang="en-US" sz="1600" dirty="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alpha val="7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4354286" cy="1325563"/>
          </a:xfrm>
          <a:solidFill>
            <a:srgbClr val="FF0000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 smtClean="0">
                <a:latin typeface="华文行楷" pitchFamily="2" charset="-122"/>
                <a:ea typeface="华文行楷" pitchFamily="2" charset="-122"/>
              </a:rPr>
              <a:t>网络攻击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49943" y="2598059"/>
            <a:ext cx="41656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方正舒体" pitchFamily="2" charset="-122"/>
                <a:ea typeface="方正舒体" pitchFamily="2" charset="-122"/>
              </a:rPr>
              <a:t>网络攻击产生的原因：</a:t>
            </a:r>
            <a:endParaRPr lang="en-US" altLang="zh-CN" sz="2800" dirty="0" smtClean="0">
              <a:latin typeface="方正舒体" pitchFamily="2" charset="-122"/>
              <a:ea typeface="方正舒体" pitchFamily="2" charset="-122"/>
            </a:endParaRPr>
          </a:p>
          <a:p>
            <a:pPr>
              <a:buFont typeface="Wingdings" pitchFamily="2" charset="2"/>
              <a:buChar char="Ø"/>
            </a:pPr>
            <a:endParaRPr lang="en-US" altLang="zh-CN" sz="2800" dirty="0" smtClean="0">
              <a:latin typeface="方正舒体" pitchFamily="2" charset="-122"/>
              <a:ea typeface="方正舒体" pitchFamily="2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方正舒体" pitchFamily="2" charset="-122"/>
                <a:ea typeface="方正舒体" pitchFamily="2" charset="-122"/>
              </a:rPr>
              <a:t>利益！！！！！！</a:t>
            </a:r>
            <a:endParaRPr lang="en-US" altLang="zh-CN" sz="2800" b="1" dirty="0" smtClean="0">
              <a:solidFill>
                <a:srgbClr val="FF0000"/>
              </a:solidFill>
              <a:latin typeface="方正舒体" pitchFamily="2" charset="-122"/>
              <a:ea typeface="方正舒体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0571" y="1538514"/>
            <a:ext cx="941796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latin typeface="隶书" pitchFamily="49" charset="-122"/>
                <a:ea typeface="隶书" pitchFamily="49" charset="-122"/>
              </a:rPr>
              <a:t>网络攻击定义：利用网络存在的漏洞和安全缺陷对网络系统的硬件、</a:t>
            </a:r>
            <a:endParaRPr lang="en-US" altLang="zh-CN" sz="2400" dirty="0" smtClean="0">
              <a:latin typeface="隶书" pitchFamily="49" charset="-122"/>
              <a:ea typeface="隶书" pitchFamily="49" charset="-122"/>
            </a:endParaRPr>
          </a:p>
          <a:p>
            <a:r>
              <a:rPr lang="zh-CN" altLang="en-US" sz="2400" dirty="0" smtClean="0">
                <a:latin typeface="隶书" pitchFamily="49" charset="-122"/>
                <a:ea typeface="隶书" pitchFamily="49" charset="-122"/>
              </a:rPr>
              <a:t>软件及其系统中的数据进行的攻击。</a:t>
            </a:r>
            <a:endParaRPr lang="zh-CN" altLang="en-US" sz="2400" dirty="0">
              <a:latin typeface="隶书" pitchFamily="49" charset="-122"/>
              <a:ea typeface="隶书" pitchFamily="49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4484913" y="2403702"/>
            <a:ext cx="6159837" cy="4127726"/>
            <a:chOff x="4862284" y="2447245"/>
            <a:chExt cx="6159837" cy="4127726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862284" y="2447245"/>
              <a:ext cx="6159837" cy="41277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9" name="TextBox 8"/>
            <p:cNvSpPr txBox="1"/>
            <p:nvPr/>
          </p:nvSpPr>
          <p:spPr>
            <a:xfrm>
              <a:off x="4949371" y="2467429"/>
              <a:ext cx="1338828" cy="369332"/>
            </a:xfrm>
            <a:prstGeom prst="rect">
              <a:avLst/>
            </a:prstGeom>
            <a:solidFill>
              <a:schemeClr val="tx1"/>
            </a:solidFill>
          </p:spPr>
          <p:txBody>
            <a:bodyPr wrap="none" rtlCol="0">
              <a:spAutoFit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</a:rPr>
                <a:t>黑色产业链</a:t>
              </a:r>
              <a:endParaRPr lang="zh-CN" altLang="en-US" b="1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  <a:alpha val="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" y="0"/>
            <a:ext cx="2162628" cy="1325563"/>
          </a:xfrm>
          <a:solidFill>
            <a:srgbClr val="FF0000"/>
          </a:solidFill>
        </p:spPr>
        <p:txBody>
          <a:bodyPr/>
          <a:lstStyle/>
          <a:p>
            <a:pPr algn="ctr"/>
            <a:r>
              <a:rPr lang="zh-CN" altLang="en-US" dirty="0" smtClean="0">
                <a:latin typeface="华文行楷" pitchFamily="2" charset="-122"/>
                <a:ea typeface="华文行楷" pitchFamily="2" charset="-122"/>
              </a:rPr>
              <a:t>防火墙</a:t>
            </a:r>
            <a:endParaRPr lang="zh-CN" altLang="en-US" dirty="0"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zh-CN" altLang="en-US" dirty="0" smtClean="0"/>
              <a:t>            </a:t>
            </a:r>
            <a:endParaRPr lang="zh-CN" altLang="en-US" dirty="0"/>
          </a:p>
        </p:txBody>
      </p:sp>
      <p:grpSp>
        <p:nvGrpSpPr>
          <p:cNvPr id="20" name="组合 19"/>
          <p:cNvGrpSpPr/>
          <p:nvPr/>
        </p:nvGrpSpPr>
        <p:grpSpPr>
          <a:xfrm>
            <a:off x="1233716" y="1387249"/>
            <a:ext cx="8726671" cy="5137365"/>
            <a:chOff x="1233716" y="1387249"/>
            <a:chExt cx="8726671" cy="5137365"/>
          </a:xfrm>
        </p:grpSpPr>
        <p:grpSp>
          <p:nvGrpSpPr>
            <p:cNvPr id="16" name="组合 15"/>
            <p:cNvGrpSpPr/>
            <p:nvPr/>
          </p:nvGrpSpPr>
          <p:grpSpPr>
            <a:xfrm>
              <a:off x="1233716" y="1387249"/>
              <a:ext cx="8726671" cy="5137365"/>
              <a:chOff x="1233716" y="1387249"/>
              <a:chExt cx="8726671" cy="5137365"/>
            </a:xfrm>
          </p:grpSpPr>
          <p:grpSp>
            <p:nvGrpSpPr>
              <p:cNvPr id="13" name="组合 12"/>
              <p:cNvGrpSpPr/>
              <p:nvPr/>
            </p:nvGrpSpPr>
            <p:grpSpPr>
              <a:xfrm>
                <a:off x="1233716" y="1387249"/>
                <a:ext cx="8577942" cy="4636180"/>
                <a:chOff x="1204686" y="1604963"/>
                <a:chExt cx="9013371" cy="5005512"/>
              </a:xfrm>
            </p:grpSpPr>
            <p:pic>
              <p:nvPicPr>
                <p:cNvPr id="1026" name="Picture 2"/>
                <p:cNvPicPr>
                  <a:picLocks noChangeAspect="1" noChangeArrowheads="1"/>
                </p:cNvPicPr>
                <p:nvPr/>
              </p:nvPicPr>
              <p:blipFill>
                <a:blip r:embed="rId3"/>
                <a:srcRect/>
                <a:stretch>
                  <a:fillRect/>
                </a:stretch>
              </p:blipFill>
              <p:spPr bwMode="auto">
                <a:xfrm>
                  <a:off x="1315687" y="1604963"/>
                  <a:ext cx="8249681" cy="483938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sp>
              <p:nvSpPr>
                <p:cNvPr id="6" name="TextBox 5"/>
                <p:cNvSpPr txBox="1"/>
                <p:nvPr/>
              </p:nvSpPr>
              <p:spPr>
                <a:xfrm>
                  <a:off x="2438399" y="2191658"/>
                  <a:ext cx="877163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zh-CN" altLang="en-US" b="1" dirty="0" smtClean="0"/>
                    <a:t>服务器</a:t>
                  </a:r>
                  <a:endParaRPr lang="zh-CN" altLang="en-US" b="1" dirty="0"/>
                </a:p>
              </p:txBody>
            </p:sp>
            <p:sp>
              <p:nvSpPr>
                <p:cNvPr id="7" name="TextBox 6"/>
                <p:cNvSpPr txBox="1"/>
                <p:nvPr/>
              </p:nvSpPr>
              <p:spPr>
                <a:xfrm>
                  <a:off x="1204686" y="4209142"/>
                  <a:ext cx="877163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zh-CN" altLang="en-US" b="1" dirty="0" smtClean="0"/>
                    <a:t>会议室</a:t>
                  </a:r>
                  <a:endParaRPr lang="zh-CN" altLang="en-US" b="1" dirty="0"/>
                </a:p>
              </p:txBody>
            </p:sp>
            <p:sp>
              <p:nvSpPr>
                <p:cNvPr id="8" name="TextBox 7"/>
                <p:cNvSpPr txBox="1"/>
                <p:nvPr/>
              </p:nvSpPr>
              <p:spPr>
                <a:xfrm>
                  <a:off x="1915886" y="5834743"/>
                  <a:ext cx="877163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zh-CN" altLang="en-US" b="1" dirty="0" smtClean="0"/>
                    <a:t>财务部</a:t>
                  </a:r>
                  <a:endParaRPr lang="zh-CN" altLang="en-US" b="1" dirty="0"/>
                </a:p>
              </p:txBody>
            </p:sp>
            <p:sp>
              <p:nvSpPr>
                <p:cNvPr id="9" name="TextBox 8"/>
                <p:cNvSpPr txBox="1"/>
                <p:nvPr/>
              </p:nvSpPr>
              <p:spPr>
                <a:xfrm>
                  <a:off x="6008914" y="6241143"/>
                  <a:ext cx="1654628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b="1" dirty="0" smtClean="0"/>
                    <a:t>销售部</a:t>
                  </a:r>
                  <a:endParaRPr lang="zh-CN" altLang="en-US" b="1" dirty="0"/>
                </a:p>
              </p:txBody>
            </p:sp>
            <p:sp>
              <p:nvSpPr>
                <p:cNvPr id="10" name="TextBox 9"/>
                <p:cNvSpPr txBox="1"/>
                <p:nvPr/>
              </p:nvSpPr>
              <p:spPr>
                <a:xfrm>
                  <a:off x="8752114" y="4717143"/>
                  <a:ext cx="1465943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b="1" dirty="0" smtClean="0"/>
                    <a:t>信息中心</a:t>
                  </a:r>
                  <a:endParaRPr lang="zh-CN" altLang="en-US" b="1" dirty="0"/>
                </a:p>
              </p:txBody>
            </p:sp>
          </p:grpSp>
          <p:sp>
            <p:nvSpPr>
              <p:cNvPr id="11" name="TextBox 10"/>
              <p:cNvSpPr txBox="1"/>
              <p:nvPr/>
            </p:nvSpPr>
            <p:spPr>
              <a:xfrm>
                <a:off x="4310743" y="3439886"/>
                <a:ext cx="126274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400" b="1" dirty="0" smtClean="0">
                    <a:solidFill>
                      <a:srgbClr val="FF0000"/>
                    </a:solidFill>
                  </a:rPr>
                  <a:t>核心交换机</a:t>
                </a:r>
                <a:endParaRPr lang="zh-CN" altLang="en-US" sz="14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12" name="TextBox 11"/>
              <p:cNvSpPr txBox="1"/>
              <p:nvPr/>
            </p:nvSpPr>
            <p:spPr>
              <a:xfrm>
                <a:off x="3272972" y="3606801"/>
                <a:ext cx="126274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400" b="1" dirty="0" smtClean="0">
                    <a:solidFill>
                      <a:srgbClr val="FF0000"/>
                    </a:solidFill>
                  </a:rPr>
                  <a:t>汇聚交换机</a:t>
                </a:r>
                <a:endParaRPr lang="zh-CN" altLang="en-US" sz="14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15" name="TextBox 14"/>
              <p:cNvSpPr txBox="1"/>
              <p:nvPr/>
            </p:nvSpPr>
            <p:spPr>
              <a:xfrm>
                <a:off x="1436900" y="5878283"/>
                <a:ext cx="852348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3600" b="1" dirty="0" smtClean="0">
                    <a:solidFill>
                      <a:schemeClr val="accent4"/>
                    </a:solidFill>
                    <a:latin typeface="隶书" pitchFamily="49" charset="-122"/>
                    <a:ea typeface="隶书" pitchFamily="49" charset="-122"/>
                  </a:rPr>
                  <a:t>防火墙部署在网络边界，阻挡外部攻击！</a:t>
                </a:r>
                <a:endParaRPr lang="zh-CN" altLang="en-US" sz="3600" b="1" dirty="0">
                  <a:solidFill>
                    <a:schemeClr val="accent4"/>
                  </a:solidFill>
                  <a:latin typeface="隶书" pitchFamily="49" charset="-122"/>
                  <a:ea typeface="隶书" pitchFamily="49" charset="-122"/>
                </a:endParaRPr>
              </a:p>
            </p:txBody>
          </p:sp>
        </p:grpSp>
        <p:sp>
          <p:nvSpPr>
            <p:cNvPr id="19" name="TextBox 18"/>
            <p:cNvSpPr txBox="1"/>
            <p:nvPr/>
          </p:nvSpPr>
          <p:spPr>
            <a:xfrm>
              <a:off x="7053942" y="2699657"/>
              <a:ext cx="6463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b="1" dirty="0" smtClean="0">
                  <a:solidFill>
                    <a:schemeClr val="accent2"/>
                  </a:solidFill>
                </a:rPr>
                <a:t>防火墙</a:t>
              </a:r>
              <a:endParaRPr lang="zh-CN" altLang="en-US" sz="1200" b="1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045028" y="1712685"/>
            <a:ext cx="10865985" cy="4913086"/>
            <a:chOff x="1654628" y="2119085"/>
            <a:chExt cx="10865985" cy="4913086"/>
          </a:xfrm>
        </p:grpSpPr>
        <p:sp>
          <p:nvSpPr>
            <p:cNvPr id="21" name="TextBox 20"/>
            <p:cNvSpPr txBox="1"/>
            <p:nvPr/>
          </p:nvSpPr>
          <p:spPr>
            <a:xfrm>
              <a:off x="1654628" y="2119085"/>
              <a:ext cx="7053943" cy="37856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</a:rPr>
                <a:t>防火墙的作用：</a:t>
              </a:r>
            </a:p>
            <a:p>
              <a:pPr>
                <a:buFont typeface="Wingdings" pitchFamily="2" charset="2"/>
                <a:buChar char="Ø"/>
              </a:pPr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</a:rPr>
                <a:t>防止和阻断互联网上的危险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</a:rPr>
                <a:t>病毒、资源盗用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)</a:t>
              </a:r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</a:rPr>
                <a:t>传播到网络内部。</a:t>
              </a:r>
            </a:p>
            <a:p>
              <a:pPr>
                <a:buFont typeface="Wingdings" pitchFamily="2" charset="2"/>
                <a:buChar char="Ø"/>
              </a:pPr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</a:rPr>
                <a:t>有效记录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Internet</a:t>
              </a:r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</a:rPr>
                <a:t>上的活动</a:t>
              </a:r>
            </a:p>
            <a:p>
              <a:pPr>
                <a:buFont typeface="Wingdings" pitchFamily="2" charset="2"/>
                <a:buChar char="Ø"/>
              </a:pPr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</a:rPr>
                <a:t>可限制暴露用户</a:t>
              </a:r>
            </a:p>
            <a:p>
              <a:pPr>
                <a:buFont typeface="Wingdings" pitchFamily="2" charset="2"/>
                <a:buChar char="Ø"/>
              </a:pPr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</a:rPr>
                <a:t>安全出入检查</a:t>
              </a:r>
              <a:endParaRPr lang="en-US" altLang="zh-CN" sz="2400" b="1" dirty="0" smtClean="0">
                <a:latin typeface="楷体" pitchFamily="49" charset="-122"/>
                <a:ea typeface="楷体" pitchFamily="49" charset="-122"/>
              </a:endParaRPr>
            </a:p>
            <a:p>
              <a:pPr>
                <a:buFont typeface="Wingdings" pitchFamily="2" charset="2"/>
                <a:buChar char="Ø"/>
              </a:pPr>
              <a:endParaRPr lang="en-US" altLang="zh-CN" sz="2400" b="1" dirty="0" smtClean="0">
                <a:latin typeface="楷体" pitchFamily="49" charset="-122"/>
                <a:ea typeface="楷体" pitchFamily="49" charset="-122"/>
              </a:endParaRPr>
            </a:p>
            <a:p>
              <a:pPr>
                <a:buFont typeface="Wingdings" pitchFamily="2" charset="2"/>
                <a:buChar char="Ø"/>
              </a:pPr>
              <a:endParaRPr lang="en-US" altLang="zh-CN" sz="2400" b="1" dirty="0" smtClean="0">
                <a:latin typeface="楷体" pitchFamily="49" charset="-122"/>
                <a:ea typeface="楷体" pitchFamily="49" charset="-122"/>
              </a:endParaRPr>
            </a:p>
            <a:p>
              <a:pPr>
                <a:buFont typeface="Wingdings" pitchFamily="2" charset="2"/>
                <a:buChar char="Ø"/>
              </a:pPr>
              <a:endParaRPr lang="en-US" altLang="zh-CN" sz="2400" b="1" dirty="0" smtClean="0">
                <a:latin typeface="楷体" pitchFamily="49" charset="-122"/>
                <a:ea typeface="楷体" pitchFamily="49" charset="-122"/>
              </a:endParaRPr>
            </a:p>
            <a:p>
              <a:endParaRPr lang="zh-CN" altLang="en-US" sz="2400" b="1" dirty="0">
                <a:latin typeface="楷体" pitchFamily="49" charset="-122"/>
                <a:ea typeface="楷体" pitchFamily="49" charset="-122"/>
              </a:endParaRPr>
            </a:p>
          </p:txBody>
        </p:sp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6376988" y="3136446"/>
              <a:ext cx="6143625" cy="3895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  <a:alpha val="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70926" y="57835"/>
            <a:ext cx="10502591" cy="1325563"/>
          </a:xfrm>
        </p:spPr>
        <p:txBody>
          <a:bodyPr>
            <a:norm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锐捷防火墙产品图片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153" y="1132621"/>
            <a:ext cx="4610100" cy="252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7527" y="827822"/>
            <a:ext cx="4962525" cy="2828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8203" y="3896819"/>
            <a:ext cx="6705600" cy="236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548581" y="1902542"/>
            <a:ext cx="24629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RG-WALL 1600-AF31</a:t>
            </a:r>
            <a:endParaRPr lang="zh-CN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8352504" y="1981200"/>
            <a:ext cx="24629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RG-WALL 1600-AF36</a:t>
            </a:r>
            <a:endParaRPr lang="zh-CN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4960375" y="4562168"/>
            <a:ext cx="24629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RG-WALL 1600-AF51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14637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2181726" cy="113899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7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参数</a:t>
            </a:r>
            <a:endParaRPr lang="zh-CN" altLang="en-US" sz="7200" dirty="0"/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4279314"/>
              </p:ext>
            </p:extLst>
          </p:nvPr>
        </p:nvGraphicFramePr>
        <p:xfrm>
          <a:off x="634181" y="1768762"/>
          <a:ext cx="10618838" cy="42928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97953"/>
                <a:gridCol w="3626186"/>
                <a:gridCol w="2628588"/>
                <a:gridCol w="2866111"/>
              </a:tblGrid>
              <a:tr h="392038">
                <a:tc gridSpan="4">
                  <a:txBody>
                    <a:bodyPr/>
                    <a:lstStyle/>
                    <a:p>
                      <a:pPr algn="ctr" fontAlgn="b"/>
                      <a:r>
                        <a:rPr lang="zh-CN" altLang="en-US" sz="2400" u="none" strike="noStrike" dirty="0" smtClean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硬件参数</a:t>
                      </a:r>
                      <a:endParaRPr lang="zh-CN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525" marR="9525" marT="9525" marB="0" anchor="b"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b"/>
                      <a:endParaRPr lang="zh-CN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525" marR="9525" marT="9525" marB="0" anchor="b"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zh-CN" altLang="en-US" sz="24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525" marR="9525" marT="9525" marB="0" anchor="b">
                    <a:solidFill>
                      <a:srgbClr val="00B0F0"/>
                    </a:solidFill>
                  </a:tcPr>
                </a:tc>
              </a:tr>
              <a:tr h="621922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000" u="none" strike="noStrike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型号</a:t>
                      </a:r>
                      <a:endParaRPr lang="zh-CN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RG-WALL 1600-AF31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RG-WALL </a:t>
                      </a:r>
                      <a:r>
                        <a:rPr lang="en-US" sz="2000" u="none" strike="noStrike" dirty="0" smtClean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1600-AF36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RG-WALL </a:t>
                      </a:r>
                      <a:r>
                        <a:rPr lang="en-US" sz="2000" u="none" strike="noStrike" dirty="0" smtClean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1600-AF51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525" marR="9525" marT="9525" marB="0" anchor="ctr"/>
                </a:tc>
              </a:tr>
              <a:tr h="40985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000" u="none" strike="noStrike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尺寸</a:t>
                      </a:r>
                      <a:endParaRPr lang="zh-CN" altLang="en-US" sz="2000" b="0" i="0" u="none" strike="noStrike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1U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1U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1U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525" marR="9525" marT="9525" marB="0" anchor="ctr"/>
                </a:tc>
              </a:tr>
              <a:tr h="40985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000" u="none" strike="noStrike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固定接口</a:t>
                      </a:r>
                      <a:endParaRPr lang="zh-CN" altLang="en-US" sz="2000" b="0" i="0" u="none" strike="noStrike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10 GE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 dirty="0" smtClean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16 </a:t>
                      </a:r>
                      <a:r>
                        <a:rPr lang="en-US" sz="2000" u="none" strike="noStrike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GE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 dirty="0" smtClean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42 GE</a:t>
                      </a:r>
                      <a:r>
                        <a:rPr lang="zh-CN" altLang="en-US" sz="2000" u="none" strike="noStrike" dirty="0" smtClean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；</a:t>
                      </a:r>
                      <a:r>
                        <a:rPr lang="en-US" altLang="zh-CN" sz="2000" u="none" strike="noStrike" dirty="0" smtClean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2SFP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525" marR="9525" marT="9525" marB="0" anchor="ctr"/>
                </a:tc>
              </a:tr>
              <a:tr h="409858">
                <a:tc>
                  <a:txBody>
                    <a:bodyPr/>
                    <a:lstStyle/>
                    <a:p>
                      <a:pPr algn="l" fontAlgn="ctr"/>
                      <a:r>
                        <a:rPr lang="en-US" sz="2000" u="none" strike="noStrike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3G</a:t>
                      </a:r>
                      <a:r>
                        <a:rPr lang="zh-CN" altLang="en-US" sz="2000" u="none" strike="noStrike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扩展</a:t>
                      </a:r>
                      <a:endParaRPr lang="zh-CN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u="none" strike="noStrike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支持</a:t>
                      </a:r>
                      <a:r>
                        <a:rPr lang="en-US" altLang="zh-CN" sz="2000" u="none" strike="noStrike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3G/4G</a:t>
                      </a:r>
                      <a:r>
                        <a:rPr lang="zh-CN" altLang="en-US" sz="2000" u="none" strike="noStrike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扩展模块</a:t>
                      </a:r>
                      <a:endParaRPr lang="zh-CN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u="none" strike="noStrike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支持</a:t>
                      </a:r>
                      <a:r>
                        <a:rPr lang="en-US" altLang="zh-CN" sz="2000" u="none" strike="noStrike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3G/4G</a:t>
                      </a:r>
                      <a:r>
                        <a:rPr lang="zh-CN" altLang="en-US" sz="2000" u="none" strike="noStrike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扩展模块</a:t>
                      </a:r>
                      <a:endParaRPr lang="zh-CN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u="none" strike="noStrike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支持</a:t>
                      </a:r>
                      <a:r>
                        <a:rPr lang="en-US" altLang="zh-CN" sz="2000" u="none" strike="noStrike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3G/4G</a:t>
                      </a:r>
                      <a:r>
                        <a:rPr lang="zh-CN" altLang="en-US" sz="2000" u="none" strike="noStrike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扩展模块</a:t>
                      </a:r>
                      <a:endParaRPr lang="zh-CN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525" marR="9525" marT="9525" marB="0" anchor="ctr"/>
                </a:tc>
              </a:tr>
              <a:tr h="40985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000" u="none" strike="noStrike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电源</a:t>
                      </a:r>
                      <a:endParaRPr lang="zh-CN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u="none" strike="noStrike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单电源</a:t>
                      </a:r>
                      <a:endParaRPr lang="zh-CN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u="none" strike="noStrike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单电源</a:t>
                      </a:r>
                      <a:endParaRPr lang="zh-CN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可外置电源</a:t>
                      </a:r>
                      <a:endParaRPr lang="zh-CN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525" marR="9525" marT="9525" marB="0" anchor="ctr"/>
                </a:tc>
              </a:tr>
              <a:tr h="40985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000" u="none" strike="noStrike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工作温度</a:t>
                      </a:r>
                      <a:endParaRPr lang="zh-CN" altLang="en-US" sz="2000" b="0" i="0" u="none" strike="noStrike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0～40℃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0～40℃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0～40℃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525" marR="9525" marT="9525" marB="0" anchor="ctr"/>
                </a:tc>
              </a:tr>
              <a:tr h="40985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000" u="none" strike="noStrike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存储温度</a:t>
                      </a:r>
                      <a:endParaRPr lang="zh-CN" altLang="en-US" sz="2000" b="0" i="0" u="none" strike="noStrike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-25～70℃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-25～70℃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-25～70℃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525" marR="9525" marT="9525" marB="0" anchor="ctr"/>
                </a:tc>
              </a:tr>
              <a:tr h="40985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000" u="none" strike="noStrike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存储湿度</a:t>
                      </a:r>
                      <a:endParaRPr lang="zh-CN" altLang="en-US" sz="2000" b="0" i="0" u="none" strike="noStrike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20%～95%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20%～95%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20%～95%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525" marR="9525" marT="9525" marB="0" anchor="ctr"/>
                </a:tc>
              </a:tr>
              <a:tr h="409858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000" u="none" strike="noStrike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尺寸</a:t>
                      </a:r>
                      <a:endParaRPr lang="zh-CN" alt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 dirty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38mm*216*148mm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 dirty="0" smtClean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44mm*216*223mm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u="none" strike="noStrike" dirty="0" smtClean="0"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44mm*432*298mm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0341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57461" y="1475534"/>
            <a:ext cx="1117223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zh-CN" altLang="en-US" sz="4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功能全面，应用广泛，方便易用的一体机</a:t>
            </a:r>
          </a:p>
          <a:p>
            <a:pPr fontAlgn="base">
              <a:lnSpc>
                <a:spcPct val="150000"/>
              </a:lnSpc>
            </a:pPr>
            <a:r>
              <a:rPr lang="zh-CN" altLang="zh-CN" sz="32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接口丰富、配置灵活，并集安全、路由、交换于一体的防火墙产品</a:t>
            </a:r>
            <a:r>
              <a:rPr lang="zh-CN" altLang="zh-CN" sz="2400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-6206"/>
            <a:ext cx="2181726" cy="113899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7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概述</a:t>
            </a:r>
            <a:endParaRPr lang="zh-CN" altLang="en-US" sz="7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20495" y="3723553"/>
            <a:ext cx="1348955" cy="2539157"/>
          </a:xfrm>
          <a:prstGeom prst="rect">
            <a:avLst/>
          </a:prstGeom>
          <a:noFill/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elvetica 55 Roman"/>
              </a:rPr>
              <a:t>防火墙</a:t>
            </a:r>
            <a:endParaRPr lang="en-US" sz="1200" b="1" dirty="0" smtClean="0">
              <a:latin typeface="微软雅黑" panose="020B0503020204020204" pitchFamily="34" charset="-122"/>
              <a:ea typeface="微软雅黑" panose="020B0503020204020204" pitchFamily="34" charset="-122"/>
              <a:cs typeface="Helvetica 55 Roman"/>
            </a:endParaRPr>
          </a:p>
          <a:p>
            <a:pPr algn="r">
              <a:lnSpc>
                <a:spcPct val="150000"/>
              </a:lnSpc>
            </a:pPr>
            <a:r>
              <a:rPr lang="en-US" sz="12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elvetica 55 Roman"/>
              </a:rPr>
              <a:t>VPN</a:t>
            </a:r>
          </a:p>
          <a:p>
            <a:pPr algn="r">
              <a:lnSpc>
                <a:spcPct val="150000"/>
              </a:lnSpc>
            </a:pPr>
            <a:r>
              <a:rPr lang="zh-CN" altLang="en-US" sz="12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elvetica 55 Roman"/>
              </a:rPr>
              <a:t>应用控制</a:t>
            </a:r>
            <a:endParaRPr lang="en-US" altLang="zh-CN" sz="1200" b="1" dirty="0" smtClean="0">
              <a:latin typeface="微软雅黑" panose="020B0503020204020204" pitchFamily="34" charset="-122"/>
              <a:ea typeface="微软雅黑" panose="020B0503020204020204" pitchFamily="34" charset="-122"/>
              <a:cs typeface="Helvetica 55 Roman"/>
            </a:endParaRPr>
          </a:p>
          <a:p>
            <a:pPr algn="r">
              <a:lnSpc>
                <a:spcPct val="150000"/>
              </a:lnSpc>
            </a:pPr>
            <a:r>
              <a:rPr lang="en-US" sz="12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elvetica 55 Roman"/>
              </a:rPr>
              <a:t>IPS</a:t>
            </a:r>
          </a:p>
          <a:p>
            <a:pPr algn="r">
              <a:lnSpc>
                <a:spcPct val="150000"/>
              </a:lnSpc>
            </a:pPr>
            <a:r>
              <a:rPr lang="en-US" sz="12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elvetica 55 Roman"/>
              </a:rPr>
              <a:t>Web </a:t>
            </a:r>
            <a:r>
              <a:rPr lang="zh-CN" altLang="en-US" sz="12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elvetica 55 Roman"/>
              </a:rPr>
              <a:t>过滤</a:t>
            </a:r>
            <a:endParaRPr lang="en-US" sz="1200" b="1" dirty="0" smtClean="0">
              <a:latin typeface="微软雅黑" panose="020B0503020204020204" pitchFamily="34" charset="-122"/>
              <a:ea typeface="微软雅黑" panose="020B0503020204020204" pitchFamily="34" charset="-122"/>
              <a:cs typeface="Helvetica 55 Roman"/>
            </a:endParaRPr>
          </a:p>
          <a:p>
            <a:pPr algn="r">
              <a:lnSpc>
                <a:spcPct val="150000"/>
              </a:lnSpc>
            </a:pPr>
            <a:r>
              <a:rPr lang="zh-CN" altLang="en-US" sz="12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elvetica 55 Roman"/>
              </a:rPr>
              <a:t>反恶意软件</a:t>
            </a:r>
            <a:endParaRPr lang="en-US" sz="1200" b="1" dirty="0" smtClean="0">
              <a:latin typeface="微软雅黑" panose="020B0503020204020204" pitchFamily="34" charset="-122"/>
              <a:ea typeface="微软雅黑" panose="020B0503020204020204" pitchFamily="34" charset="-122"/>
              <a:cs typeface="Helvetica 55 Roman"/>
            </a:endParaRPr>
          </a:p>
          <a:p>
            <a:pPr algn="r">
              <a:lnSpc>
                <a:spcPct val="150000"/>
              </a:lnSpc>
            </a:pPr>
            <a:r>
              <a:rPr lang="en-US" sz="12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elvetica 55 Roman"/>
              </a:rPr>
              <a:t>WAN </a:t>
            </a:r>
            <a:r>
              <a:rPr lang="zh-CN" altLang="en-US" sz="12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elvetica 55 Roman"/>
              </a:rPr>
              <a:t>加速</a:t>
            </a:r>
            <a:endParaRPr lang="en-US" sz="1200" b="1" dirty="0" smtClean="0">
              <a:latin typeface="微软雅黑" panose="020B0503020204020204" pitchFamily="34" charset="-122"/>
              <a:ea typeface="微软雅黑" panose="020B0503020204020204" pitchFamily="34" charset="-122"/>
              <a:cs typeface="Helvetica 55 Roman"/>
            </a:endParaRPr>
          </a:p>
          <a:p>
            <a:pPr algn="r">
              <a:lnSpc>
                <a:spcPct val="150000"/>
              </a:lnSpc>
            </a:pPr>
            <a:r>
              <a:rPr lang="zh-CN" altLang="en-US" sz="1200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Helvetica 55 Roman"/>
              </a:rPr>
              <a:t>敏感信息防泄漏</a:t>
            </a:r>
            <a:endParaRPr lang="en-US" altLang="zh-CN" sz="1200" b="1" dirty="0" smtClean="0">
              <a:latin typeface="微软雅黑" panose="020B0503020204020204" pitchFamily="34" charset="-122"/>
              <a:ea typeface="微软雅黑" panose="020B0503020204020204" pitchFamily="34" charset="-122"/>
              <a:cs typeface="Helvetica 55 Roman"/>
            </a:endParaRPr>
          </a:p>
          <a:p>
            <a:pPr algn="r">
              <a:lnSpc>
                <a:spcPct val="150000"/>
              </a:lnSpc>
            </a:pPr>
            <a:endParaRPr lang="en-US" sz="1000" b="1" dirty="0" smtClean="0">
              <a:latin typeface="微软雅黑" panose="020B0503020204020204" pitchFamily="34" charset="-122"/>
              <a:ea typeface="微软雅黑" panose="020B0503020204020204" pitchFamily="34" charset="-122"/>
              <a:cs typeface="Helvetica 55 Roman"/>
            </a:endParaRPr>
          </a:p>
        </p:txBody>
      </p:sp>
      <p:pic>
        <p:nvPicPr>
          <p:cNvPr id="6" name="Picture 97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9339" y="4823719"/>
            <a:ext cx="4808858" cy="2034281"/>
          </a:xfrm>
          <a:prstGeom prst="rect">
            <a:avLst/>
          </a:prstGeom>
          <a:effectLst/>
        </p:spPr>
      </p:pic>
      <p:pic>
        <p:nvPicPr>
          <p:cNvPr id="7" name="Picture 98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alphaModFix amt="51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9339" y="4592810"/>
            <a:ext cx="4808858" cy="2034281"/>
          </a:xfrm>
          <a:prstGeom prst="rect">
            <a:avLst/>
          </a:prstGeom>
          <a:effectLst/>
        </p:spPr>
      </p:pic>
      <p:pic>
        <p:nvPicPr>
          <p:cNvPr id="8" name="Picture 99"/>
          <p:cNvPicPr>
            <a:picLocks noChangeAspect="1"/>
          </p:cNvPicPr>
          <p:nvPr/>
        </p:nvPicPr>
        <p:blipFill>
          <a:blip r:embed="rId2" cstate="print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9339" y="4361901"/>
            <a:ext cx="4808858" cy="2034281"/>
          </a:xfrm>
          <a:prstGeom prst="rect">
            <a:avLst/>
          </a:prstGeom>
          <a:effectLst/>
        </p:spPr>
      </p:pic>
      <p:pic>
        <p:nvPicPr>
          <p:cNvPr id="9" name="Picture 104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9339" y="4130992"/>
            <a:ext cx="4808858" cy="2034281"/>
          </a:xfrm>
          <a:prstGeom prst="rect">
            <a:avLst/>
          </a:prstGeom>
          <a:effectLst/>
        </p:spPr>
      </p:pic>
      <p:pic>
        <p:nvPicPr>
          <p:cNvPr id="10" name="Picture 110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alphaModFix am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9339" y="3900083"/>
            <a:ext cx="4808858" cy="2034281"/>
          </a:xfrm>
          <a:prstGeom prst="rect">
            <a:avLst/>
          </a:prstGeom>
          <a:effectLst/>
        </p:spPr>
      </p:pic>
      <p:pic>
        <p:nvPicPr>
          <p:cNvPr id="11" name="Picture 111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  <a:alphaModFix am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9339" y="3669174"/>
            <a:ext cx="4808858" cy="2034281"/>
          </a:xfrm>
          <a:prstGeom prst="rect">
            <a:avLst/>
          </a:prstGeom>
          <a:effectLst/>
        </p:spPr>
      </p:pic>
      <p:pic>
        <p:nvPicPr>
          <p:cNvPr id="12" name="Picture 112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9339" y="3438265"/>
            <a:ext cx="4808858" cy="2034281"/>
          </a:xfrm>
          <a:prstGeom prst="rect">
            <a:avLst/>
          </a:prstGeom>
          <a:effectLst/>
        </p:spPr>
      </p:pic>
      <p:pic>
        <p:nvPicPr>
          <p:cNvPr id="13" name="Picture 113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4086" y="3207356"/>
            <a:ext cx="4808861" cy="2034281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682499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-9436"/>
            <a:ext cx="4049486" cy="113899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6600" dirty="0" smtClean="0"/>
              <a:t>主要功能</a:t>
            </a:r>
            <a:endParaRPr lang="zh-CN" altLang="en-US" sz="6600" dirty="0"/>
          </a:p>
        </p:txBody>
      </p:sp>
      <p:grpSp>
        <p:nvGrpSpPr>
          <p:cNvPr id="62" name="组合 61"/>
          <p:cNvGrpSpPr/>
          <p:nvPr/>
        </p:nvGrpSpPr>
        <p:grpSpPr>
          <a:xfrm>
            <a:off x="667230" y="1414310"/>
            <a:ext cx="5370714" cy="4870376"/>
            <a:chOff x="3932943" y="1428824"/>
            <a:chExt cx="2916001" cy="2916000"/>
          </a:xfrm>
        </p:grpSpPr>
        <p:grpSp>
          <p:nvGrpSpPr>
            <p:cNvPr id="34" name="Group 22"/>
            <p:cNvGrpSpPr>
              <a:grpSpLocks/>
            </p:cNvGrpSpPr>
            <p:nvPr/>
          </p:nvGrpSpPr>
          <p:grpSpPr bwMode="auto">
            <a:xfrm>
              <a:off x="4797386" y="1428824"/>
              <a:ext cx="1187116" cy="970987"/>
              <a:chOff x="2057" y="862"/>
              <a:chExt cx="1549" cy="1351"/>
            </a:xfrm>
          </p:grpSpPr>
          <p:sp>
            <p:nvSpPr>
              <p:cNvPr id="35" name="AutoShape 23"/>
              <p:cNvSpPr>
                <a:spLocks noChangeArrowheads="1"/>
              </p:cNvSpPr>
              <p:nvPr/>
            </p:nvSpPr>
            <p:spPr bwMode="gray">
              <a:xfrm>
                <a:off x="2070" y="885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zh-CN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" name="AutoShape 24"/>
              <p:cNvSpPr>
                <a:spLocks noChangeArrowheads="1"/>
              </p:cNvSpPr>
              <p:nvPr/>
            </p:nvSpPr>
            <p:spPr bwMode="gray">
              <a:xfrm>
                <a:off x="2057" y="862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zh-CN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" name="AutoShape 25"/>
              <p:cNvSpPr>
                <a:spLocks noChangeArrowheads="1"/>
              </p:cNvSpPr>
              <p:nvPr/>
            </p:nvSpPr>
            <p:spPr bwMode="gray">
              <a:xfrm>
                <a:off x="2147" y="942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7262EC"/>
                  </a:gs>
                  <a:gs pos="100000">
                    <a:srgbClr val="2614AA"/>
                  </a:gs>
                </a:gsLst>
                <a:lin ang="2700000" scaled="1"/>
              </a:gradFill>
              <a:ln w="9525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400" b="0" i="0" u="none" strike="noStrike" kern="0" cap="none" spc="0" normalizeH="0" baseline="0" noProof="0" dirty="0" smtClean="0">
                    <a:ln>
                      <a:noFill/>
                    </a:ln>
                    <a:effectLst/>
                    <a:uLnTx/>
                    <a:uFillTx/>
                    <a:latin typeface="方正粗倩简体" pitchFamily="65" charset="-122"/>
                    <a:ea typeface="方正粗倩简体" pitchFamily="65" charset="-122"/>
                  </a:rPr>
                  <a:t>IPS</a:t>
                </a:r>
                <a:endParaRPr kumimoji="0" lang="zh-CN" altLang="zh-CN" sz="1400" b="0" i="0" u="none" strike="noStrike" kern="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方正粗倩简体" pitchFamily="65" charset="-122"/>
                  <a:ea typeface="方正粗倩简体" pitchFamily="65" charset="-122"/>
                </a:endParaRPr>
              </a:p>
            </p:txBody>
          </p:sp>
        </p:grpSp>
        <p:grpSp>
          <p:nvGrpSpPr>
            <p:cNvPr id="38" name="Group 28"/>
            <p:cNvGrpSpPr>
              <a:grpSpLocks/>
            </p:cNvGrpSpPr>
            <p:nvPr/>
          </p:nvGrpSpPr>
          <p:grpSpPr bwMode="auto">
            <a:xfrm>
              <a:off x="3932943" y="1912799"/>
              <a:ext cx="1188111" cy="970987"/>
              <a:chOff x="1110" y="2656"/>
              <a:chExt cx="1549" cy="1351"/>
            </a:xfrm>
          </p:grpSpPr>
          <p:sp>
            <p:nvSpPr>
              <p:cNvPr id="39" name="AutoShape 29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zh-CN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" name="AutoShape 30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zh-CN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1" name="AutoShape 31"/>
              <p:cNvSpPr>
                <a:spLocks noChangeArrowheads="1"/>
              </p:cNvSpPr>
              <p:nvPr/>
            </p:nvSpPr>
            <p:spPr bwMode="gray">
              <a:xfrm>
                <a:off x="1200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24B443"/>
                  </a:gs>
                  <a:gs pos="100000">
                    <a:srgbClr val="115D16"/>
                  </a:gs>
                </a:gsLst>
                <a:lin ang="2700000" scaled="1"/>
              </a:gradFill>
              <a:ln w="9525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zh-CN" altLang="en-US" sz="1400" kern="0" dirty="0" smtClean="0">
                    <a:latin typeface="方正粗倩简体" pitchFamily="65" charset="-122"/>
                    <a:ea typeface="方正粗倩简体" pitchFamily="65" charset="-122"/>
                  </a:rPr>
                  <a:t>负载均衡</a:t>
                </a:r>
                <a:endParaRPr kumimoji="0" lang="zh-CN" altLang="zh-CN" sz="1400" b="0" i="0" u="none" strike="noStrike" kern="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方正粗倩简体" pitchFamily="65" charset="-122"/>
                  <a:ea typeface="方正粗倩简体" pitchFamily="65" charset="-122"/>
                </a:endParaRPr>
              </a:p>
            </p:txBody>
          </p:sp>
        </p:grpSp>
        <p:grpSp>
          <p:nvGrpSpPr>
            <p:cNvPr id="42" name="Group 34"/>
            <p:cNvGrpSpPr>
              <a:grpSpLocks/>
            </p:cNvGrpSpPr>
            <p:nvPr/>
          </p:nvGrpSpPr>
          <p:grpSpPr bwMode="auto">
            <a:xfrm>
              <a:off x="4797386" y="2399811"/>
              <a:ext cx="1187116" cy="970987"/>
              <a:chOff x="3174" y="2656"/>
              <a:chExt cx="1549" cy="1351"/>
            </a:xfrm>
          </p:grpSpPr>
          <p:sp>
            <p:nvSpPr>
              <p:cNvPr id="43" name="AutoShape 35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zh-CN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4" name="AutoShape 36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zh-CN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5" name="AutoShape 37"/>
              <p:cNvSpPr>
                <a:spLocks noChangeArrowheads="1"/>
              </p:cNvSpPr>
              <p:nvPr/>
            </p:nvSpPr>
            <p:spPr bwMode="gray">
              <a:xfrm>
                <a:off x="3264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CC7032"/>
                  </a:gs>
                  <a:gs pos="100000">
                    <a:srgbClr val="844820"/>
                  </a:gs>
                </a:gsLst>
                <a:lin ang="2700000" scaled="1"/>
              </a:gradFill>
              <a:ln w="9525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zh-CN" kern="0" dirty="0" smtClean="0">
                    <a:latin typeface="方正粗倩简体" pitchFamily="65" charset="-122"/>
                    <a:ea typeface="方正粗倩简体" pitchFamily="65" charset="-122"/>
                  </a:rPr>
                  <a:t>FW</a:t>
                </a:r>
                <a:endParaRPr lang="en-US" altLang="zh-CN" kern="0" dirty="0">
                  <a:latin typeface="方正粗倩简体" pitchFamily="65" charset="-122"/>
                  <a:ea typeface="方正粗倩简体" pitchFamily="65" charset="-122"/>
                </a:endParaRPr>
              </a:p>
            </p:txBody>
          </p:sp>
        </p:grpSp>
        <p:grpSp>
          <p:nvGrpSpPr>
            <p:cNvPr id="46" name="Group 40"/>
            <p:cNvGrpSpPr>
              <a:grpSpLocks/>
            </p:cNvGrpSpPr>
            <p:nvPr/>
          </p:nvGrpSpPr>
          <p:grpSpPr bwMode="auto">
            <a:xfrm>
              <a:off x="5660833" y="1912799"/>
              <a:ext cx="1188111" cy="970987"/>
              <a:chOff x="2057" y="862"/>
              <a:chExt cx="1549" cy="1351"/>
            </a:xfrm>
          </p:grpSpPr>
          <p:sp>
            <p:nvSpPr>
              <p:cNvPr id="47" name="AutoShape 41"/>
              <p:cNvSpPr>
                <a:spLocks noChangeArrowheads="1"/>
              </p:cNvSpPr>
              <p:nvPr/>
            </p:nvSpPr>
            <p:spPr bwMode="gray">
              <a:xfrm>
                <a:off x="2070" y="885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zh-CN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8" name="AutoShape 42"/>
              <p:cNvSpPr>
                <a:spLocks noChangeArrowheads="1"/>
              </p:cNvSpPr>
              <p:nvPr/>
            </p:nvSpPr>
            <p:spPr bwMode="gray">
              <a:xfrm>
                <a:off x="2057" y="862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zh-CN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9" name="AutoShape 43"/>
              <p:cNvSpPr>
                <a:spLocks noChangeArrowheads="1"/>
              </p:cNvSpPr>
              <p:nvPr/>
            </p:nvSpPr>
            <p:spPr bwMode="gray">
              <a:xfrm>
                <a:off x="2147" y="942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3E565A"/>
                  </a:gs>
                  <a:gs pos="100000">
                    <a:srgbClr val="85B9C3"/>
                  </a:gs>
                </a:gsLst>
                <a:lin ang="2700000" scaled="1"/>
              </a:gradFill>
              <a:ln w="9525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zh-CN" sz="1400" kern="0" dirty="0">
                    <a:latin typeface="方正粗倩简体" pitchFamily="65" charset="-122"/>
                    <a:ea typeface="方正粗倩简体" pitchFamily="65" charset="-122"/>
                  </a:rPr>
                  <a:t>AV</a:t>
                </a:r>
                <a:endParaRPr kumimoji="0" lang="zh-CN" altLang="zh-CN" sz="1400" b="0" i="0" u="none" strike="noStrike" kern="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方正粗倩简体" pitchFamily="65" charset="-122"/>
                  <a:ea typeface="方正粗倩简体" pitchFamily="65" charset="-122"/>
                </a:endParaRPr>
              </a:p>
            </p:txBody>
          </p:sp>
        </p:grpSp>
        <p:grpSp>
          <p:nvGrpSpPr>
            <p:cNvPr id="50" name="Group 46"/>
            <p:cNvGrpSpPr>
              <a:grpSpLocks/>
            </p:cNvGrpSpPr>
            <p:nvPr/>
          </p:nvGrpSpPr>
          <p:grpSpPr bwMode="auto">
            <a:xfrm>
              <a:off x="5660833" y="2886824"/>
              <a:ext cx="1188111" cy="970987"/>
              <a:chOff x="3174" y="2656"/>
              <a:chExt cx="1549" cy="1351"/>
            </a:xfrm>
          </p:grpSpPr>
          <p:sp>
            <p:nvSpPr>
              <p:cNvPr id="51" name="AutoShape 47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zh-CN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2" name="AutoShape 48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zh-CN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3" name="AutoShape 49"/>
              <p:cNvSpPr>
                <a:spLocks noChangeArrowheads="1"/>
              </p:cNvSpPr>
              <p:nvPr/>
            </p:nvSpPr>
            <p:spPr bwMode="gray">
              <a:xfrm>
                <a:off x="3264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245D52"/>
                  </a:gs>
                  <a:gs pos="100000">
                    <a:srgbClr val="4DC9B1"/>
                  </a:gs>
                </a:gsLst>
                <a:lin ang="2700000" scaled="1"/>
              </a:gradFill>
              <a:ln w="9525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zh-CN" sz="1400" kern="0" dirty="0" smtClean="0">
                    <a:latin typeface="方正粗倩简体" pitchFamily="65" charset="-122"/>
                    <a:ea typeface="方正粗倩简体" pitchFamily="65" charset="-122"/>
                  </a:rPr>
                  <a:t>Web</a:t>
                </a:r>
                <a:r>
                  <a:rPr lang="zh-CN" altLang="en-US" sz="1400" kern="0" dirty="0" smtClean="0">
                    <a:latin typeface="方正粗倩简体" pitchFamily="65" charset="-122"/>
                    <a:ea typeface="方正粗倩简体" pitchFamily="65" charset="-122"/>
                  </a:rPr>
                  <a:t>过滤</a:t>
                </a:r>
                <a:endParaRPr lang="en-US" altLang="zh-CN" sz="1400" kern="0" noProof="0" dirty="0">
                  <a:latin typeface="方正粗倩简体" pitchFamily="65" charset="-122"/>
                  <a:ea typeface="方正粗倩简体" pitchFamily="65" charset="-122"/>
                </a:endParaRPr>
              </a:p>
            </p:txBody>
          </p:sp>
        </p:grpSp>
        <p:grpSp>
          <p:nvGrpSpPr>
            <p:cNvPr id="54" name="Group 52"/>
            <p:cNvGrpSpPr>
              <a:grpSpLocks/>
            </p:cNvGrpSpPr>
            <p:nvPr/>
          </p:nvGrpSpPr>
          <p:grpSpPr bwMode="auto">
            <a:xfrm>
              <a:off x="3932943" y="2886824"/>
              <a:ext cx="1188111" cy="970987"/>
              <a:chOff x="3174" y="2656"/>
              <a:chExt cx="1549" cy="1351"/>
            </a:xfrm>
          </p:grpSpPr>
          <p:sp>
            <p:nvSpPr>
              <p:cNvPr id="55" name="AutoShape 53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zh-CN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6" name="AutoShape 54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zh-CN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7" name="AutoShape 55"/>
              <p:cNvSpPr>
                <a:spLocks noChangeArrowheads="1"/>
              </p:cNvSpPr>
              <p:nvPr/>
            </p:nvSpPr>
            <p:spPr bwMode="gray">
              <a:xfrm>
                <a:off x="3264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0066CC"/>
                  </a:gs>
                  <a:gs pos="100000">
                    <a:srgbClr val="002F5E"/>
                  </a:gs>
                </a:gsLst>
                <a:lin ang="5400000" scaled="1"/>
              </a:gradFill>
              <a:ln w="9525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zh-CN" sz="1400" kern="0" dirty="0" smtClean="0">
                    <a:latin typeface="方正粗倩简体" pitchFamily="65" charset="-122"/>
                    <a:ea typeface="方正粗倩简体" pitchFamily="65" charset="-122"/>
                  </a:rPr>
                  <a:t>VPN</a:t>
                </a:r>
                <a:endParaRPr kumimoji="0" lang="zh-CN" altLang="zh-CN" sz="1400" b="0" i="0" u="none" strike="noStrike" kern="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方正粗倩简体" pitchFamily="65" charset="-122"/>
                  <a:ea typeface="方正粗倩简体" pitchFamily="65" charset="-122"/>
                </a:endParaRPr>
              </a:p>
            </p:txBody>
          </p:sp>
        </p:grpSp>
        <p:grpSp>
          <p:nvGrpSpPr>
            <p:cNvPr id="58" name="Group 58"/>
            <p:cNvGrpSpPr>
              <a:grpSpLocks/>
            </p:cNvGrpSpPr>
            <p:nvPr/>
          </p:nvGrpSpPr>
          <p:grpSpPr bwMode="auto">
            <a:xfrm>
              <a:off x="4797386" y="3373837"/>
              <a:ext cx="1187116" cy="970987"/>
              <a:chOff x="3174" y="2656"/>
              <a:chExt cx="1549" cy="1351"/>
            </a:xfrm>
          </p:grpSpPr>
          <p:sp>
            <p:nvSpPr>
              <p:cNvPr id="59" name="AutoShape 59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zh-CN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0" name="AutoShape 60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zh-CN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1" name="AutoShape 61"/>
              <p:cNvSpPr>
                <a:spLocks noChangeArrowheads="1"/>
              </p:cNvSpPr>
              <p:nvPr/>
            </p:nvSpPr>
            <p:spPr bwMode="gray">
              <a:xfrm>
                <a:off x="3264" y="2736"/>
                <a:ext cx="1350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584F25"/>
                  </a:gs>
                  <a:gs pos="100000">
                    <a:srgbClr val="BFAA4F"/>
                  </a:gs>
                </a:gsLst>
                <a:lin ang="2700000" scaled="1"/>
              </a:gradFill>
              <a:ln w="9525">
                <a:solidFill>
                  <a:srgbClr val="FFFFFF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zh-CN" sz="1400" kern="0" dirty="0" smtClean="0">
                    <a:latin typeface="方正粗倩简体" pitchFamily="65" charset="-122"/>
                    <a:ea typeface="方正粗倩简体" pitchFamily="65" charset="-122"/>
                  </a:rPr>
                  <a:t>DDOS</a:t>
                </a:r>
                <a:endParaRPr kumimoji="0" lang="zh-CN" altLang="zh-CN" sz="1400" b="0" i="0" u="none" strike="noStrike" kern="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方正粗倩简体" pitchFamily="65" charset="-122"/>
                  <a:ea typeface="方正粗倩简体" pitchFamily="65" charset="-122"/>
                </a:endParaRPr>
              </a:p>
            </p:txBody>
          </p:sp>
        </p:grpSp>
      </p:grpSp>
      <p:sp>
        <p:nvSpPr>
          <p:cNvPr id="67" name="矩形 66"/>
          <p:cNvSpPr/>
          <p:nvPr/>
        </p:nvSpPr>
        <p:spPr>
          <a:xfrm>
            <a:off x="6763263" y="1175656"/>
            <a:ext cx="4311138" cy="29792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1" fontAlgn="auto" hangingPunct="1">
              <a:lnSpc>
                <a:spcPct val="60000"/>
              </a:lnSpc>
              <a:spcBef>
                <a:spcPct val="50000"/>
              </a:spcBef>
              <a:spcAft>
                <a:spcPts val="0"/>
              </a:spcAft>
              <a:buClr>
                <a:srgbClr val="FF9900"/>
              </a:buClr>
              <a:buFont typeface="Wingdings" pitchFamily="2" charset="2"/>
              <a:buChar char="u"/>
              <a:defRPr/>
            </a:pPr>
            <a:endParaRPr lang="en-US" altLang="zh-CN" sz="1600" b="1" kern="0" dirty="0" smtClean="0">
              <a:solidFill>
                <a:srgbClr val="000000">
                  <a:lumMod val="50000"/>
                  <a:lumOff val="50000"/>
                </a:srgbClr>
              </a:solidFill>
              <a:latin typeface="方正粗倩简体" pitchFamily="65" charset="-122"/>
              <a:ea typeface="方正粗倩简体" pitchFamily="65" charset="-122"/>
            </a:endParaRPr>
          </a:p>
          <a:p>
            <a:pPr lvl="0" eaLnBrk="1" fontAlgn="auto" hangingPunct="1">
              <a:lnSpc>
                <a:spcPct val="60000"/>
              </a:lnSpc>
              <a:spcBef>
                <a:spcPct val="50000"/>
              </a:spcBef>
              <a:spcAft>
                <a:spcPts val="0"/>
              </a:spcAft>
              <a:buClr>
                <a:srgbClr val="FF9900"/>
              </a:buClr>
              <a:defRPr/>
            </a:pPr>
            <a:r>
              <a:rPr lang="zh-CN" altLang="en-US" sz="2800" b="1" kern="0" dirty="0" smtClean="0">
                <a:solidFill>
                  <a:schemeClr val="accent5">
                    <a:lumMod val="75000"/>
                  </a:schemeClr>
                </a:solidFill>
                <a:latin typeface="华文行楷" pitchFamily="2" charset="-122"/>
                <a:ea typeface="华文行楷" pitchFamily="2" charset="-122"/>
              </a:rPr>
              <a:t>功能与友商对比优势项：</a:t>
            </a:r>
            <a:endParaRPr lang="en-US" altLang="zh-CN" sz="2800" b="1" kern="0" dirty="0" smtClean="0">
              <a:solidFill>
                <a:schemeClr val="accent5">
                  <a:lumMod val="75000"/>
                </a:schemeClr>
              </a:solidFill>
              <a:latin typeface="华文行楷" pitchFamily="2" charset="-122"/>
              <a:ea typeface="华文行楷" pitchFamily="2" charset="-122"/>
            </a:endParaRPr>
          </a:p>
          <a:p>
            <a:pPr lvl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33FF"/>
              </a:buClr>
              <a:buFont typeface="Wingdings" pitchFamily="2" charset="2"/>
              <a:buChar char="ü"/>
              <a:defRPr/>
            </a:pPr>
            <a:r>
              <a:rPr lang="zh-CN" altLang="en-US" sz="2400" dirty="0" smtClean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双引擎查杀技术</a:t>
            </a:r>
            <a:endParaRPr lang="en-US" altLang="zh-CN" sz="2400" b="1" kern="0" dirty="0" smtClean="0">
              <a:solidFill>
                <a:srgbClr val="000000">
                  <a:lumMod val="50000"/>
                  <a:lumOff val="50000"/>
                </a:srgbClr>
              </a:solidFill>
              <a:latin typeface="隶书" pitchFamily="49" charset="-122"/>
              <a:ea typeface="隶书" pitchFamily="49" charset="-122"/>
            </a:endParaRPr>
          </a:p>
          <a:p>
            <a:pPr lvl="0">
              <a:lnSpc>
                <a:spcPct val="60000"/>
              </a:lnSpc>
              <a:spcBef>
                <a:spcPct val="50000"/>
              </a:spcBef>
              <a:buClr>
                <a:srgbClr val="3333FF"/>
              </a:buClr>
              <a:buFont typeface="Wingdings" pitchFamily="2" charset="2"/>
              <a:buChar char="ü"/>
              <a:defRPr/>
            </a:pPr>
            <a:r>
              <a:rPr lang="zh-CN" altLang="en-US" sz="2400" dirty="0" smtClean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数据防泄漏功能</a:t>
            </a:r>
            <a:endParaRPr lang="en-US" altLang="zh-CN" sz="2400" dirty="0" smtClean="0">
              <a:solidFill>
                <a:srgbClr val="FF0000"/>
              </a:solidFill>
              <a:latin typeface="隶书" pitchFamily="49" charset="-122"/>
              <a:ea typeface="隶书" pitchFamily="49" charset="-122"/>
            </a:endParaRPr>
          </a:p>
          <a:p>
            <a:pPr lvl="0">
              <a:lnSpc>
                <a:spcPct val="60000"/>
              </a:lnSpc>
              <a:spcBef>
                <a:spcPct val="50000"/>
              </a:spcBef>
              <a:buClr>
                <a:srgbClr val="3333FF"/>
              </a:buClr>
              <a:buFont typeface="Wingdings" pitchFamily="2" charset="2"/>
              <a:buChar char="ü"/>
              <a:defRPr/>
            </a:pPr>
            <a:r>
              <a:rPr lang="en-US" altLang="zh-CN" sz="2400" dirty="0" smtClean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WAN</a:t>
            </a:r>
            <a:r>
              <a:rPr lang="zh-CN" altLang="en-US" sz="2400" dirty="0" smtClean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链路加速</a:t>
            </a:r>
            <a:endParaRPr lang="en-US" altLang="zh-CN" sz="2400" dirty="0" smtClean="0">
              <a:solidFill>
                <a:srgbClr val="FF0000"/>
              </a:solidFill>
              <a:latin typeface="隶书" pitchFamily="49" charset="-122"/>
              <a:ea typeface="隶书" pitchFamily="49" charset="-122"/>
            </a:endParaRPr>
          </a:p>
          <a:p>
            <a:pPr lvl="0">
              <a:lnSpc>
                <a:spcPct val="60000"/>
              </a:lnSpc>
              <a:spcBef>
                <a:spcPct val="50000"/>
              </a:spcBef>
              <a:buClr>
                <a:srgbClr val="3333FF"/>
              </a:buClr>
              <a:buFont typeface="Wingdings" pitchFamily="2" charset="2"/>
              <a:buChar char="ü"/>
              <a:defRPr/>
            </a:pPr>
            <a:r>
              <a:rPr lang="zh-CN" altLang="en-US" sz="2400" dirty="0" smtClean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用户信誉系统</a:t>
            </a:r>
            <a:endParaRPr lang="en-US" altLang="zh-CN" sz="2400" dirty="0" smtClean="0">
              <a:solidFill>
                <a:srgbClr val="FF0000"/>
              </a:solidFill>
              <a:latin typeface="隶书" pitchFamily="49" charset="-122"/>
              <a:ea typeface="隶书" pitchFamily="49" charset="-122"/>
            </a:endParaRPr>
          </a:p>
          <a:p>
            <a:pPr>
              <a:lnSpc>
                <a:spcPct val="60000"/>
              </a:lnSpc>
              <a:spcBef>
                <a:spcPct val="50000"/>
              </a:spcBef>
              <a:buClr>
                <a:srgbClr val="3333FF"/>
              </a:buClr>
              <a:buFont typeface="Wingdings" pitchFamily="2" charset="2"/>
              <a:buChar char="ü"/>
              <a:defRPr/>
            </a:pPr>
            <a:r>
              <a:rPr lang="zh-CN" altLang="en-US" sz="2400" dirty="0" smtClean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虚拟防火墙</a:t>
            </a:r>
            <a:endParaRPr lang="en-US" altLang="zh-CN" sz="2400" b="1" kern="0" dirty="0" smtClean="0">
              <a:solidFill>
                <a:srgbClr val="000000">
                  <a:lumMod val="50000"/>
                  <a:lumOff val="50000"/>
                </a:srgbClr>
              </a:solidFill>
              <a:latin typeface="隶书" pitchFamily="49" charset="-122"/>
              <a:ea typeface="隶书" pitchFamily="49" charset="-122"/>
            </a:endParaRPr>
          </a:p>
          <a:p>
            <a:pPr>
              <a:lnSpc>
                <a:spcPct val="60000"/>
              </a:lnSpc>
              <a:spcBef>
                <a:spcPct val="50000"/>
              </a:spcBef>
              <a:buClr>
                <a:srgbClr val="3333FF"/>
              </a:buClr>
              <a:defRPr/>
            </a:pPr>
            <a:endParaRPr lang="en-US" altLang="zh-CN" sz="1600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9194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17599" y="812800"/>
            <a:ext cx="9187543" cy="60452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硬件加速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zh-CN" altLang="en-US" sz="2400" b="1" dirty="0" smtClean="0">
                <a:solidFill>
                  <a:srgbClr val="E90949"/>
                </a:solidFill>
                <a:latin typeface="微软雅黑" pitchFamily="34" charset="-122"/>
                <a:ea typeface="微软雅黑" pitchFamily="34" charset="-122"/>
              </a:rPr>
              <a:t>采用业界领先的</a:t>
            </a:r>
            <a:r>
              <a:rPr lang="en-US" altLang="zh-CN" sz="2400" b="1" dirty="0" smtClean="0">
                <a:solidFill>
                  <a:srgbClr val="E90949"/>
                </a:solidFill>
                <a:latin typeface="微软雅黑" pitchFamily="34" charset="-122"/>
                <a:ea typeface="微软雅黑" pitchFamily="34" charset="-122"/>
              </a:rPr>
              <a:t>ASIC</a:t>
            </a:r>
            <a:r>
              <a:rPr lang="zh-CN" altLang="zh-CN" sz="2400" b="1" dirty="0" smtClean="0">
                <a:solidFill>
                  <a:srgbClr val="E90949"/>
                </a:solidFill>
                <a:latin typeface="微软雅黑" pitchFamily="34" charset="-122"/>
                <a:ea typeface="微软雅黑" pitchFamily="34" charset="-122"/>
              </a:rPr>
              <a:t>硬件芯片加速技术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/>
            </a:r>
            <a:b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</a:b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/>
            </a:r>
            <a:b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</a:b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/>
            </a:r>
            <a:b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</a:b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高性能双引擎分离</a:t>
            </a:r>
            <a:r>
              <a:rPr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zh-CN" altLang="en-US" sz="2400" b="1" dirty="0" smtClean="0">
                <a:solidFill>
                  <a:srgbClr val="E90949"/>
                </a:solidFill>
                <a:latin typeface="微软雅黑" pitchFamily="34" charset="-122"/>
                <a:ea typeface="微软雅黑" pitchFamily="34" charset="-122"/>
              </a:rPr>
              <a:t>网络层防火墙和</a:t>
            </a:r>
            <a:r>
              <a:rPr lang="en-US" altLang="zh-CN" sz="2400" b="1" dirty="0" smtClean="0">
                <a:solidFill>
                  <a:srgbClr val="E90949"/>
                </a:solidFill>
                <a:latin typeface="微软雅黑" pitchFamily="34" charset="-122"/>
                <a:ea typeface="微软雅黑" pitchFamily="34" charset="-122"/>
              </a:rPr>
              <a:t>NAT</a:t>
            </a:r>
            <a:r>
              <a:rPr lang="zh-CN" altLang="en-US" sz="2400" b="1" dirty="0" smtClean="0">
                <a:solidFill>
                  <a:srgbClr val="E90949"/>
                </a:solidFill>
                <a:latin typeface="微软雅黑" pitchFamily="34" charset="-122"/>
                <a:ea typeface="微软雅黑" pitchFamily="34" charset="-122"/>
              </a:rPr>
              <a:t>不消耗</a:t>
            </a:r>
            <a:r>
              <a:rPr lang="en-US" altLang="zh-CN" sz="2400" b="1" dirty="0" smtClean="0">
                <a:solidFill>
                  <a:srgbClr val="E90949"/>
                </a:solidFill>
                <a:latin typeface="微软雅黑" pitchFamily="34" charset="-122"/>
                <a:ea typeface="微软雅黑" pitchFamily="34" charset="-122"/>
              </a:rPr>
              <a:t>CPU</a:t>
            </a:r>
            <a:r>
              <a:rPr lang="zh-CN" altLang="en-US" sz="2400" b="1" dirty="0" smtClean="0">
                <a:solidFill>
                  <a:srgbClr val="E90949"/>
                </a:solidFill>
                <a:latin typeface="微软雅黑" pitchFamily="34" charset="-122"/>
                <a:ea typeface="微软雅黑" pitchFamily="34" charset="-122"/>
              </a:rPr>
              <a:t>资源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，降低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CPU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处理压力，提升整机性能</a:t>
            </a:r>
            <a:b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</a:br>
            <a:endParaRPr lang="zh-CN" altLang="en-US" sz="24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0"/>
            <a:ext cx="3598606" cy="113899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5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技术优势</a:t>
            </a:r>
            <a:endParaRPr lang="zh-CN" altLang="en-US" sz="5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2061029" y="1248231"/>
            <a:ext cx="7910294" cy="5124094"/>
            <a:chOff x="232229" y="1204687"/>
            <a:chExt cx="7910294" cy="5124094"/>
          </a:xfrm>
        </p:grpSpPr>
        <p:grpSp>
          <p:nvGrpSpPr>
            <p:cNvPr id="13" name="组合 12"/>
            <p:cNvGrpSpPr/>
            <p:nvPr/>
          </p:nvGrpSpPr>
          <p:grpSpPr>
            <a:xfrm>
              <a:off x="5199528" y="1204687"/>
              <a:ext cx="2942995" cy="5124094"/>
              <a:chOff x="2964319" y="1146630"/>
              <a:chExt cx="2942995" cy="5124094"/>
            </a:xfrm>
          </p:grpSpPr>
          <p:grpSp>
            <p:nvGrpSpPr>
              <p:cNvPr id="8" name="组合 7"/>
              <p:cNvGrpSpPr/>
              <p:nvPr/>
            </p:nvGrpSpPr>
            <p:grpSpPr>
              <a:xfrm>
                <a:off x="2964319" y="1146630"/>
                <a:ext cx="2867025" cy="2633356"/>
                <a:chOff x="1483861" y="1252764"/>
                <a:chExt cx="2867025" cy="2391970"/>
              </a:xfrm>
            </p:grpSpPr>
            <p:pic>
              <p:nvPicPr>
                <p:cNvPr id="3074" name="Picture 2"/>
                <p:cNvPicPr>
                  <a:picLocks noChangeAspect="1" noChangeArrowheads="1"/>
                </p:cNvPicPr>
                <p:nvPr/>
              </p:nvPicPr>
              <p:blipFill>
                <a:blip r:embed="rId3"/>
                <a:srcRect/>
                <a:stretch>
                  <a:fillRect/>
                </a:stretch>
              </p:blipFill>
              <p:spPr bwMode="auto">
                <a:xfrm>
                  <a:off x="1483861" y="1252764"/>
                  <a:ext cx="2867025" cy="194310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sp>
              <p:nvSpPr>
                <p:cNvPr id="5" name="TextBox 4"/>
                <p:cNvSpPr txBox="1"/>
                <p:nvPr/>
              </p:nvSpPr>
              <p:spPr>
                <a:xfrm>
                  <a:off x="1741714" y="3309257"/>
                  <a:ext cx="2481943" cy="3354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b="1" dirty="0" smtClean="0"/>
                    <a:t>ASIC</a:t>
                  </a:r>
                  <a:endParaRPr lang="zh-CN" altLang="en-US" b="1" dirty="0"/>
                </a:p>
              </p:txBody>
            </p:sp>
          </p:grpSp>
          <p:sp>
            <p:nvSpPr>
              <p:cNvPr id="7" name="TextBox 6"/>
              <p:cNvSpPr txBox="1"/>
              <p:nvPr/>
            </p:nvSpPr>
            <p:spPr>
              <a:xfrm>
                <a:off x="3193143" y="3962400"/>
                <a:ext cx="2714171" cy="23083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/>
                  <a:t>ASIC</a:t>
                </a:r>
                <a:r>
                  <a:rPr lang="zh-CN" altLang="en-US" dirty="0" smtClean="0"/>
                  <a:t>是什么？</a:t>
                </a:r>
                <a:endParaRPr lang="en-US" altLang="zh-CN" dirty="0" smtClean="0"/>
              </a:p>
              <a:p>
                <a:r>
                  <a:rPr lang="zh-CN" altLang="en-US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是一种为专门目的而设计的集成电路。</a:t>
                </a:r>
                <a:endParaRPr lang="en-US" altLang="zh-CN" b="1" dirty="0" smtClean="0">
                  <a:solidFill>
                    <a:schemeClr val="accent1">
                      <a:lumMod val="75000"/>
                    </a:schemeClr>
                  </a:solidFill>
                </a:endParaRPr>
              </a:p>
              <a:p>
                <a:r>
                  <a:rPr lang="en-US" altLang="zh-CN" dirty="0" smtClean="0"/>
                  <a:t>ASIC</a:t>
                </a:r>
                <a:r>
                  <a:rPr lang="zh-CN" altLang="en-US" dirty="0" smtClean="0"/>
                  <a:t>特点：</a:t>
                </a:r>
                <a:r>
                  <a:rPr lang="en-US" altLang="zh-CN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ASIC</a:t>
                </a:r>
                <a:r>
                  <a:rPr lang="zh-CN" altLang="en-US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芯片网络层处理性能较高，但无法实现应用层检测，转发可达限速</a:t>
                </a:r>
              </a:p>
              <a:p>
                <a:endParaRPr lang="zh-CN" altLang="en-US" b="1" dirty="0" smtClean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p:grpSp>
        <p:grpSp>
          <p:nvGrpSpPr>
            <p:cNvPr id="14" name="组合 13"/>
            <p:cNvGrpSpPr/>
            <p:nvPr/>
          </p:nvGrpSpPr>
          <p:grpSpPr>
            <a:xfrm>
              <a:off x="232229" y="1296082"/>
              <a:ext cx="2981222" cy="4827044"/>
              <a:chOff x="0" y="1107396"/>
              <a:chExt cx="2981222" cy="4827044"/>
            </a:xfrm>
          </p:grpSpPr>
          <p:pic>
            <p:nvPicPr>
              <p:cNvPr id="3076" name="Picture 4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0" y="1107396"/>
                <a:ext cx="2981222" cy="210026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11" name="TextBox 10"/>
              <p:cNvSpPr txBox="1"/>
              <p:nvPr/>
            </p:nvSpPr>
            <p:spPr>
              <a:xfrm>
                <a:off x="1190171" y="3381829"/>
                <a:ext cx="53893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dirty="0" smtClean="0"/>
                  <a:t>X86</a:t>
                </a:r>
                <a:endParaRPr lang="zh-CN" altLang="en-US" dirty="0"/>
              </a:p>
            </p:txBody>
          </p:sp>
          <p:sp>
            <p:nvSpPr>
              <p:cNvPr id="12" name="TextBox 11"/>
              <p:cNvSpPr txBox="1"/>
              <p:nvPr/>
            </p:nvSpPr>
            <p:spPr>
              <a:xfrm>
                <a:off x="449943" y="4180114"/>
                <a:ext cx="1944914" cy="17543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/>
                  <a:t>X86</a:t>
                </a:r>
                <a:r>
                  <a:rPr lang="zh-CN" altLang="en-US" dirty="0" smtClean="0"/>
                  <a:t>特点：</a:t>
                </a:r>
                <a:r>
                  <a:rPr lang="zh-CN" altLang="en-US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可编程能力强，可实现应用层检测，所有处理经</a:t>
                </a:r>
                <a:r>
                  <a:rPr lang="en-US" altLang="zh-CN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CPU</a:t>
                </a:r>
                <a:r>
                  <a:rPr lang="zh-CN" altLang="en-US" b="1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，存在性能瓶颈</a:t>
                </a:r>
              </a:p>
              <a:p>
                <a:endParaRPr lang="zh-CN" altLang="en-US" dirty="0"/>
              </a:p>
            </p:txBody>
          </p:sp>
        </p:grpSp>
        <p:pic>
          <p:nvPicPr>
            <p:cNvPr id="3078" name="Picture 6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169558" y="1237794"/>
              <a:ext cx="2220220" cy="21585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</p:spTree>
    <p:extLst>
      <p:ext uri="{BB962C8B-B14F-4D97-AF65-F5344CB8AC3E}">
        <p14:creationId xmlns:p14="http://schemas.microsoft.com/office/powerpoint/2010/main" val="1060344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chemeClr val="l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技术优势带的价值？</a:t>
            </a:r>
            <a:endParaRPr lang="zh-CN" altLang="en-US" dirty="0"/>
          </a:p>
        </p:txBody>
      </p:sp>
      <p:sp>
        <p:nvSpPr>
          <p:cNvPr id="33" name="标题 1"/>
          <p:cNvSpPr txBox="1">
            <a:spLocks/>
          </p:cNvSpPr>
          <p:nvPr/>
        </p:nvSpPr>
        <p:spPr>
          <a:xfrm>
            <a:off x="-2" y="0"/>
            <a:ext cx="7097487" cy="1325563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   技术优势带来的价值？</a:t>
            </a:r>
          </a:p>
        </p:txBody>
      </p:sp>
      <p:sp>
        <p:nvSpPr>
          <p:cNvPr id="5" name="Oval 30"/>
          <p:cNvSpPr>
            <a:spLocks noChangeArrowheads="1"/>
          </p:cNvSpPr>
          <p:nvPr/>
        </p:nvSpPr>
        <p:spPr bwMode="gray">
          <a:xfrm>
            <a:off x="1672025" y="1908953"/>
            <a:ext cx="4482758" cy="4312693"/>
          </a:xfrm>
          <a:prstGeom prst="ellipse">
            <a:avLst/>
          </a:prstGeom>
          <a:gradFill rotWithShape="1">
            <a:gsLst>
              <a:gs pos="0">
                <a:srgbClr val="E6E6E6"/>
              </a:gs>
              <a:gs pos="14999">
                <a:srgbClr val="7D8496"/>
              </a:gs>
              <a:gs pos="53000">
                <a:srgbClr val="E6E6E6"/>
              </a:gs>
              <a:gs pos="67999">
                <a:srgbClr val="7D8496"/>
              </a:gs>
              <a:gs pos="92999">
                <a:srgbClr val="E6E6E6"/>
              </a:gs>
              <a:gs pos="100000">
                <a:srgbClr val="FFFFFF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13" name="Group 57"/>
          <p:cNvGrpSpPr>
            <a:grpSpLocks/>
          </p:cNvGrpSpPr>
          <p:nvPr/>
        </p:nvGrpSpPr>
        <p:grpSpPr bwMode="auto">
          <a:xfrm>
            <a:off x="3050826" y="1304832"/>
            <a:ext cx="1756064" cy="1668806"/>
            <a:chOff x="708" y="2203"/>
            <a:chExt cx="751" cy="741"/>
          </a:xfrm>
        </p:grpSpPr>
        <p:sp>
          <p:nvSpPr>
            <p:cNvPr id="14" name="Oval 58"/>
            <p:cNvSpPr>
              <a:spLocks noChangeArrowheads="1"/>
            </p:cNvSpPr>
            <p:nvPr/>
          </p:nvSpPr>
          <p:spPr bwMode="gray">
            <a:xfrm>
              <a:off x="728" y="2235"/>
              <a:ext cx="716" cy="709"/>
            </a:xfrm>
            <a:prstGeom prst="ellipse">
              <a:avLst/>
            </a:prstGeom>
            <a:solidFill>
              <a:srgbClr val="FF0000"/>
            </a:solidFill>
            <a:ln w="38100" algn="ctr">
              <a:solidFill>
                <a:srgbClr val="F8F8F8">
                  <a:alpha val="79999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pic>
          <p:nvPicPr>
            <p:cNvPr id="15" name="Picture 59" descr="cir_lighteffect0"/>
            <p:cNvPicPr>
              <a:picLocks noChangeAspect="1" noChangeArrowheads="1"/>
            </p:cNvPicPr>
            <p:nvPr/>
          </p:nvPicPr>
          <p:blipFill>
            <a:blip r:embed="rId3">
              <a:lum bright="18000" contrast="-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708" y="2203"/>
              <a:ext cx="751" cy="6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6" name="Rectangle 60"/>
          <p:cNvSpPr>
            <a:spLocks noChangeArrowheads="1"/>
          </p:cNvSpPr>
          <p:nvPr/>
        </p:nvSpPr>
        <p:spPr bwMode="gray">
          <a:xfrm>
            <a:off x="3108258" y="2014720"/>
            <a:ext cx="173821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buFontTx/>
              <a:buNone/>
              <a:defRPr/>
            </a:pPr>
            <a:r>
              <a:rPr lang="zh-CN" altLang="en-US" sz="1600" dirty="0" smtClean="0">
                <a:latin typeface="方正粗倩简体" pitchFamily="65" charset="-122"/>
                <a:ea typeface="方正粗倩简体" pitchFamily="65" charset="-122"/>
              </a:rPr>
              <a:t>高性能</a:t>
            </a:r>
            <a:r>
              <a:rPr lang="en-US" altLang="zh-CN" sz="1600" dirty="0" smtClean="0">
                <a:latin typeface="方正粗倩简体" pitchFamily="65" charset="-122"/>
                <a:ea typeface="方正粗倩简体" pitchFamily="65" charset="-122"/>
              </a:rPr>
              <a:t>NAT</a:t>
            </a:r>
            <a:endParaRPr lang="en-US" altLang="zh-CN" sz="1600" dirty="0">
              <a:latin typeface="方正粗倩简体" pitchFamily="65" charset="-122"/>
              <a:ea typeface="方正粗倩简体" pitchFamily="65" charset="-122"/>
            </a:endParaRPr>
          </a:p>
        </p:txBody>
      </p:sp>
      <p:grpSp>
        <p:nvGrpSpPr>
          <p:cNvPr id="18" name="Group 68"/>
          <p:cNvGrpSpPr>
            <a:grpSpLocks/>
          </p:cNvGrpSpPr>
          <p:nvPr/>
        </p:nvGrpSpPr>
        <p:grpSpPr bwMode="auto">
          <a:xfrm>
            <a:off x="5140655" y="4536084"/>
            <a:ext cx="1758295" cy="1668806"/>
            <a:chOff x="708" y="2203"/>
            <a:chExt cx="751" cy="741"/>
          </a:xfrm>
        </p:grpSpPr>
        <p:sp>
          <p:nvSpPr>
            <p:cNvPr id="19" name="Oval 69"/>
            <p:cNvSpPr>
              <a:spLocks noChangeArrowheads="1"/>
            </p:cNvSpPr>
            <p:nvPr/>
          </p:nvSpPr>
          <p:spPr bwMode="gray">
            <a:xfrm>
              <a:off x="728" y="2235"/>
              <a:ext cx="716" cy="709"/>
            </a:xfrm>
            <a:prstGeom prst="ellipse">
              <a:avLst/>
            </a:prstGeom>
            <a:solidFill>
              <a:srgbClr val="00B0F0"/>
            </a:solidFill>
            <a:ln w="38100" algn="ctr">
              <a:solidFill>
                <a:srgbClr val="F8F8F8">
                  <a:alpha val="79999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pic>
          <p:nvPicPr>
            <p:cNvPr id="20" name="Picture 70" descr="cir_lighteffect0"/>
            <p:cNvPicPr>
              <a:picLocks noChangeAspect="1" noChangeArrowheads="1"/>
            </p:cNvPicPr>
            <p:nvPr/>
          </p:nvPicPr>
          <p:blipFill>
            <a:blip r:embed="rId3">
              <a:lum bright="18000" contrast="-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708" y="2203"/>
              <a:ext cx="751" cy="6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1" name="Rectangle 71"/>
          <p:cNvSpPr>
            <a:spLocks noChangeArrowheads="1"/>
          </p:cNvSpPr>
          <p:nvPr/>
        </p:nvSpPr>
        <p:spPr bwMode="gray">
          <a:xfrm>
            <a:off x="5137197" y="5168831"/>
            <a:ext cx="173821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buFontTx/>
              <a:buNone/>
              <a:defRPr/>
            </a:pPr>
            <a:r>
              <a:rPr lang="zh-CN" altLang="en-US" sz="1600" b="1" dirty="0" smtClean="0">
                <a:latin typeface="方正粗倩简体" pitchFamily="65" charset="-122"/>
                <a:ea typeface="方正粗倩简体" pitchFamily="65" charset="-122"/>
              </a:rPr>
              <a:t>高可靠性</a:t>
            </a:r>
            <a:endParaRPr lang="en-US" altLang="zh-CN" sz="1600" b="1" dirty="0">
              <a:latin typeface="方正粗倩简体" pitchFamily="65" charset="-122"/>
              <a:ea typeface="方正粗倩简体" pitchFamily="65" charset="-122"/>
            </a:endParaRPr>
          </a:p>
        </p:txBody>
      </p:sp>
      <p:pic>
        <p:nvPicPr>
          <p:cNvPr id="22" name="Picture 16" descr="O_chevron00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421828">
            <a:off x="4802295" y="4441460"/>
            <a:ext cx="502808" cy="443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16" descr="O_chevron00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091133">
            <a:off x="2503144" y="4432915"/>
            <a:ext cx="502806" cy="443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16" descr="O_chevron00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488" y="3037707"/>
            <a:ext cx="505082" cy="443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" name="Group 109"/>
          <p:cNvGrpSpPr>
            <a:grpSpLocks/>
          </p:cNvGrpSpPr>
          <p:nvPr/>
        </p:nvGrpSpPr>
        <p:grpSpPr bwMode="auto">
          <a:xfrm>
            <a:off x="2967226" y="3788018"/>
            <a:ext cx="1969861" cy="600649"/>
            <a:chOff x="2504" y="2546"/>
            <a:chExt cx="1897" cy="709"/>
          </a:xfrm>
        </p:grpSpPr>
        <p:sp>
          <p:nvSpPr>
            <p:cNvPr id="26" name="Freeform 110"/>
            <p:cNvSpPr>
              <a:spLocks/>
            </p:cNvSpPr>
            <p:nvPr/>
          </p:nvSpPr>
          <p:spPr bwMode="auto">
            <a:xfrm>
              <a:off x="2748" y="2546"/>
              <a:ext cx="413" cy="678"/>
            </a:xfrm>
            <a:custGeom>
              <a:avLst/>
              <a:gdLst>
                <a:gd name="T0" fmla="*/ 6 w 339"/>
                <a:gd name="T1" fmla="*/ 276 h 1002"/>
                <a:gd name="T2" fmla="*/ 6 w 339"/>
                <a:gd name="T3" fmla="*/ 338 h 1002"/>
                <a:gd name="T4" fmla="*/ 63 w 339"/>
                <a:gd name="T5" fmla="*/ 435 h 1002"/>
                <a:gd name="T6" fmla="*/ 75 w 339"/>
                <a:gd name="T7" fmla="*/ 394 h 1002"/>
                <a:gd name="T8" fmla="*/ 57 w 339"/>
                <a:gd name="T9" fmla="*/ 387 h 1002"/>
                <a:gd name="T10" fmla="*/ 69 w 339"/>
                <a:gd name="T11" fmla="*/ 269 h 1002"/>
                <a:gd name="T12" fmla="*/ 88 w 339"/>
                <a:gd name="T13" fmla="*/ 387 h 1002"/>
                <a:gd name="T14" fmla="*/ 69 w 339"/>
                <a:gd name="T15" fmla="*/ 428 h 1002"/>
                <a:gd name="T16" fmla="*/ 82 w 339"/>
                <a:gd name="T17" fmla="*/ 504 h 1002"/>
                <a:gd name="T18" fmla="*/ 94 w 339"/>
                <a:gd name="T19" fmla="*/ 973 h 1002"/>
                <a:gd name="T20" fmla="*/ 94 w 339"/>
                <a:gd name="T21" fmla="*/ 987 h 1002"/>
                <a:gd name="T22" fmla="*/ 132 w 339"/>
                <a:gd name="T23" fmla="*/ 1001 h 1002"/>
                <a:gd name="T24" fmla="*/ 144 w 339"/>
                <a:gd name="T25" fmla="*/ 973 h 1002"/>
                <a:gd name="T26" fmla="*/ 163 w 339"/>
                <a:gd name="T27" fmla="*/ 870 h 1002"/>
                <a:gd name="T28" fmla="*/ 163 w 339"/>
                <a:gd name="T29" fmla="*/ 539 h 1002"/>
                <a:gd name="T30" fmla="*/ 175 w 339"/>
                <a:gd name="T31" fmla="*/ 725 h 1002"/>
                <a:gd name="T32" fmla="*/ 188 w 339"/>
                <a:gd name="T33" fmla="*/ 973 h 1002"/>
                <a:gd name="T34" fmla="*/ 194 w 339"/>
                <a:gd name="T35" fmla="*/ 994 h 1002"/>
                <a:gd name="T36" fmla="*/ 232 w 339"/>
                <a:gd name="T37" fmla="*/ 1001 h 1002"/>
                <a:gd name="T38" fmla="*/ 238 w 339"/>
                <a:gd name="T39" fmla="*/ 994 h 1002"/>
                <a:gd name="T40" fmla="*/ 238 w 339"/>
                <a:gd name="T41" fmla="*/ 973 h 1002"/>
                <a:gd name="T42" fmla="*/ 263 w 339"/>
                <a:gd name="T43" fmla="*/ 428 h 1002"/>
                <a:gd name="T44" fmla="*/ 263 w 339"/>
                <a:gd name="T45" fmla="*/ 394 h 1002"/>
                <a:gd name="T46" fmla="*/ 263 w 339"/>
                <a:gd name="T47" fmla="*/ 373 h 1002"/>
                <a:gd name="T48" fmla="*/ 276 w 339"/>
                <a:gd name="T49" fmla="*/ 283 h 1002"/>
                <a:gd name="T50" fmla="*/ 288 w 339"/>
                <a:gd name="T51" fmla="*/ 380 h 1002"/>
                <a:gd name="T52" fmla="*/ 263 w 339"/>
                <a:gd name="T53" fmla="*/ 394 h 1002"/>
                <a:gd name="T54" fmla="*/ 269 w 339"/>
                <a:gd name="T55" fmla="*/ 428 h 1002"/>
                <a:gd name="T56" fmla="*/ 313 w 339"/>
                <a:gd name="T57" fmla="*/ 407 h 1002"/>
                <a:gd name="T58" fmla="*/ 338 w 339"/>
                <a:gd name="T59" fmla="*/ 276 h 1002"/>
                <a:gd name="T60" fmla="*/ 194 w 339"/>
                <a:gd name="T61" fmla="*/ 145 h 1002"/>
                <a:gd name="T62" fmla="*/ 201 w 339"/>
                <a:gd name="T63" fmla="*/ 104 h 1002"/>
                <a:gd name="T64" fmla="*/ 207 w 339"/>
                <a:gd name="T65" fmla="*/ 35 h 1002"/>
                <a:gd name="T66" fmla="*/ 188 w 339"/>
                <a:gd name="T67" fmla="*/ 7 h 1002"/>
                <a:gd name="T68" fmla="*/ 157 w 339"/>
                <a:gd name="T69" fmla="*/ 0 h 1002"/>
                <a:gd name="T70" fmla="*/ 113 w 339"/>
                <a:gd name="T71" fmla="*/ 41 h 1002"/>
                <a:gd name="T72" fmla="*/ 113 w 339"/>
                <a:gd name="T73" fmla="*/ 90 h 1002"/>
                <a:gd name="T74" fmla="*/ 132 w 339"/>
                <a:gd name="T75" fmla="*/ 110 h 1002"/>
                <a:gd name="T76" fmla="*/ 63 w 339"/>
                <a:gd name="T77" fmla="*/ 173 h 1002"/>
                <a:gd name="T78" fmla="*/ 50 w 339"/>
                <a:gd name="T79" fmla="*/ 193 h 1002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339" h="1002">
                  <a:moveTo>
                    <a:pt x="50" y="193"/>
                  </a:moveTo>
                  <a:lnTo>
                    <a:pt x="6" y="276"/>
                  </a:lnTo>
                  <a:lnTo>
                    <a:pt x="0" y="304"/>
                  </a:lnTo>
                  <a:lnTo>
                    <a:pt x="6" y="338"/>
                  </a:lnTo>
                  <a:lnTo>
                    <a:pt x="31" y="421"/>
                  </a:lnTo>
                  <a:lnTo>
                    <a:pt x="63" y="435"/>
                  </a:lnTo>
                  <a:lnTo>
                    <a:pt x="69" y="428"/>
                  </a:lnTo>
                  <a:lnTo>
                    <a:pt x="75" y="394"/>
                  </a:lnTo>
                  <a:lnTo>
                    <a:pt x="63" y="400"/>
                  </a:lnTo>
                  <a:lnTo>
                    <a:pt x="57" y="387"/>
                  </a:lnTo>
                  <a:lnTo>
                    <a:pt x="44" y="318"/>
                  </a:lnTo>
                  <a:lnTo>
                    <a:pt x="69" y="269"/>
                  </a:lnTo>
                  <a:lnTo>
                    <a:pt x="82" y="380"/>
                  </a:lnTo>
                  <a:lnTo>
                    <a:pt x="88" y="387"/>
                  </a:lnTo>
                  <a:lnTo>
                    <a:pt x="75" y="394"/>
                  </a:lnTo>
                  <a:lnTo>
                    <a:pt x="69" y="428"/>
                  </a:lnTo>
                  <a:lnTo>
                    <a:pt x="82" y="421"/>
                  </a:lnTo>
                  <a:lnTo>
                    <a:pt x="82" y="504"/>
                  </a:lnTo>
                  <a:lnTo>
                    <a:pt x="94" y="739"/>
                  </a:lnTo>
                  <a:lnTo>
                    <a:pt x="94" y="973"/>
                  </a:lnTo>
                  <a:lnTo>
                    <a:pt x="107" y="973"/>
                  </a:lnTo>
                  <a:lnTo>
                    <a:pt x="94" y="987"/>
                  </a:lnTo>
                  <a:lnTo>
                    <a:pt x="100" y="1001"/>
                  </a:lnTo>
                  <a:lnTo>
                    <a:pt x="132" y="1001"/>
                  </a:lnTo>
                  <a:lnTo>
                    <a:pt x="138" y="980"/>
                  </a:lnTo>
                  <a:lnTo>
                    <a:pt x="144" y="973"/>
                  </a:lnTo>
                  <a:lnTo>
                    <a:pt x="150" y="973"/>
                  </a:lnTo>
                  <a:lnTo>
                    <a:pt x="163" y="870"/>
                  </a:lnTo>
                  <a:lnTo>
                    <a:pt x="163" y="773"/>
                  </a:lnTo>
                  <a:lnTo>
                    <a:pt x="163" y="539"/>
                  </a:lnTo>
                  <a:lnTo>
                    <a:pt x="175" y="725"/>
                  </a:lnTo>
                  <a:lnTo>
                    <a:pt x="175" y="918"/>
                  </a:lnTo>
                  <a:lnTo>
                    <a:pt x="188" y="973"/>
                  </a:lnTo>
                  <a:lnTo>
                    <a:pt x="194" y="973"/>
                  </a:lnTo>
                  <a:lnTo>
                    <a:pt x="194" y="994"/>
                  </a:lnTo>
                  <a:lnTo>
                    <a:pt x="194" y="1001"/>
                  </a:lnTo>
                  <a:lnTo>
                    <a:pt x="232" y="1001"/>
                  </a:lnTo>
                  <a:lnTo>
                    <a:pt x="238" y="1001"/>
                  </a:lnTo>
                  <a:lnTo>
                    <a:pt x="238" y="994"/>
                  </a:lnTo>
                  <a:lnTo>
                    <a:pt x="232" y="973"/>
                  </a:lnTo>
                  <a:lnTo>
                    <a:pt x="238" y="973"/>
                  </a:lnTo>
                  <a:lnTo>
                    <a:pt x="263" y="552"/>
                  </a:lnTo>
                  <a:lnTo>
                    <a:pt x="263" y="428"/>
                  </a:lnTo>
                  <a:lnTo>
                    <a:pt x="263" y="394"/>
                  </a:lnTo>
                  <a:lnTo>
                    <a:pt x="251" y="394"/>
                  </a:lnTo>
                  <a:lnTo>
                    <a:pt x="263" y="373"/>
                  </a:lnTo>
                  <a:lnTo>
                    <a:pt x="257" y="269"/>
                  </a:lnTo>
                  <a:lnTo>
                    <a:pt x="276" y="283"/>
                  </a:lnTo>
                  <a:lnTo>
                    <a:pt x="288" y="311"/>
                  </a:lnTo>
                  <a:lnTo>
                    <a:pt x="288" y="380"/>
                  </a:lnTo>
                  <a:lnTo>
                    <a:pt x="269" y="400"/>
                  </a:lnTo>
                  <a:lnTo>
                    <a:pt x="263" y="394"/>
                  </a:lnTo>
                  <a:lnTo>
                    <a:pt x="263" y="428"/>
                  </a:lnTo>
                  <a:lnTo>
                    <a:pt x="269" y="428"/>
                  </a:lnTo>
                  <a:lnTo>
                    <a:pt x="282" y="428"/>
                  </a:lnTo>
                  <a:lnTo>
                    <a:pt x="313" y="407"/>
                  </a:lnTo>
                  <a:lnTo>
                    <a:pt x="332" y="338"/>
                  </a:lnTo>
                  <a:lnTo>
                    <a:pt x="338" y="276"/>
                  </a:lnTo>
                  <a:lnTo>
                    <a:pt x="276" y="193"/>
                  </a:lnTo>
                  <a:lnTo>
                    <a:pt x="194" y="145"/>
                  </a:lnTo>
                  <a:lnTo>
                    <a:pt x="194" y="110"/>
                  </a:lnTo>
                  <a:lnTo>
                    <a:pt x="201" y="104"/>
                  </a:lnTo>
                  <a:lnTo>
                    <a:pt x="213" y="62"/>
                  </a:lnTo>
                  <a:lnTo>
                    <a:pt x="207" y="35"/>
                  </a:lnTo>
                  <a:lnTo>
                    <a:pt x="188" y="7"/>
                  </a:lnTo>
                  <a:lnTo>
                    <a:pt x="182" y="0"/>
                  </a:lnTo>
                  <a:lnTo>
                    <a:pt x="157" y="0"/>
                  </a:lnTo>
                  <a:lnTo>
                    <a:pt x="125" y="7"/>
                  </a:lnTo>
                  <a:lnTo>
                    <a:pt x="113" y="41"/>
                  </a:lnTo>
                  <a:lnTo>
                    <a:pt x="113" y="83"/>
                  </a:lnTo>
                  <a:lnTo>
                    <a:pt x="113" y="90"/>
                  </a:lnTo>
                  <a:lnTo>
                    <a:pt x="119" y="104"/>
                  </a:lnTo>
                  <a:lnTo>
                    <a:pt x="132" y="110"/>
                  </a:lnTo>
                  <a:lnTo>
                    <a:pt x="138" y="145"/>
                  </a:lnTo>
                  <a:lnTo>
                    <a:pt x="63" y="173"/>
                  </a:lnTo>
                  <a:lnTo>
                    <a:pt x="50" y="193"/>
                  </a:lnTo>
                  <a:close/>
                </a:path>
              </a:pathLst>
            </a:custGeom>
            <a:solidFill>
              <a:srgbClr val="77777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175" cap="flat">
                  <a:solidFill>
                    <a:srgbClr val="FFFFFF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27" name="Freeform 111"/>
            <p:cNvSpPr>
              <a:spLocks/>
            </p:cNvSpPr>
            <p:nvPr/>
          </p:nvSpPr>
          <p:spPr bwMode="auto">
            <a:xfrm>
              <a:off x="3299" y="2577"/>
              <a:ext cx="413" cy="678"/>
            </a:xfrm>
            <a:custGeom>
              <a:avLst/>
              <a:gdLst>
                <a:gd name="T0" fmla="*/ 213 w 352"/>
                <a:gd name="T1" fmla="*/ 0 h 940"/>
                <a:gd name="T2" fmla="*/ 226 w 352"/>
                <a:gd name="T3" fmla="*/ 0 h 940"/>
                <a:gd name="T4" fmla="*/ 226 w 352"/>
                <a:gd name="T5" fmla="*/ 0 h 940"/>
                <a:gd name="T6" fmla="*/ 232 w 352"/>
                <a:gd name="T7" fmla="*/ 0 h 940"/>
                <a:gd name="T8" fmla="*/ 238 w 352"/>
                <a:gd name="T9" fmla="*/ 28 h 940"/>
                <a:gd name="T10" fmla="*/ 244 w 352"/>
                <a:gd name="T11" fmla="*/ 35 h 940"/>
                <a:gd name="T12" fmla="*/ 244 w 352"/>
                <a:gd name="T13" fmla="*/ 55 h 940"/>
                <a:gd name="T14" fmla="*/ 238 w 352"/>
                <a:gd name="T15" fmla="*/ 62 h 940"/>
                <a:gd name="T16" fmla="*/ 238 w 352"/>
                <a:gd name="T17" fmla="*/ 90 h 940"/>
                <a:gd name="T18" fmla="*/ 232 w 352"/>
                <a:gd name="T19" fmla="*/ 97 h 940"/>
                <a:gd name="T20" fmla="*/ 226 w 352"/>
                <a:gd name="T21" fmla="*/ 138 h 940"/>
                <a:gd name="T22" fmla="*/ 288 w 352"/>
                <a:gd name="T23" fmla="*/ 187 h 940"/>
                <a:gd name="T24" fmla="*/ 313 w 352"/>
                <a:gd name="T25" fmla="*/ 345 h 940"/>
                <a:gd name="T26" fmla="*/ 257 w 352"/>
                <a:gd name="T27" fmla="*/ 470 h 940"/>
                <a:gd name="T28" fmla="*/ 251 w 352"/>
                <a:gd name="T29" fmla="*/ 470 h 940"/>
                <a:gd name="T30" fmla="*/ 244 w 352"/>
                <a:gd name="T31" fmla="*/ 497 h 940"/>
                <a:gd name="T32" fmla="*/ 238 w 352"/>
                <a:gd name="T33" fmla="*/ 504 h 940"/>
                <a:gd name="T34" fmla="*/ 238 w 352"/>
                <a:gd name="T35" fmla="*/ 518 h 940"/>
                <a:gd name="T36" fmla="*/ 332 w 352"/>
                <a:gd name="T37" fmla="*/ 898 h 940"/>
                <a:gd name="T38" fmla="*/ 338 w 352"/>
                <a:gd name="T39" fmla="*/ 911 h 940"/>
                <a:gd name="T40" fmla="*/ 351 w 352"/>
                <a:gd name="T41" fmla="*/ 925 h 940"/>
                <a:gd name="T42" fmla="*/ 351 w 352"/>
                <a:gd name="T43" fmla="*/ 939 h 940"/>
                <a:gd name="T44" fmla="*/ 301 w 352"/>
                <a:gd name="T45" fmla="*/ 932 h 940"/>
                <a:gd name="T46" fmla="*/ 301 w 352"/>
                <a:gd name="T47" fmla="*/ 918 h 940"/>
                <a:gd name="T48" fmla="*/ 269 w 352"/>
                <a:gd name="T49" fmla="*/ 918 h 940"/>
                <a:gd name="T50" fmla="*/ 269 w 352"/>
                <a:gd name="T51" fmla="*/ 898 h 940"/>
                <a:gd name="T52" fmla="*/ 244 w 352"/>
                <a:gd name="T53" fmla="*/ 905 h 940"/>
                <a:gd name="T54" fmla="*/ 138 w 352"/>
                <a:gd name="T55" fmla="*/ 546 h 940"/>
                <a:gd name="T56" fmla="*/ 119 w 352"/>
                <a:gd name="T57" fmla="*/ 711 h 940"/>
                <a:gd name="T58" fmla="*/ 125 w 352"/>
                <a:gd name="T59" fmla="*/ 746 h 940"/>
                <a:gd name="T60" fmla="*/ 125 w 352"/>
                <a:gd name="T61" fmla="*/ 829 h 940"/>
                <a:gd name="T62" fmla="*/ 138 w 352"/>
                <a:gd name="T63" fmla="*/ 884 h 940"/>
                <a:gd name="T64" fmla="*/ 138 w 352"/>
                <a:gd name="T65" fmla="*/ 891 h 940"/>
                <a:gd name="T66" fmla="*/ 132 w 352"/>
                <a:gd name="T67" fmla="*/ 918 h 940"/>
                <a:gd name="T68" fmla="*/ 113 w 352"/>
                <a:gd name="T69" fmla="*/ 939 h 940"/>
                <a:gd name="T70" fmla="*/ 88 w 352"/>
                <a:gd name="T71" fmla="*/ 939 h 940"/>
                <a:gd name="T72" fmla="*/ 82 w 352"/>
                <a:gd name="T73" fmla="*/ 918 h 940"/>
                <a:gd name="T74" fmla="*/ 88 w 352"/>
                <a:gd name="T75" fmla="*/ 891 h 940"/>
                <a:gd name="T76" fmla="*/ 69 w 352"/>
                <a:gd name="T77" fmla="*/ 884 h 940"/>
                <a:gd name="T78" fmla="*/ 25 w 352"/>
                <a:gd name="T79" fmla="*/ 463 h 940"/>
                <a:gd name="T80" fmla="*/ 13 w 352"/>
                <a:gd name="T81" fmla="*/ 428 h 940"/>
                <a:gd name="T82" fmla="*/ 13 w 352"/>
                <a:gd name="T83" fmla="*/ 428 h 940"/>
                <a:gd name="T84" fmla="*/ 0 w 352"/>
                <a:gd name="T85" fmla="*/ 352 h 940"/>
                <a:gd name="T86" fmla="*/ 63 w 352"/>
                <a:gd name="T87" fmla="*/ 138 h 940"/>
                <a:gd name="T88" fmla="*/ 163 w 352"/>
                <a:gd name="T89" fmla="*/ 124 h 940"/>
                <a:gd name="T90" fmla="*/ 163 w 352"/>
                <a:gd name="T91" fmla="*/ 90 h 940"/>
                <a:gd name="T92" fmla="*/ 150 w 352"/>
                <a:gd name="T93" fmla="*/ 83 h 940"/>
                <a:gd name="T94" fmla="*/ 144 w 352"/>
                <a:gd name="T95" fmla="*/ 55 h 940"/>
                <a:gd name="T96" fmla="*/ 150 w 352"/>
                <a:gd name="T97" fmla="*/ 28 h 940"/>
                <a:gd name="T98" fmla="*/ 169 w 352"/>
                <a:gd name="T99" fmla="*/ 7 h 940"/>
                <a:gd name="T100" fmla="*/ 194 w 352"/>
                <a:gd name="T101" fmla="*/ 0 h 940"/>
                <a:gd name="T102" fmla="*/ 213 w 352"/>
                <a:gd name="T103" fmla="*/ 0 h 940"/>
                <a:gd name="T104" fmla="*/ 213 w 352"/>
                <a:gd name="T105" fmla="*/ 0 h 94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352" h="940">
                  <a:moveTo>
                    <a:pt x="213" y="0"/>
                  </a:moveTo>
                  <a:lnTo>
                    <a:pt x="226" y="0"/>
                  </a:lnTo>
                  <a:lnTo>
                    <a:pt x="232" y="0"/>
                  </a:lnTo>
                  <a:lnTo>
                    <a:pt x="238" y="28"/>
                  </a:lnTo>
                  <a:lnTo>
                    <a:pt x="244" y="35"/>
                  </a:lnTo>
                  <a:lnTo>
                    <a:pt x="244" y="55"/>
                  </a:lnTo>
                  <a:lnTo>
                    <a:pt x="238" y="62"/>
                  </a:lnTo>
                  <a:lnTo>
                    <a:pt x="238" y="90"/>
                  </a:lnTo>
                  <a:lnTo>
                    <a:pt x="232" y="97"/>
                  </a:lnTo>
                  <a:lnTo>
                    <a:pt x="226" y="138"/>
                  </a:lnTo>
                  <a:lnTo>
                    <a:pt x="288" y="187"/>
                  </a:lnTo>
                  <a:lnTo>
                    <a:pt x="313" y="345"/>
                  </a:lnTo>
                  <a:lnTo>
                    <a:pt x="257" y="470"/>
                  </a:lnTo>
                  <a:lnTo>
                    <a:pt x="251" y="470"/>
                  </a:lnTo>
                  <a:lnTo>
                    <a:pt x="244" y="497"/>
                  </a:lnTo>
                  <a:lnTo>
                    <a:pt x="238" y="504"/>
                  </a:lnTo>
                  <a:lnTo>
                    <a:pt x="238" y="518"/>
                  </a:lnTo>
                  <a:lnTo>
                    <a:pt x="332" y="898"/>
                  </a:lnTo>
                  <a:lnTo>
                    <a:pt x="338" y="911"/>
                  </a:lnTo>
                  <a:lnTo>
                    <a:pt x="351" y="925"/>
                  </a:lnTo>
                  <a:lnTo>
                    <a:pt x="351" y="939"/>
                  </a:lnTo>
                  <a:lnTo>
                    <a:pt x="301" y="932"/>
                  </a:lnTo>
                  <a:lnTo>
                    <a:pt x="301" y="918"/>
                  </a:lnTo>
                  <a:lnTo>
                    <a:pt x="269" y="918"/>
                  </a:lnTo>
                  <a:lnTo>
                    <a:pt x="269" y="898"/>
                  </a:lnTo>
                  <a:lnTo>
                    <a:pt x="244" y="905"/>
                  </a:lnTo>
                  <a:lnTo>
                    <a:pt x="138" y="546"/>
                  </a:lnTo>
                  <a:lnTo>
                    <a:pt x="119" y="711"/>
                  </a:lnTo>
                  <a:lnTo>
                    <a:pt x="125" y="746"/>
                  </a:lnTo>
                  <a:lnTo>
                    <a:pt x="125" y="829"/>
                  </a:lnTo>
                  <a:lnTo>
                    <a:pt x="138" y="884"/>
                  </a:lnTo>
                  <a:lnTo>
                    <a:pt x="138" y="891"/>
                  </a:lnTo>
                  <a:lnTo>
                    <a:pt x="132" y="918"/>
                  </a:lnTo>
                  <a:lnTo>
                    <a:pt x="113" y="939"/>
                  </a:lnTo>
                  <a:lnTo>
                    <a:pt x="88" y="939"/>
                  </a:lnTo>
                  <a:lnTo>
                    <a:pt x="82" y="918"/>
                  </a:lnTo>
                  <a:lnTo>
                    <a:pt x="88" y="891"/>
                  </a:lnTo>
                  <a:lnTo>
                    <a:pt x="69" y="884"/>
                  </a:lnTo>
                  <a:lnTo>
                    <a:pt x="25" y="463"/>
                  </a:lnTo>
                  <a:lnTo>
                    <a:pt x="13" y="428"/>
                  </a:lnTo>
                  <a:lnTo>
                    <a:pt x="0" y="352"/>
                  </a:lnTo>
                  <a:lnTo>
                    <a:pt x="63" y="138"/>
                  </a:lnTo>
                  <a:lnTo>
                    <a:pt x="163" y="124"/>
                  </a:lnTo>
                  <a:lnTo>
                    <a:pt x="163" y="90"/>
                  </a:lnTo>
                  <a:lnTo>
                    <a:pt x="150" y="83"/>
                  </a:lnTo>
                  <a:lnTo>
                    <a:pt x="144" y="55"/>
                  </a:lnTo>
                  <a:lnTo>
                    <a:pt x="150" y="28"/>
                  </a:lnTo>
                  <a:lnTo>
                    <a:pt x="169" y="7"/>
                  </a:lnTo>
                  <a:lnTo>
                    <a:pt x="194" y="0"/>
                  </a:lnTo>
                  <a:lnTo>
                    <a:pt x="213" y="0"/>
                  </a:lnTo>
                  <a:close/>
                </a:path>
              </a:pathLst>
            </a:custGeom>
            <a:solidFill>
              <a:srgbClr val="77777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175" cap="flat">
                  <a:solidFill>
                    <a:srgbClr val="FFFFFF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28" name="Freeform 112"/>
            <p:cNvSpPr>
              <a:spLocks/>
            </p:cNvSpPr>
            <p:nvPr/>
          </p:nvSpPr>
          <p:spPr bwMode="auto">
            <a:xfrm>
              <a:off x="3030" y="2546"/>
              <a:ext cx="413" cy="678"/>
            </a:xfrm>
            <a:custGeom>
              <a:avLst/>
              <a:gdLst>
                <a:gd name="T0" fmla="*/ 0 w 283"/>
                <a:gd name="T1" fmla="*/ 283 h 1002"/>
                <a:gd name="T2" fmla="*/ 0 w 283"/>
                <a:gd name="T3" fmla="*/ 345 h 1002"/>
                <a:gd name="T4" fmla="*/ 6 w 283"/>
                <a:gd name="T5" fmla="*/ 352 h 1002"/>
                <a:gd name="T6" fmla="*/ 6 w 283"/>
                <a:gd name="T7" fmla="*/ 366 h 1002"/>
                <a:gd name="T8" fmla="*/ 6 w 283"/>
                <a:gd name="T9" fmla="*/ 380 h 1002"/>
                <a:gd name="T10" fmla="*/ 31 w 283"/>
                <a:gd name="T11" fmla="*/ 407 h 1002"/>
                <a:gd name="T12" fmla="*/ 31 w 283"/>
                <a:gd name="T13" fmla="*/ 525 h 1002"/>
                <a:gd name="T14" fmla="*/ 50 w 283"/>
                <a:gd name="T15" fmla="*/ 539 h 1002"/>
                <a:gd name="T16" fmla="*/ 56 w 283"/>
                <a:gd name="T17" fmla="*/ 739 h 1002"/>
                <a:gd name="T18" fmla="*/ 56 w 283"/>
                <a:gd name="T19" fmla="*/ 946 h 1002"/>
                <a:gd name="T20" fmla="*/ 63 w 283"/>
                <a:gd name="T21" fmla="*/ 946 h 1002"/>
                <a:gd name="T22" fmla="*/ 56 w 283"/>
                <a:gd name="T23" fmla="*/ 973 h 1002"/>
                <a:gd name="T24" fmla="*/ 56 w 283"/>
                <a:gd name="T25" fmla="*/ 1001 h 1002"/>
                <a:gd name="T26" fmla="*/ 106 w 283"/>
                <a:gd name="T27" fmla="*/ 994 h 1002"/>
                <a:gd name="T28" fmla="*/ 106 w 283"/>
                <a:gd name="T29" fmla="*/ 994 h 1002"/>
                <a:gd name="T30" fmla="*/ 106 w 283"/>
                <a:gd name="T31" fmla="*/ 946 h 1002"/>
                <a:gd name="T32" fmla="*/ 119 w 283"/>
                <a:gd name="T33" fmla="*/ 939 h 1002"/>
                <a:gd name="T34" fmla="*/ 138 w 283"/>
                <a:gd name="T35" fmla="*/ 587 h 1002"/>
                <a:gd name="T36" fmla="*/ 156 w 283"/>
                <a:gd name="T37" fmla="*/ 808 h 1002"/>
                <a:gd name="T38" fmla="*/ 156 w 283"/>
                <a:gd name="T39" fmla="*/ 884 h 1002"/>
                <a:gd name="T40" fmla="*/ 181 w 283"/>
                <a:gd name="T41" fmla="*/ 953 h 1002"/>
                <a:gd name="T42" fmla="*/ 175 w 283"/>
                <a:gd name="T43" fmla="*/ 994 h 1002"/>
                <a:gd name="T44" fmla="*/ 181 w 283"/>
                <a:gd name="T45" fmla="*/ 1001 h 1002"/>
                <a:gd name="T46" fmla="*/ 225 w 283"/>
                <a:gd name="T47" fmla="*/ 1001 h 1002"/>
                <a:gd name="T48" fmla="*/ 225 w 283"/>
                <a:gd name="T49" fmla="*/ 973 h 1002"/>
                <a:gd name="T50" fmla="*/ 213 w 283"/>
                <a:gd name="T51" fmla="*/ 946 h 1002"/>
                <a:gd name="T52" fmla="*/ 225 w 283"/>
                <a:gd name="T53" fmla="*/ 946 h 1002"/>
                <a:gd name="T54" fmla="*/ 219 w 283"/>
                <a:gd name="T55" fmla="*/ 532 h 1002"/>
                <a:gd name="T56" fmla="*/ 244 w 283"/>
                <a:gd name="T57" fmla="*/ 532 h 1002"/>
                <a:gd name="T58" fmla="*/ 238 w 283"/>
                <a:gd name="T59" fmla="*/ 428 h 1002"/>
                <a:gd name="T60" fmla="*/ 282 w 283"/>
                <a:gd name="T61" fmla="*/ 331 h 1002"/>
                <a:gd name="T62" fmla="*/ 269 w 283"/>
                <a:gd name="T63" fmla="*/ 242 h 1002"/>
                <a:gd name="T64" fmla="*/ 238 w 283"/>
                <a:gd name="T65" fmla="*/ 166 h 1002"/>
                <a:gd name="T66" fmla="*/ 169 w 283"/>
                <a:gd name="T67" fmla="*/ 138 h 1002"/>
                <a:gd name="T68" fmla="*/ 169 w 283"/>
                <a:gd name="T69" fmla="*/ 104 h 1002"/>
                <a:gd name="T70" fmla="*/ 181 w 283"/>
                <a:gd name="T71" fmla="*/ 97 h 1002"/>
                <a:gd name="T72" fmla="*/ 181 w 283"/>
                <a:gd name="T73" fmla="*/ 55 h 1002"/>
                <a:gd name="T74" fmla="*/ 169 w 283"/>
                <a:gd name="T75" fmla="*/ 7 h 1002"/>
                <a:gd name="T76" fmla="*/ 138 w 283"/>
                <a:gd name="T77" fmla="*/ 0 h 1002"/>
                <a:gd name="T78" fmla="*/ 106 w 283"/>
                <a:gd name="T79" fmla="*/ 7 h 1002"/>
                <a:gd name="T80" fmla="*/ 94 w 283"/>
                <a:gd name="T81" fmla="*/ 21 h 1002"/>
                <a:gd name="T82" fmla="*/ 81 w 283"/>
                <a:gd name="T83" fmla="*/ 55 h 1002"/>
                <a:gd name="T84" fmla="*/ 94 w 283"/>
                <a:gd name="T85" fmla="*/ 97 h 1002"/>
                <a:gd name="T86" fmla="*/ 106 w 283"/>
                <a:gd name="T87" fmla="*/ 104 h 1002"/>
                <a:gd name="T88" fmla="*/ 106 w 283"/>
                <a:gd name="T89" fmla="*/ 124 h 1002"/>
                <a:gd name="T90" fmla="*/ 94 w 283"/>
                <a:gd name="T91" fmla="*/ 138 h 1002"/>
                <a:gd name="T92" fmla="*/ 25 w 283"/>
                <a:gd name="T93" fmla="*/ 166 h 1002"/>
                <a:gd name="T94" fmla="*/ 6 w 283"/>
                <a:gd name="T95" fmla="*/ 228 h 1002"/>
                <a:gd name="T96" fmla="*/ 0 w 283"/>
                <a:gd name="T97" fmla="*/ 283 h 1002"/>
                <a:gd name="T98" fmla="*/ 0 w 283"/>
                <a:gd name="T99" fmla="*/ 283 h 1002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83" h="1002">
                  <a:moveTo>
                    <a:pt x="0" y="283"/>
                  </a:moveTo>
                  <a:lnTo>
                    <a:pt x="0" y="345"/>
                  </a:lnTo>
                  <a:lnTo>
                    <a:pt x="6" y="352"/>
                  </a:lnTo>
                  <a:lnTo>
                    <a:pt x="6" y="366"/>
                  </a:lnTo>
                  <a:lnTo>
                    <a:pt x="6" y="380"/>
                  </a:lnTo>
                  <a:lnTo>
                    <a:pt x="31" y="407"/>
                  </a:lnTo>
                  <a:lnTo>
                    <a:pt x="31" y="525"/>
                  </a:lnTo>
                  <a:lnTo>
                    <a:pt x="50" y="539"/>
                  </a:lnTo>
                  <a:lnTo>
                    <a:pt x="56" y="739"/>
                  </a:lnTo>
                  <a:lnTo>
                    <a:pt x="56" y="946"/>
                  </a:lnTo>
                  <a:lnTo>
                    <a:pt x="63" y="946"/>
                  </a:lnTo>
                  <a:lnTo>
                    <a:pt x="56" y="973"/>
                  </a:lnTo>
                  <a:lnTo>
                    <a:pt x="56" y="1001"/>
                  </a:lnTo>
                  <a:lnTo>
                    <a:pt x="106" y="994"/>
                  </a:lnTo>
                  <a:lnTo>
                    <a:pt x="106" y="946"/>
                  </a:lnTo>
                  <a:lnTo>
                    <a:pt x="119" y="939"/>
                  </a:lnTo>
                  <a:lnTo>
                    <a:pt x="138" y="587"/>
                  </a:lnTo>
                  <a:lnTo>
                    <a:pt x="156" y="808"/>
                  </a:lnTo>
                  <a:lnTo>
                    <a:pt x="156" y="884"/>
                  </a:lnTo>
                  <a:lnTo>
                    <a:pt x="181" y="953"/>
                  </a:lnTo>
                  <a:lnTo>
                    <a:pt x="175" y="994"/>
                  </a:lnTo>
                  <a:lnTo>
                    <a:pt x="181" y="1001"/>
                  </a:lnTo>
                  <a:lnTo>
                    <a:pt x="225" y="1001"/>
                  </a:lnTo>
                  <a:lnTo>
                    <a:pt x="225" y="973"/>
                  </a:lnTo>
                  <a:lnTo>
                    <a:pt x="213" y="946"/>
                  </a:lnTo>
                  <a:lnTo>
                    <a:pt x="225" y="946"/>
                  </a:lnTo>
                  <a:lnTo>
                    <a:pt x="219" y="532"/>
                  </a:lnTo>
                  <a:lnTo>
                    <a:pt x="244" y="532"/>
                  </a:lnTo>
                  <a:lnTo>
                    <a:pt x="238" y="428"/>
                  </a:lnTo>
                  <a:lnTo>
                    <a:pt x="282" y="331"/>
                  </a:lnTo>
                  <a:lnTo>
                    <a:pt x="269" y="242"/>
                  </a:lnTo>
                  <a:lnTo>
                    <a:pt x="238" y="166"/>
                  </a:lnTo>
                  <a:lnTo>
                    <a:pt x="169" y="138"/>
                  </a:lnTo>
                  <a:lnTo>
                    <a:pt x="169" y="104"/>
                  </a:lnTo>
                  <a:lnTo>
                    <a:pt x="181" y="97"/>
                  </a:lnTo>
                  <a:lnTo>
                    <a:pt x="181" y="55"/>
                  </a:lnTo>
                  <a:lnTo>
                    <a:pt x="169" y="7"/>
                  </a:lnTo>
                  <a:lnTo>
                    <a:pt x="138" y="0"/>
                  </a:lnTo>
                  <a:lnTo>
                    <a:pt x="106" y="7"/>
                  </a:lnTo>
                  <a:lnTo>
                    <a:pt x="94" y="21"/>
                  </a:lnTo>
                  <a:lnTo>
                    <a:pt x="81" y="55"/>
                  </a:lnTo>
                  <a:lnTo>
                    <a:pt x="94" y="97"/>
                  </a:lnTo>
                  <a:lnTo>
                    <a:pt x="106" y="104"/>
                  </a:lnTo>
                  <a:lnTo>
                    <a:pt x="106" y="124"/>
                  </a:lnTo>
                  <a:lnTo>
                    <a:pt x="94" y="138"/>
                  </a:lnTo>
                  <a:lnTo>
                    <a:pt x="25" y="166"/>
                  </a:lnTo>
                  <a:lnTo>
                    <a:pt x="6" y="228"/>
                  </a:lnTo>
                  <a:lnTo>
                    <a:pt x="0" y="283"/>
                  </a:lnTo>
                  <a:close/>
                </a:path>
              </a:pathLst>
            </a:custGeom>
            <a:solidFill>
              <a:srgbClr val="77777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175" cap="flat">
                  <a:solidFill>
                    <a:srgbClr val="FFFFFF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29" name="Freeform 113"/>
            <p:cNvSpPr>
              <a:spLocks/>
            </p:cNvSpPr>
            <p:nvPr/>
          </p:nvSpPr>
          <p:spPr bwMode="auto">
            <a:xfrm>
              <a:off x="2504" y="2560"/>
              <a:ext cx="413" cy="678"/>
            </a:xfrm>
            <a:custGeom>
              <a:avLst/>
              <a:gdLst>
                <a:gd name="T0" fmla="*/ 288 w 314"/>
                <a:gd name="T1" fmla="*/ 152 h 974"/>
                <a:gd name="T2" fmla="*/ 232 w 314"/>
                <a:gd name="T3" fmla="*/ 110 h 974"/>
                <a:gd name="T4" fmla="*/ 238 w 314"/>
                <a:gd name="T5" fmla="*/ 69 h 974"/>
                <a:gd name="T6" fmla="*/ 238 w 314"/>
                <a:gd name="T7" fmla="*/ 34 h 974"/>
                <a:gd name="T8" fmla="*/ 188 w 314"/>
                <a:gd name="T9" fmla="*/ 0 h 974"/>
                <a:gd name="T10" fmla="*/ 175 w 314"/>
                <a:gd name="T11" fmla="*/ 7 h 974"/>
                <a:gd name="T12" fmla="*/ 131 w 314"/>
                <a:gd name="T13" fmla="*/ 124 h 974"/>
                <a:gd name="T14" fmla="*/ 94 w 314"/>
                <a:gd name="T15" fmla="*/ 165 h 974"/>
                <a:gd name="T16" fmla="*/ 0 w 314"/>
                <a:gd name="T17" fmla="*/ 310 h 974"/>
                <a:gd name="T18" fmla="*/ 81 w 314"/>
                <a:gd name="T19" fmla="*/ 435 h 974"/>
                <a:gd name="T20" fmla="*/ 56 w 314"/>
                <a:gd name="T21" fmla="*/ 731 h 974"/>
                <a:gd name="T22" fmla="*/ 138 w 314"/>
                <a:gd name="T23" fmla="*/ 814 h 974"/>
                <a:gd name="T24" fmla="*/ 157 w 314"/>
                <a:gd name="T25" fmla="*/ 952 h 974"/>
                <a:gd name="T26" fmla="*/ 194 w 314"/>
                <a:gd name="T27" fmla="*/ 973 h 974"/>
                <a:gd name="T28" fmla="*/ 182 w 314"/>
                <a:gd name="T29" fmla="*/ 890 h 974"/>
                <a:gd name="T30" fmla="*/ 182 w 314"/>
                <a:gd name="T31" fmla="*/ 863 h 974"/>
                <a:gd name="T32" fmla="*/ 175 w 314"/>
                <a:gd name="T33" fmla="*/ 752 h 974"/>
                <a:gd name="T34" fmla="*/ 182 w 314"/>
                <a:gd name="T35" fmla="*/ 773 h 974"/>
                <a:gd name="T36" fmla="*/ 182 w 314"/>
                <a:gd name="T37" fmla="*/ 863 h 974"/>
                <a:gd name="T38" fmla="*/ 207 w 314"/>
                <a:gd name="T39" fmla="*/ 911 h 974"/>
                <a:gd name="T40" fmla="*/ 250 w 314"/>
                <a:gd name="T41" fmla="*/ 966 h 974"/>
                <a:gd name="T42" fmla="*/ 250 w 314"/>
                <a:gd name="T43" fmla="*/ 918 h 974"/>
                <a:gd name="T44" fmla="*/ 225 w 314"/>
                <a:gd name="T45" fmla="*/ 856 h 974"/>
                <a:gd name="T46" fmla="*/ 232 w 314"/>
                <a:gd name="T47" fmla="*/ 704 h 974"/>
                <a:gd name="T48" fmla="*/ 275 w 314"/>
                <a:gd name="T49" fmla="*/ 455 h 974"/>
                <a:gd name="T50" fmla="*/ 282 w 314"/>
                <a:gd name="T51" fmla="*/ 469 h 974"/>
                <a:gd name="T52" fmla="*/ 275 w 314"/>
                <a:gd name="T53" fmla="*/ 538 h 974"/>
                <a:gd name="T54" fmla="*/ 288 w 314"/>
                <a:gd name="T55" fmla="*/ 531 h 974"/>
                <a:gd name="T56" fmla="*/ 307 w 314"/>
                <a:gd name="T57" fmla="*/ 476 h 974"/>
                <a:gd name="T58" fmla="*/ 307 w 314"/>
                <a:gd name="T59" fmla="*/ 421 h 974"/>
                <a:gd name="T60" fmla="*/ 307 w 314"/>
                <a:gd name="T61" fmla="*/ 276 h 974"/>
                <a:gd name="T62" fmla="*/ 294 w 314"/>
                <a:gd name="T63" fmla="*/ 165 h 97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14" h="974">
                  <a:moveTo>
                    <a:pt x="294" y="165"/>
                  </a:moveTo>
                  <a:lnTo>
                    <a:pt x="288" y="152"/>
                  </a:lnTo>
                  <a:lnTo>
                    <a:pt x="232" y="145"/>
                  </a:lnTo>
                  <a:lnTo>
                    <a:pt x="232" y="110"/>
                  </a:lnTo>
                  <a:lnTo>
                    <a:pt x="232" y="76"/>
                  </a:lnTo>
                  <a:lnTo>
                    <a:pt x="238" y="69"/>
                  </a:lnTo>
                  <a:lnTo>
                    <a:pt x="232" y="41"/>
                  </a:lnTo>
                  <a:lnTo>
                    <a:pt x="238" y="34"/>
                  </a:lnTo>
                  <a:lnTo>
                    <a:pt x="207" y="7"/>
                  </a:lnTo>
                  <a:lnTo>
                    <a:pt x="188" y="0"/>
                  </a:lnTo>
                  <a:lnTo>
                    <a:pt x="182" y="7"/>
                  </a:lnTo>
                  <a:lnTo>
                    <a:pt x="175" y="7"/>
                  </a:lnTo>
                  <a:lnTo>
                    <a:pt x="150" y="34"/>
                  </a:lnTo>
                  <a:lnTo>
                    <a:pt x="131" y="124"/>
                  </a:lnTo>
                  <a:lnTo>
                    <a:pt x="138" y="152"/>
                  </a:lnTo>
                  <a:lnTo>
                    <a:pt x="94" y="165"/>
                  </a:lnTo>
                  <a:lnTo>
                    <a:pt x="6" y="290"/>
                  </a:lnTo>
                  <a:lnTo>
                    <a:pt x="0" y="310"/>
                  </a:lnTo>
                  <a:lnTo>
                    <a:pt x="81" y="393"/>
                  </a:lnTo>
                  <a:lnTo>
                    <a:pt x="81" y="435"/>
                  </a:lnTo>
                  <a:lnTo>
                    <a:pt x="81" y="476"/>
                  </a:lnTo>
                  <a:lnTo>
                    <a:pt x="56" y="731"/>
                  </a:lnTo>
                  <a:lnTo>
                    <a:pt x="125" y="745"/>
                  </a:lnTo>
                  <a:lnTo>
                    <a:pt x="138" y="814"/>
                  </a:lnTo>
                  <a:lnTo>
                    <a:pt x="157" y="883"/>
                  </a:lnTo>
                  <a:lnTo>
                    <a:pt x="157" y="952"/>
                  </a:lnTo>
                  <a:lnTo>
                    <a:pt x="175" y="973"/>
                  </a:lnTo>
                  <a:lnTo>
                    <a:pt x="194" y="973"/>
                  </a:lnTo>
                  <a:lnTo>
                    <a:pt x="200" y="966"/>
                  </a:lnTo>
                  <a:lnTo>
                    <a:pt x="182" y="890"/>
                  </a:lnTo>
                  <a:lnTo>
                    <a:pt x="182" y="883"/>
                  </a:lnTo>
                  <a:lnTo>
                    <a:pt x="182" y="863"/>
                  </a:lnTo>
                  <a:lnTo>
                    <a:pt x="182" y="807"/>
                  </a:lnTo>
                  <a:lnTo>
                    <a:pt x="175" y="752"/>
                  </a:lnTo>
                  <a:lnTo>
                    <a:pt x="188" y="752"/>
                  </a:lnTo>
                  <a:lnTo>
                    <a:pt x="182" y="773"/>
                  </a:lnTo>
                  <a:lnTo>
                    <a:pt x="200" y="849"/>
                  </a:lnTo>
                  <a:lnTo>
                    <a:pt x="182" y="863"/>
                  </a:lnTo>
                  <a:lnTo>
                    <a:pt x="188" y="876"/>
                  </a:lnTo>
                  <a:lnTo>
                    <a:pt x="207" y="911"/>
                  </a:lnTo>
                  <a:lnTo>
                    <a:pt x="213" y="939"/>
                  </a:lnTo>
                  <a:lnTo>
                    <a:pt x="250" y="966"/>
                  </a:lnTo>
                  <a:lnTo>
                    <a:pt x="263" y="959"/>
                  </a:lnTo>
                  <a:lnTo>
                    <a:pt x="250" y="918"/>
                  </a:lnTo>
                  <a:lnTo>
                    <a:pt x="232" y="870"/>
                  </a:lnTo>
                  <a:lnTo>
                    <a:pt x="225" y="856"/>
                  </a:lnTo>
                  <a:lnTo>
                    <a:pt x="238" y="752"/>
                  </a:lnTo>
                  <a:lnTo>
                    <a:pt x="232" y="704"/>
                  </a:lnTo>
                  <a:lnTo>
                    <a:pt x="257" y="462"/>
                  </a:lnTo>
                  <a:lnTo>
                    <a:pt x="275" y="455"/>
                  </a:lnTo>
                  <a:lnTo>
                    <a:pt x="275" y="476"/>
                  </a:lnTo>
                  <a:lnTo>
                    <a:pt x="282" y="469"/>
                  </a:lnTo>
                  <a:lnTo>
                    <a:pt x="275" y="490"/>
                  </a:lnTo>
                  <a:lnTo>
                    <a:pt x="275" y="538"/>
                  </a:lnTo>
                  <a:lnTo>
                    <a:pt x="288" y="538"/>
                  </a:lnTo>
                  <a:lnTo>
                    <a:pt x="288" y="531"/>
                  </a:lnTo>
                  <a:lnTo>
                    <a:pt x="313" y="504"/>
                  </a:lnTo>
                  <a:lnTo>
                    <a:pt x="307" y="476"/>
                  </a:lnTo>
                  <a:lnTo>
                    <a:pt x="307" y="421"/>
                  </a:lnTo>
                  <a:lnTo>
                    <a:pt x="307" y="372"/>
                  </a:lnTo>
                  <a:lnTo>
                    <a:pt x="307" y="276"/>
                  </a:lnTo>
                  <a:lnTo>
                    <a:pt x="307" y="179"/>
                  </a:lnTo>
                  <a:lnTo>
                    <a:pt x="294" y="165"/>
                  </a:lnTo>
                  <a:close/>
                </a:path>
              </a:pathLst>
            </a:custGeom>
            <a:solidFill>
              <a:srgbClr val="77777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175" cap="flat">
                  <a:solidFill>
                    <a:srgbClr val="FFFFFF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30" name="Freeform 114"/>
            <p:cNvSpPr>
              <a:spLocks/>
            </p:cNvSpPr>
            <p:nvPr/>
          </p:nvSpPr>
          <p:spPr bwMode="auto">
            <a:xfrm>
              <a:off x="3781" y="2560"/>
              <a:ext cx="413" cy="678"/>
            </a:xfrm>
            <a:custGeom>
              <a:avLst/>
              <a:gdLst>
                <a:gd name="T0" fmla="*/ 38 w 258"/>
                <a:gd name="T1" fmla="*/ 393 h 960"/>
                <a:gd name="T2" fmla="*/ 13 w 258"/>
                <a:gd name="T3" fmla="*/ 365 h 960"/>
                <a:gd name="T4" fmla="*/ 0 w 258"/>
                <a:gd name="T5" fmla="*/ 331 h 960"/>
                <a:gd name="T6" fmla="*/ 13 w 258"/>
                <a:gd name="T7" fmla="*/ 200 h 960"/>
                <a:gd name="T8" fmla="*/ 25 w 258"/>
                <a:gd name="T9" fmla="*/ 165 h 960"/>
                <a:gd name="T10" fmla="*/ 94 w 258"/>
                <a:gd name="T11" fmla="*/ 138 h 960"/>
                <a:gd name="T12" fmla="*/ 107 w 258"/>
                <a:gd name="T13" fmla="*/ 124 h 960"/>
                <a:gd name="T14" fmla="*/ 94 w 258"/>
                <a:gd name="T15" fmla="*/ 82 h 960"/>
                <a:gd name="T16" fmla="*/ 100 w 258"/>
                <a:gd name="T17" fmla="*/ 62 h 960"/>
                <a:gd name="T18" fmla="*/ 107 w 258"/>
                <a:gd name="T19" fmla="*/ 34 h 960"/>
                <a:gd name="T20" fmla="*/ 107 w 258"/>
                <a:gd name="T21" fmla="*/ 27 h 960"/>
                <a:gd name="T22" fmla="*/ 113 w 258"/>
                <a:gd name="T23" fmla="*/ 0 h 960"/>
                <a:gd name="T24" fmla="*/ 144 w 258"/>
                <a:gd name="T25" fmla="*/ 0 h 960"/>
                <a:gd name="T26" fmla="*/ 176 w 258"/>
                <a:gd name="T27" fmla="*/ 0 h 960"/>
                <a:gd name="T28" fmla="*/ 194 w 258"/>
                <a:gd name="T29" fmla="*/ 27 h 960"/>
                <a:gd name="T30" fmla="*/ 188 w 258"/>
                <a:gd name="T31" fmla="*/ 82 h 960"/>
                <a:gd name="T32" fmla="*/ 182 w 258"/>
                <a:gd name="T33" fmla="*/ 110 h 960"/>
                <a:gd name="T34" fmla="*/ 176 w 258"/>
                <a:gd name="T35" fmla="*/ 110 h 960"/>
                <a:gd name="T36" fmla="*/ 176 w 258"/>
                <a:gd name="T37" fmla="*/ 138 h 960"/>
                <a:gd name="T38" fmla="*/ 226 w 258"/>
                <a:gd name="T39" fmla="*/ 165 h 960"/>
                <a:gd name="T40" fmla="*/ 232 w 258"/>
                <a:gd name="T41" fmla="*/ 165 h 960"/>
                <a:gd name="T42" fmla="*/ 257 w 258"/>
                <a:gd name="T43" fmla="*/ 172 h 960"/>
                <a:gd name="T44" fmla="*/ 257 w 258"/>
                <a:gd name="T45" fmla="*/ 248 h 960"/>
                <a:gd name="T46" fmla="*/ 257 w 258"/>
                <a:gd name="T47" fmla="*/ 324 h 960"/>
                <a:gd name="T48" fmla="*/ 232 w 258"/>
                <a:gd name="T49" fmla="*/ 386 h 960"/>
                <a:gd name="T50" fmla="*/ 219 w 258"/>
                <a:gd name="T51" fmla="*/ 386 h 960"/>
                <a:gd name="T52" fmla="*/ 213 w 258"/>
                <a:gd name="T53" fmla="*/ 476 h 960"/>
                <a:gd name="T54" fmla="*/ 176 w 258"/>
                <a:gd name="T55" fmla="*/ 697 h 960"/>
                <a:gd name="T56" fmla="*/ 157 w 258"/>
                <a:gd name="T57" fmla="*/ 918 h 960"/>
                <a:gd name="T58" fmla="*/ 150 w 258"/>
                <a:gd name="T59" fmla="*/ 925 h 960"/>
                <a:gd name="T60" fmla="*/ 182 w 258"/>
                <a:gd name="T61" fmla="*/ 945 h 960"/>
                <a:gd name="T62" fmla="*/ 182 w 258"/>
                <a:gd name="T63" fmla="*/ 952 h 960"/>
                <a:gd name="T64" fmla="*/ 182 w 258"/>
                <a:gd name="T65" fmla="*/ 959 h 960"/>
                <a:gd name="T66" fmla="*/ 132 w 258"/>
                <a:gd name="T67" fmla="*/ 959 h 960"/>
                <a:gd name="T68" fmla="*/ 88 w 258"/>
                <a:gd name="T69" fmla="*/ 952 h 960"/>
                <a:gd name="T70" fmla="*/ 82 w 258"/>
                <a:gd name="T71" fmla="*/ 918 h 960"/>
                <a:gd name="T72" fmla="*/ 82 w 258"/>
                <a:gd name="T73" fmla="*/ 911 h 960"/>
                <a:gd name="T74" fmla="*/ 82 w 258"/>
                <a:gd name="T75" fmla="*/ 883 h 960"/>
                <a:gd name="T76" fmla="*/ 88 w 258"/>
                <a:gd name="T77" fmla="*/ 835 h 960"/>
                <a:gd name="T78" fmla="*/ 82 w 258"/>
                <a:gd name="T79" fmla="*/ 787 h 960"/>
                <a:gd name="T80" fmla="*/ 75 w 258"/>
                <a:gd name="T81" fmla="*/ 925 h 960"/>
                <a:gd name="T82" fmla="*/ 63 w 258"/>
                <a:gd name="T83" fmla="*/ 925 h 960"/>
                <a:gd name="T84" fmla="*/ 69 w 258"/>
                <a:gd name="T85" fmla="*/ 938 h 960"/>
                <a:gd name="T86" fmla="*/ 82 w 258"/>
                <a:gd name="T87" fmla="*/ 945 h 960"/>
                <a:gd name="T88" fmla="*/ 82 w 258"/>
                <a:gd name="T89" fmla="*/ 952 h 960"/>
                <a:gd name="T90" fmla="*/ 82 w 258"/>
                <a:gd name="T91" fmla="*/ 959 h 960"/>
                <a:gd name="T92" fmla="*/ 32 w 258"/>
                <a:gd name="T93" fmla="*/ 959 h 960"/>
                <a:gd name="T94" fmla="*/ 25 w 258"/>
                <a:gd name="T95" fmla="*/ 945 h 960"/>
                <a:gd name="T96" fmla="*/ 25 w 258"/>
                <a:gd name="T97" fmla="*/ 932 h 960"/>
                <a:gd name="T98" fmla="*/ 13 w 258"/>
                <a:gd name="T99" fmla="*/ 925 h 960"/>
                <a:gd name="T100" fmla="*/ 13 w 258"/>
                <a:gd name="T101" fmla="*/ 731 h 960"/>
                <a:gd name="T102" fmla="*/ 32 w 258"/>
                <a:gd name="T103" fmla="*/ 579 h 960"/>
                <a:gd name="T104" fmla="*/ 32 w 258"/>
                <a:gd name="T105" fmla="*/ 421 h 960"/>
                <a:gd name="T106" fmla="*/ 38 w 258"/>
                <a:gd name="T107" fmla="*/ 393 h 960"/>
                <a:gd name="T108" fmla="*/ 38 w 258"/>
                <a:gd name="T109" fmla="*/ 393 h 960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258" h="960">
                  <a:moveTo>
                    <a:pt x="38" y="393"/>
                  </a:moveTo>
                  <a:lnTo>
                    <a:pt x="13" y="365"/>
                  </a:lnTo>
                  <a:lnTo>
                    <a:pt x="0" y="331"/>
                  </a:lnTo>
                  <a:lnTo>
                    <a:pt x="13" y="200"/>
                  </a:lnTo>
                  <a:lnTo>
                    <a:pt x="25" y="165"/>
                  </a:lnTo>
                  <a:lnTo>
                    <a:pt x="94" y="138"/>
                  </a:lnTo>
                  <a:lnTo>
                    <a:pt x="107" y="124"/>
                  </a:lnTo>
                  <a:lnTo>
                    <a:pt x="94" y="82"/>
                  </a:lnTo>
                  <a:lnTo>
                    <a:pt x="100" y="62"/>
                  </a:lnTo>
                  <a:lnTo>
                    <a:pt x="107" y="34"/>
                  </a:lnTo>
                  <a:lnTo>
                    <a:pt x="107" y="27"/>
                  </a:lnTo>
                  <a:lnTo>
                    <a:pt x="113" y="0"/>
                  </a:lnTo>
                  <a:lnTo>
                    <a:pt x="144" y="0"/>
                  </a:lnTo>
                  <a:lnTo>
                    <a:pt x="176" y="0"/>
                  </a:lnTo>
                  <a:lnTo>
                    <a:pt x="194" y="27"/>
                  </a:lnTo>
                  <a:lnTo>
                    <a:pt x="188" y="82"/>
                  </a:lnTo>
                  <a:lnTo>
                    <a:pt x="182" y="110"/>
                  </a:lnTo>
                  <a:lnTo>
                    <a:pt x="176" y="110"/>
                  </a:lnTo>
                  <a:lnTo>
                    <a:pt x="176" y="138"/>
                  </a:lnTo>
                  <a:lnTo>
                    <a:pt x="226" y="165"/>
                  </a:lnTo>
                  <a:lnTo>
                    <a:pt x="232" y="165"/>
                  </a:lnTo>
                  <a:lnTo>
                    <a:pt x="257" y="172"/>
                  </a:lnTo>
                  <a:lnTo>
                    <a:pt x="257" y="248"/>
                  </a:lnTo>
                  <a:lnTo>
                    <a:pt x="257" y="324"/>
                  </a:lnTo>
                  <a:lnTo>
                    <a:pt x="232" y="386"/>
                  </a:lnTo>
                  <a:lnTo>
                    <a:pt x="219" y="386"/>
                  </a:lnTo>
                  <a:lnTo>
                    <a:pt x="213" y="476"/>
                  </a:lnTo>
                  <a:lnTo>
                    <a:pt x="176" y="697"/>
                  </a:lnTo>
                  <a:lnTo>
                    <a:pt x="157" y="918"/>
                  </a:lnTo>
                  <a:lnTo>
                    <a:pt x="150" y="925"/>
                  </a:lnTo>
                  <a:lnTo>
                    <a:pt x="182" y="945"/>
                  </a:lnTo>
                  <a:lnTo>
                    <a:pt x="182" y="952"/>
                  </a:lnTo>
                  <a:lnTo>
                    <a:pt x="182" y="959"/>
                  </a:lnTo>
                  <a:lnTo>
                    <a:pt x="132" y="959"/>
                  </a:lnTo>
                  <a:lnTo>
                    <a:pt x="88" y="952"/>
                  </a:lnTo>
                  <a:lnTo>
                    <a:pt x="82" y="918"/>
                  </a:lnTo>
                  <a:lnTo>
                    <a:pt x="82" y="911"/>
                  </a:lnTo>
                  <a:lnTo>
                    <a:pt x="82" y="883"/>
                  </a:lnTo>
                  <a:lnTo>
                    <a:pt x="88" y="835"/>
                  </a:lnTo>
                  <a:lnTo>
                    <a:pt x="82" y="787"/>
                  </a:lnTo>
                  <a:lnTo>
                    <a:pt x="75" y="925"/>
                  </a:lnTo>
                  <a:lnTo>
                    <a:pt x="63" y="925"/>
                  </a:lnTo>
                  <a:lnTo>
                    <a:pt x="69" y="938"/>
                  </a:lnTo>
                  <a:lnTo>
                    <a:pt x="82" y="945"/>
                  </a:lnTo>
                  <a:lnTo>
                    <a:pt x="82" y="952"/>
                  </a:lnTo>
                  <a:lnTo>
                    <a:pt x="82" y="959"/>
                  </a:lnTo>
                  <a:lnTo>
                    <a:pt x="32" y="959"/>
                  </a:lnTo>
                  <a:lnTo>
                    <a:pt x="25" y="945"/>
                  </a:lnTo>
                  <a:lnTo>
                    <a:pt x="25" y="932"/>
                  </a:lnTo>
                  <a:lnTo>
                    <a:pt x="13" y="925"/>
                  </a:lnTo>
                  <a:lnTo>
                    <a:pt x="13" y="731"/>
                  </a:lnTo>
                  <a:lnTo>
                    <a:pt x="32" y="579"/>
                  </a:lnTo>
                  <a:lnTo>
                    <a:pt x="32" y="421"/>
                  </a:lnTo>
                  <a:lnTo>
                    <a:pt x="38" y="393"/>
                  </a:lnTo>
                  <a:close/>
                </a:path>
              </a:pathLst>
            </a:custGeom>
            <a:solidFill>
              <a:srgbClr val="77777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175" cap="flat">
                  <a:solidFill>
                    <a:srgbClr val="FFFFFF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31" name="Freeform 115"/>
            <p:cNvSpPr>
              <a:spLocks/>
            </p:cNvSpPr>
            <p:nvPr/>
          </p:nvSpPr>
          <p:spPr bwMode="auto">
            <a:xfrm>
              <a:off x="3637" y="2577"/>
              <a:ext cx="413" cy="678"/>
            </a:xfrm>
            <a:custGeom>
              <a:avLst/>
              <a:gdLst>
                <a:gd name="T0" fmla="*/ 194 w 202"/>
                <a:gd name="T1" fmla="*/ 394 h 954"/>
                <a:gd name="T2" fmla="*/ 188 w 202"/>
                <a:gd name="T3" fmla="*/ 670 h 954"/>
                <a:gd name="T4" fmla="*/ 150 w 202"/>
                <a:gd name="T5" fmla="*/ 780 h 954"/>
                <a:gd name="T6" fmla="*/ 132 w 202"/>
                <a:gd name="T7" fmla="*/ 918 h 954"/>
                <a:gd name="T8" fmla="*/ 150 w 202"/>
                <a:gd name="T9" fmla="*/ 946 h 954"/>
                <a:gd name="T10" fmla="*/ 94 w 202"/>
                <a:gd name="T11" fmla="*/ 925 h 954"/>
                <a:gd name="T12" fmla="*/ 75 w 202"/>
                <a:gd name="T13" fmla="*/ 939 h 954"/>
                <a:gd name="T14" fmla="*/ 82 w 202"/>
                <a:gd name="T15" fmla="*/ 898 h 954"/>
                <a:gd name="T16" fmla="*/ 100 w 202"/>
                <a:gd name="T17" fmla="*/ 815 h 954"/>
                <a:gd name="T18" fmla="*/ 82 w 202"/>
                <a:gd name="T19" fmla="*/ 898 h 954"/>
                <a:gd name="T20" fmla="*/ 50 w 202"/>
                <a:gd name="T21" fmla="*/ 953 h 954"/>
                <a:gd name="T22" fmla="*/ 25 w 202"/>
                <a:gd name="T23" fmla="*/ 946 h 954"/>
                <a:gd name="T24" fmla="*/ 63 w 202"/>
                <a:gd name="T25" fmla="*/ 801 h 954"/>
                <a:gd name="T26" fmla="*/ 94 w 202"/>
                <a:gd name="T27" fmla="*/ 677 h 954"/>
                <a:gd name="T28" fmla="*/ 50 w 202"/>
                <a:gd name="T29" fmla="*/ 511 h 954"/>
                <a:gd name="T30" fmla="*/ 50 w 202"/>
                <a:gd name="T31" fmla="*/ 311 h 954"/>
                <a:gd name="T32" fmla="*/ 50 w 202"/>
                <a:gd name="T33" fmla="*/ 270 h 954"/>
                <a:gd name="T34" fmla="*/ 50 w 202"/>
                <a:gd name="T35" fmla="*/ 311 h 954"/>
                <a:gd name="T36" fmla="*/ 13 w 202"/>
                <a:gd name="T37" fmla="*/ 359 h 954"/>
                <a:gd name="T38" fmla="*/ 25 w 202"/>
                <a:gd name="T39" fmla="*/ 166 h 954"/>
                <a:gd name="T40" fmla="*/ 100 w 202"/>
                <a:gd name="T41" fmla="*/ 104 h 954"/>
                <a:gd name="T42" fmla="*/ 100 w 202"/>
                <a:gd name="T43" fmla="*/ 14 h 954"/>
                <a:gd name="T44" fmla="*/ 169 w 202"/>
                <a:gd name="T45" fmla="*/ 0 h 954"/>
                <a:gd name="T46" fmla="*/ 188 w 202"/>
                <a:gd name="T47" fmla="*/ 21 h 954"/>
                <a:gd name="T48" fmla="*/ 176 w 202"/>
                <a:gd name="T49" fmla="*/ 62 h 954"/>
                <a:gd name="T50" fmla="*/ 176 w 202"/>
                <a:gd name="T51" fmla="*/ 83 h 954"/>
                <a:gd name="T52" fmla="*/ 150 w 202"/>
                <a:gd name="T53" fmla="*/ 118 h 954"/>
                <a:gd name="T54" fmla="*/ 169 w 202"/>
                <a:gd name="T55" fmla="*/ 145 h 954"/>
                <a:gd name="T56" fmla="*/ 182 w 202"/>
                <a:gd name="T57" fmla="*/ 187 h 954"/>
                <a:gd name="T58" fmla="*/ 201 w 202"/>
                <a:gd name="T59" fmla="*/ 242 h 954"/>
                <a:gd name="T60" fmla="*/ 176 w 202"/>
                <a:gd name="T61" fmla="*/ 283 h 954"/>
                <a:gd name="T62" fmla="*/ 182 w 202"/>
                <a:gd name="T63" fmla="*/ 359 h 95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202" h="954">
                  <a:moveTo>
                    <a:pt x="182" y="359"/>
                  </a:moveTo>
                  <a:lnTo>
                    <a:pt x="194" y="394"/>
                  </a:lnTo>
                  <a:lnTo>
                    <a:pt x="201" y="428"/>
                  </a:lnTo>
                  <a:lnTo>
                    <a:pt x="188" y="670"/>
                  </a:lnTo>
                  <a:lnTo>
                    <a:pt x="163" y="670"/>
                  </a:lnTo>
                  <a:lnTo>
                    <a:pt x="150" y="780"/>
                  </a:lnTo>
                  <a:lnTo>
                    <a:pt x="119" y="891"/>
                  </a:lnTo>
                  <a:lnTo>
                    <a:pt x="132" y="918"/>
                  </a:lnTo>
                  <a:lnTo>
                    <a:pt x="157" y="946"/>
                  </a:lnTo>
                  <a:lnTo>
                    <a:pt x="150" y="946"/>
                  </a:lnTo>
                  <a:lnTo>
                    <a:pt x="119" y="946"/>
                  </a:lnTo>
                  <a:lnTo>
                    <a:pt x="94" y="925"/>
                  </a:lnTo>
                  <a:lnTo>
                    <a:pt x="94" y="939"/>
                  </a:lnTo>
                  <a:lnTo>
                    <a:pt x="75" y="939"/>
                  </a:lnTo>
                  <a:lnTo>
                    <a:pt x="75" y="925"/>
                  </a:lnTo>
                  <a:lnTo>
                    <a:pt x="82" y="898"/>
                  </a:lnTo>
                  <a:lnTo>
                    <a:pt x="88" y="884"/>
                  </a:lnTo>
                  <a:lnTo>
                    <a:pt x="100" y="815"/>
                  </a:lnTo>
                  <a:lnTo>
                    <a:pt x="88" y="856"/>
                  </a:lnTo>
                  <a:lnTo>
                    <a:pt x="82" y="898"/>
                  </a:lnTo>
                  <a:lnTo>
                    <a:pt x="75" y="925"/>
                  </a:lnTo>
                  <a:lnTo>
                    <a:pt x="50" y="953"/>
                  </a:lnTo>
                  <a:lnTo>
                    <a:pt x="38" y="953"/>
                  </a:lnTo>
                  <a:lnTo>
                    <a:pt x="25" y="946"/>
                  </a:lnTo>
                  <a:lnTo>
                    <a:pt x="50" y="877"/>
                  </a:lnTo>
                  <a:lnTo>
                    <a:pt x="63" y="801"/>
                  </a:lnTo>
                  <a:lnTo>
                    <a:pt x="75" y="725"/>
                  </a:lnTo>
                  <a:lnTo>
                    <a:pt x="94" y="677"/>
                  </a:lnTo>
                  <a:lnTo>
                    <a:pt x="75" y="677"/>
                  </a:lnTo>
                  <a:lnTo>
                    <a:pt x="50" y="511"/>
                  </a:lnTo>
                  <a:lnTo>
                    <a:pt x="69" y="352"/>
                  </a:lnTo>
                  <a:lnTo>
                    <a:pt x="50" y="311"/>
                  </a:lnTo>
                  <a:lnTo>
                    <a:pt x="57" y="311"/>
                  </a:lnTo>
                  <a:lnTo>
                    <a:pt x="50" y="270"/>
                  </a:lnTo>
                  <a:lnTo>
                    <a:pt x="44" y="311"/>
                  </a:lnTo>
                  <a:lnTo>
                    <a:pt x="50" y="311"/>
                  </a:lnTo>
                  <a:lnTo>
                    <a:pt x="69" y="352"/>
                  </a:lnTo>
                  <a:lnTo>
                    <a:pt x="13" y="359"/>
                  </a:lnTo>
                  <a:lnTo>
                    <a:pt x="0" y="339"/>
                  </a:lnTo>
                  <a:lnTo>
                    <a:pt x="25" y="166"/>
                  </a:lnTo>
                  <a:lnTo>
                    <a:pt x="100" y="125"/>
                  </a:lnTo>
                  <a:lnTo>
                    <a:pt x="100" y="104"/>
                  </a:lnTo>
                  <a:lnTo>
                    <a:pt x="88" y="42"/>
                  </a:lnTo>
                  <a:lnTo>
                    <a:pt x="100" y="14"/>
                  </a:lnTo>
                  <a:lnTo>
                    <a:pt x="125" y="0"/>
                  </a:lnTo>
                  <a:lnTo>
                    <a:pt x="169" y="0"/>
                  </a:lnTo>
                  <a:lnTo>
                    <a:pt x="182" y="7"/>
                  </a:lnTo>
                  <a:lnTo>
                    <a:pt x="188" y="21"/>
                  </a:lnTo>
                  <a:lnTo>
                    <a:pt x="176" y="35"/>
                  </a:lnTo>
                  <a:lnTo>
                    <a:pt x="176" y="62"/>
                  </a:lnTo>
                  <a:lnTo>
                    <a:pt x="176" y="83"/>
                  </a:lnTo>
                  <a:lnTo>
                    <a:pt x="163" y="118"/>
                  </a:lnTo>
                  <a:lnTo>
                    <a:pt x="150" y="118"/>
                  </a:lnTo>
                  <a:lnTo>
                    <a:pt x="150" y="138"/>
                  </a:lnTo>
                  <a:lnTo>
                    <a:pt x="169" y="145"/>
                  </a:lnTo>
                  <a:lnTo>
                    <a:pt x="182" y="152"/>
                  </a:lnTo>
                  <a:lnTo>
                    <a:pt x="182" y="187"/>
                  </a:lnTo>
                  <a:lnTo>
                    <a:pt x="188" y="214"/>
                  </a:lnTo>
                  <a:lnTo>
                    <a:pt x="201" y="242"/>
                  </a:lnTo>
                  <a:lnTo>
                    <a:pt x="194" y="263"/>
                  </a:lnTo>
                  <a:lnTo>
                    <a:pt x="176" y="283"/>
                  </a:lnTo>
                  <a:lnTo>
                    <a:pt x="176" y="318"/>
                  </a:lnTo>
                  <a:lnTo>
                    <a:pt x="182" y="359"/>
                  </a:lnTo>
                  <a:close/>
                </a:path>
              </a:pathLst>
            </a:custGeom>
            <a:solidFill>
              <a:srgbClr val="77777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175" cap="flat">
                  <a:solidFill>
                    <a:srgbClr val="FFFFFF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32" name="Freeform 116"/>
            <p:cNvSpPr>
              <a:spLocks/>
            </p:cNvSpPr>
            <p:nvPr/>
          </p:nvSpPr>
          <p:spPr bwMode="auto">
            <a:xfrm>
              <a:off x="3988" y="2573"/>
              <a:ext cx="413" cy="678"/>
            </a:xfrm>
            <a:custGeom>
              <a:avLst/>
              <a:gdLst>
                <a:gd name="T0" fmla="*/ 106 w 245"/>
                <a:gd name="T1" fmla="*/ 138 h 961"/>
                <a:gd name="T2" fmla="*/ 81 w 245"/>
                <a:gd name="T3" fmla="*/ 125 h 961"/>
                <a:gd name="T4" fmla="*/ 69 w 245"/>
                <a:gd name="T5" fmla="*/ 90 h 961"/>
                <a:gd name="T6" fmla="*/ 75 w 245"/>
                <a:gd name="T7" fmla="*/ 56 h 961"/>
                <a:gd name="T8" fmla="*/ 75 w 245"/>
                <a:gd name="T9" fmla="*/ 21 h 961"/>
                <a:gd name="T10" fmla="*/ 138 w 245"/>
                <a:gd name="T11" fmla="*/ 0 h 961"/>
                <a:gd name="T12" fmla="*/ 175 w 245"/>
                <a:gd name="T13" fmla="*/ 49 h 961"/>
                <a:gd name="T14" fmla="*/ 163 w 245"/>
                <a:gd name="T15" fmla="*/ 111 h 961"/>
                <a:gd name="T16" fmla="*/ 225 w 245"/>
                <a:gd name="T17" fmla="*/ 173 h 961"/>
                <a:gd name="T18" fmla="*/ 244 w 245"/>
                <a:gd name="T19" fmla="*/ 270 h 961"/>
                <a:gd name="T20" fmla="*/ 225 w 245"/>
                <a:gd name="T21" fmla="*/ 366 h 961"/>
                <a:gd name="T22" fmla="*/ 194 w 245"/>
                <a:gd name="T23" fmla="*/ 346 h 961"/>
                <a:gd name="T24" fmla="*/ 200 w 245"/>
                <a:gd name="T25" fmla="*/ 318 h 961"/>
                <a:gd name="T26" fmla="*/ 188 w 245"/>
                <a:gd name="T27" fmla="*/ 311 h 961"/>
                <a:gd name="T28" fmla="*/ 188 w 245"/>
                <a:gd name="T29" fmla="*/ 352 h 961"/>
                <a:gd name="T30" fmla="*/ 163 w 245"/>
                <a:gd name="T31" fmla="*/ 670 h 961"/>
                <a:gd name="T32" fmla="*/ 131 w 245"/>
                <a:gd name="T33" fmla="*/ 781 h 961"/>
                <a:gd name="T34" fmla="*/ 125 w 245"/>
                <a:gd name="T35" fmla="*/ 939 h 961"/>
                <a:gd name="T36" fmla="*/ 125 w 245"/>
                <a:gd name="T37" fmla="*/ 953 h 961"/>
                <a:gd name="T38" fmla="*/ 87 w 245"/>
                <a:gd name="T39" fmla="*/ 932 h 961"/>
                <a:gd name="T40" fmla="*/ 81 w 245"/>
                <a:gd name="T41" fmla="*/ 870 h 961"/>
                <a:gd name="T42" fmla="*/ 87 w 245"/>
                <a:gd name="T43" fmla="*/ 787 h 961"/>
                <a:gd name="T44" fmla="*/ 81 w 245"/>
                <a:gd name="T45" fmla="*/ 870 h 961"/>
                <a:gd name="T46" fmla="*/ 75 w 245"/>
                <a:gd name="T47" fmla="*/ 932 h 961"/>
                <a:gd name="T48" fmla="*/ 50 w 245"/>
                <a:gd name="T49" fmla="*/ 960 h 961"/>
                <a:gd name="T50" fmla="*/ 25 w 245"/>
                <a:gd name="T51" fmla="*/ 953 h 961"/>
                <a:gd name="T52" fmla="*/ 44 w 245"/>
                <a:gd name="T53" fmla="*/ 725 h 961"/>
                <a:gd name="T54" fmla="*/ 37 w 245"/>
                <a:gd name="T55" fmla="*/ 656 h 961"/>
                <a:gd name="T56" fmla="*/ 25 w 245"/>
                <a:gd name="T57" fmla="*/ 415 h 961"/>
                <a:gd name="T58" fmla="*/ 25 w 245"/>
                <a:gd name="T59" fmla="*/ 373 h 961"/>
                <a:gd name="T60" fmla="*/ 56 w 245"/>
                <a:gd name="T61" fmla="*/ 304 h 961"/>
                <a:gd name="T62" fmla="*/ 50 w 245"/>
                <a:gd name="T63" fmla="*/ 311 h 961"/>
                <a:gd name="T64" fmla="*/ 12 w 245"/>
                <a:gd name="T65" fmla="*/ 373 h 961"/>
                <a:gd name="T66" fmla="*/ 0 w 245"/>
                <a:gd name="T67" fmla="*/ 332 h 961"/>
                <a:gd name="T68" fmla="*/ 12 w 245"/>
                <a:gd name="T69" fmla="*/ 235 h 961"/>
                <a:gd name="T70" fmla="*/ 31 w 245"/>
                <a:gd name="T71" fmla="*/ 159 h 961"/>
                <a:gd name="T72" fmla="*/ 50 w 245"/>
                <a:gd name="T73" fmla="*/ 159 h 961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5" h="961">
                  <a:moveTo>
                    <a:pt x="50" y="159"/>
                  </a:moveTo>
                  <a:lnTo>
                    <a:pt x="106" y="138"/>
                  </a:lnTo>
                  <a:lnTo>
                    <a:pt x="106" y="125"/>
                  </a:lnTo>
                  <a:lnTo>
                    <a:pt x="81" y="125"/>
                  </a:lnTo>
                  <a:lnTo>
                    <a:pt x="81" y="97"/>
                  </a:lnTo>
                  <a:lnTo>
                    <a:pt x="69" y="90"/>
                  </a:lnTo>
                  <a:lnTo>
                    <a:pt x="75" y="69"/>
                  </a:lnTo>
                  <a:lnTo>
                    <a:pt x="75" y="56"/>
                  </a:lnTo>
                  <a:lnTo>
                    <a:pt x="81" y="28"/>
                  </a:lnTo>
                  <a:lnTo>
                    <a:pt x="75" y="21"/>
                  </a:lnTo>
                  <a:lnTo>
                    <a:pt x="87" y="7"/>
                  </a:lnTo>
                  <a:lnTo>
                    <a:pt x="138" y="0"/>
                  </a:lnTo>
                  <a:lnTo>
                    <a:pt x="156" y="14"/>
                  </a:lnTo>
                  <a:lnTo>
                    <a:pt x="175" y="49"/>
                  </a:lnTo>
                  <a:lnTo>
                    <a:pt x="175" y="97"/>
                  </a:lnTo>
                  <a:lnTo>
                    <a:pt x="163" y="111"/>
                  </a:lnTo>
                  <a:lnTo>
                    <a:pt x="163" y="138"/>
                  </a:lnTo>
                  <a:lnTo>
                    <a:pt x="225" y="173"/>
                  </a:lnTo>
                  <a:lnTo>
                    <a:pt x="244" y="194"/>
                  </a:lnTo>
                  <a:lnTo>
                    <a:pt x="244" y="270"/>
                  </a:lnTo>
                  <a:lnTo>
                    <a:pt x="238" y="359"/>
                  </a:lnTo>
                  <a:lnTo>
                    <a:pt x="225" y="366"/>
                  </a:lnTo>
                  <a:lnTo>
                    <a:pt x="206" y="359"/>
                  </a:lnTo>
                  <a:lnTo>
                    <a:pt x="194" y="346"/>
                  </a:lnTo>
                  <a:lnTo>
                    <a:pt x="188" y="311"/>
                  </a:lnTo>
                  <a:lnTo>
                    <a:pt x="200" y="318"/>
                  </a:lnTo>
                  <a:lnTo>
                    <a:pt x="200" y="270"/>
                  </a:lnTo>
                  <a:lnTo>
                    <a:pt x="188" y="311"/>
                  </a:lnTo>
                  <a:lnTo>
                    <a:pt x="194" y="346"/>
                  </a:lnTo>
                  <a:lnTo>
                    <a:pt x="188" y="352"/>
                  </a:lnTo>
                  <a:lnTo>
                    <a:pt x="200" y="428"/>
                  </a:lnTo>
                  <a:lnTo>
                    <a:pt x="163" y="670"/>
                  </a:lnTo>
                  <a:lnTo>
                    <a:pt x="144" y="670"/>
                  </a:lnTo>
                  <a:lnTo>
                    <a:pt x="131" y="781"/>
                  </a:lnTo>
                  <a:lnTo>
                    <a:pt x="106" y="884"/>
                  </a:lnTo>
                  <a:lnTo>
                    <a:pt x="125" y="939"/>
                  </a:lnTo>
                  <a:lnTo>
                    <a:pt x="131" y="953"/>
                  </a:lnTo>
                  <a:lnTo>
                    <a:pt x="125" y="953"/>
                  </a:lnTo>
                  <a:lnTo>
                    <a:pt x="100" y="953"/>
                  </a:lnTo>
                  <a:lnTo>
                    <a:pt x="87" y="932"/>
                  </a:lnTo>
                  <a:lnTo>
                    <a:pt x="81" y="932"/>
                  </a:lnTo>
                  <a:lnTo>
                    <a:pt x="81" y="870"/>
                  </a:lnTo>
                  <a:lnTo>
                    <a:pt x="87" y="850"/>
                  </a:lnTo>
                  <a:lnTo>
                    <a:pt x="87" y="787"/>
                  </a:lnTo>
                  <a:lnTo>
                    <a:pt x="75" y="850"/>
                  </a:lnTo>
                  <a:lnTo>
                    <a:pt x="81" y="870"/>
                  </a:lnTo>
                  <a:lnTo>
                    <a:pt x="81" y="932"/>
                  </a:lnTo>
                  <a:lnTo>
                    <a:pt x="75" y="932"/>
                  </a:lnTo>
                  <a:lnTo>
                    <a:pt x="75" y="939"/>
                  </a:lnTo>
                  <a:lnTo>
                    <a:pt x="50" y="960"/>
                  </a:lnTo>
                  <a:lnTo>
                    <a:pt x="25" y="960"/>
                  </a:lnTo>
                  <a:lnTo>
                    <a:pt x="25" y="953"/>
                  </a:lnTo>
                  <a:lnTo>
                    <a:pt x="50" y="877"/>
                  </a:lnTo>
                  <a:lnTo>
                    <a:pt x="44" y="725"/>
                  </a:lnTo>
                  <a:lnTo>
                    <a:pt x="56" y="663"/>
                  </a:lnTo>
                  <a:lnTo>
                    <a:pt x="37" y="656"/>
                  </a:lnTo>
                  <a:lnTo>
                    <a:pt x="25" y="539"/>
                  </a:lnTo>
                  <a:lnTo>
                    <a:pt x="25" y="415"/>
                  </a:lnTo>
                  <a:lnTo>
                    <a:pt x="44" y="366"/>
                  </a:lnTo>
                  <a:lnTo>
                    <a:pt x="25" y="373"/>
                  </a:lnTo>
                  <a:lnTo>
                    <a:pt x="50" y="311"/>
                  </a:lnTo>
                  <a:lnTo>
                    <a:pt x="56" y="304"/>
                  </a:lnTo>
                  <a:lnTo>
                    <a:pt x="50" y="263"/>
                  </a:lnTo>
                  <a:lnTo>
                    <a:pt x="50" y="311"/>
                  </a:lnTo>
                  <a:lnTo>
                    <a:pt x="25" y="373"/>
                  </a:lnTo>
                  <a:lnTo>
                    <a:pt x="12" y="373"/>
                  </a:lnTo>
                  <a:lnTo>
                    <a:pt x="0" y="359"/>
                  </a:lnTo>
                  <a:lnTo>
                    <a:pt x="0" y="332"/>
                  </a:lnTo>
                  <a:lnTo>
                    <a:pt x="0" y="304"/>
                  </a:lnTo>
                  <a:lnTo>
                    <a:pt x="12" y="235"/>
                  </a:lnTo>
                  <a:lnTo>
                    <a:pt x="19" y="159"/>
                  </a:lnTo>
                  <a:lnTo>
                    <a:pt x="31" y="159"/>
                  </a:lnTo>
                  <a:lnTo>
                    <a:pt x="50" y="159"/>
                  </a:lnTo>
                  <a:close/>
                </a:path>
              </a:pathLst>
            </a:custGeom>
            <a:solidFill>
              <a:srgbClr val="77777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175" cap="flat">
                  <a:solidFill>
                    <a:srgbClr val="FFFFFF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</p:grpSp>
      <p:sp>
        <p:nvSpPr>
          <p:cNvPr id="43" name="Oval 58"/>
          <p:cNvSpPr>
            <a:spLocks noChangeArrowheads="1"/>
          </p:cNvSpPr>
          <p:nvPr/>
        </p:nvSpPr>
        <p:spPr bwMode="gray">
          <a:xfrm>
            <a:off x="943428" y="4477488"/>
            <a:ext cx="1674223" cy="1596739"/>
          </a:xfrm>
          <a:prstGeom prst="ellipse">
            <a:avLst/>
          </a:prstGeom>
          <a:ln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2">
                      <a:alpha val="50000"/>
                    </a:schemeClr>
                  </a:outerShdw>
                </a:effectLst>
              </a14:hiddenEffects>
            </a:ext>
          </a:extLst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zh-CN" altLang="en-US" sz="1600" b="1" dirty="0" smtClean="0">
                <a:solidFill>
                  <a:schemeClr val="tx1"/>
                </a:solidFill>
                <a:latin typeface="方正粗倩简体" pitchFamily="65" charset="-122"/>
                <a:ea typeface="方正粗倩简体" pitchFamily="65" charset="-122"/>
              </a:rPr>
              <a:t>安全交换一体化</a:t>
            </a:r>
            <a:endParaRPr lang="zh-CN" altLang="en-US" sz="1600" b="1" dirty="0">
              <a:solidFill>
                <a:schemeClr val="tx1"/>
              </a:solidFill>
              <a:latin typeface="方正粗倩简体" pitchFamily="65" charset="-122"/>
              <a:ea typeface="方正粗倩简体" pitchFamily="65" charset="-122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966856" y="4920342"/>
            <a:ext cx="4978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带给用户的价值：</a:t>
            </a:r>
            <a:endParaRPr lang="en-US" altLang="zh-CN" b="1" dirty="0" smtClean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pPr>
              <a:buFont typeface="Wingdings" pitchFamily="2" charset="2"/>
              <a:buChar char="Ø"/>
            </a:pPr>
            <a:r>
              <a:rPr lang="zh-CN" altLang="en-US" dirty="0" smtClean="0"/>
              <a:t>低成本，相同性能下与友商比较，价格低。价值最大化。</a:t>
            </a:r>
            <a:endParaRPr lang="en-US" altLang="zh-CN" dirty="0" smtClean="0"/>
          </a:p>
          <a:p>
            <a:pPr>
              <a:buFont typeface="Wingdings" pitchFamily="2" charset="2"/>
              <a:buChar char="Ø"/>
            </a:pPr>
            <a:r>
              <a:rPr lang="zh-CN" altLang="en-US" dirty="0" smtClean="0"/>
              <a:t>高收益，功能更多，处理能更快，性能更加稳定。相同的价格下与友商对比，性能更高。</a:t>
            </a:r>
            <a:endParaRPr lang="en-US" altLang="zh-CN" dirty="0" smtClean="0"/>
          </a:p>
          <a:p>
            <a:endParaRPr lang="en-US" altLang="zh-CN" dirty="0" smtClean="0"/>
          </a:p>
        </p:txBody>
      </p:sp>
      <p:grpSp>
        <p:nvGrpSpPr>
          <p:cNvPr id="51" name="组合 50"/>
          <p:cNvGrpSpPr/>
          <p:nvPr/>
        </p:nvGrpSpPr>
        <p:grpSpPr>
          <a:xfrm>
            <a:off x="6967183" y="1103087"/>
            <a:ext cx="4905501" cy="3664858"/>
            <a:chOff x="6749468" y="3164114"/>
            <a:chExt cx="4905501" cy="3664858"/>
          </a:xfrm>
        </p:grpSpPr>
        <p:sp>
          <p:nvSpPr>
            <p:cNvPr id="48" name="TextBox 47"/>
            <p:cNvSpPr txBox="1"/>
            <p:nvPr/>
          </p:nvSpPr>
          <p:spPr>
            <a:xfrm>
              <a:off x="6836228" y="3164114"/>
              <a:ext cx="4267200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latin typeface="方正粗倩简体" pitchFamily="65" charset="-122"/>
                  <a:ea typeface="方正粗倩简体" pitchFamily="65" charset="-122"/>
                </a:rPr>
                <a:t>高性能</a:t>
              </a:r>
              <a:r>
                <a:rPr lang="en-US" altLang="zh-CN" sz="1600" b="1" dirty="0" smtClean="0">
                  <a:latin typeface="方正粗倩简体" pitchFamily="65" charset="-122"/>
                  <a:ea typeface="方正粗倩简体" pitchFamily="65" charset="-122"/>
                </a:rPr>
                <a:t>NAT</a:t>
              </a:r>
              <a:r>
                <a:rPr lang="zh-CN" altLang="en-US" dirty="0" smtClean="0"/>
                <a:t>：</a:t>
              </a:r>
              <a:r>
                <a:rPr lang="zh-CN" altLang="en-US" sz="1600" dirty="0" smtClean="0">
                  <a:latin typeface="微软雅黑" pitchFamily="34" charset="-122"/>
                  <a:ea typeface="微软雅黑" pitchFamily="34" charset="-122"/>
                </a:rPr>
                <a:t>由</a:t>
              </a:r>
              <a:r>
                <a:rPr lang="en-US" altLang="zh-CN" sz="1600" dirty="0" smtClean="0">
                  <a:latin typeface="微软雅黑" pitchFamily="34" charset="-122"/>
                  <a:ea typeface="微软雅黑" pitchFamily="34" charset="-122"/>
                </a:rPr>
                <a:t>ASIC</a:t>
              </a:r>
              <a:r>
                <a:rPr lang="zh-CN" altLang="en-US" sz="1600" dirty="0" smtClean="0">
                  <a:latin typeface="微软雅黑" pitchFamily="34" charset="-122"/>
                  <a:ea typeface="微软雅黑" pitchFamily="34" charset="-122"/>
                </a:rPr>
                <a:t>芯片处理路由转发，</a:t>
              </a:r>
              <a:r>
                <a:rPr lang="en-US" altLang="zh-CN" sz="1600" dirty="0" smtClean="0">
                  <a:latin typeface="微软雅黑" pitchFamily="34" charset="-122"/>
                  <a:ea typeface="微软雅黑" pitchFamily="34" charset="-122"/>
                </a:rPr>
                <a:t>ASIC</a:t>
              </a:r>
              <a:r>
                <a:rPr lang="zh-CN" altLang="en-US" sz="1600" dirty="0" smtClean="0">
                  <a:latin typeface="微软雅黑" pitchFamily="34" charset="-122"/>
                  <a:ea typeface="微软雅黑" pitchFamily="34" charset="-122"/>
                </a:rPr>
                <a:t>芯片转发速率可以达到限速，无需考虑转发带来的压力，可以完美的代替路由器。</a:t>
              </a:r>
              <a:endParaRPr lang="en-US" altLang="zh-CN" sz="16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6807200" y="4107542"/>
              <a:ext cx="4572000" cy="18774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lvl="1"/>
              <a:r>
                <a:rPr lang="zh-CN" altLang="en-US" sz="1600" b="1" dirty="0" smtClean="0">
                  <a:latin typeface="方正粗倩简体" pitchFamily="65" charset="-122"/>
                  <a:ea typeface="方正粗倩简体" pitchFamily="65" charset="-122"/>
                </a:rPr>
                <a:t>高可靠性</a:t>
              </a:r>
              <a:r>
                <a:rPr lang="zh-CN" altLang="en-US" dirty="0" smtClean="0"/>
                <a:t>：</a:t>
              </a:r>
              <a:r>
                <a:rPr lang="zh-CN" altLang="en-US" sz="1600" dirty="0" smtClean="0">
                  <a:latin typeface="微软雅黑" pitchFamily="34" charset="-122"/>
                  <a:ea typeface="微软雅黑" pitchFamily="34" charset="-122"/>
                </a:rPr>
                <a:t>防火墙不稳定或发生故障，经常跟</a:t>
              </a:r>
              <a:r>
                <a:rPr lang="en-US" altLang="zh-CN" sz="1600" dirty="0" smtClean="0">
                  <a:latin typeface="微软雅黑" pitchFamily="34" charset="-122"/>
                  <a:ea typeface="微软雅黑" pitchFamily="34" charset="-122"/>
                </a:rPr>
                <a:t>CPU</a:t>
              </a:r>
              <a:r>
                <a:rPr lang="zh-CN" altLang="en-US" sz="1600" dirty="0" smtClean="0">
                  <a:latin typeface="微软雅黑" pitchFamily="34" charset="-122"/>
                  <a:ea typeface="微软雅黑" pitchFamily="34" charset="-122"/>
                </a:rPr>
                <a:t>占用率高相关。使用</a:t>
              </a:r>
              <a:r>
                <a:rPr lang="en-US" altLang="zh-CN" sz="1600" dirty="0" smtClean="0">
                  <a:latin typeface="微软雅黑" pitchFamily="34" charset="-122"/>
                  <a:ea typeface="微软雅黑" pitchFamily="34" charset="-122"/>
                </a:rPr>
                <a:t>X86+ASIC</a:t>
              </a:r>
              <a:r>
                <a:rPr lang="zh-CN" altLang="en-US" sz="1600" dirty="0" smtClean="0">
                  <a:latin typeface="微软雅黑" pitchFamily="34" charset="-122"/>
                  <a:ea typeface="微软雅黑" pitchFamily="34" charset="-122"/>
                </a:rPr>
                <a:t>的设计，会话建立完成后，</a:t>
              </a:r>
              <a:r>
                <a:rPr lang="en-US" altLang="zh-CN" sz="1600" dirty="0" smtClean="0">
                  <a:latin typeface="微软雅黑" pitchFamily="34" charset="-122"/>
                  <a:ea typeface="微软雅黑" pitchFamily="34" charset="-122"/>
                </a:rPr>
                <a:t>CPU</a:t>
              </a:r>
              <a:r>
                <a:rPr lang="zh-CN" altLang="en-US" sz="1600" dirty="0" smtClean="0">
                  <a:latin typeface="微软雅黑" pitchFamily="34" charset="-122"/>
                  <a:ea typeface="微软雅黑" pitchFamily="34" charset="-122"/>
                </a:rPr>
                <a:t>不再处理相关流量，所以</a:t>
              </a:r>
              <a:r>
                <a:rPr lang="en-US" altLang="zh-CN" sz="1600" dirty="0" smtClean="0">
                  <a:latin typeface="微软雅黑" pitchFamily="34" charset="-122"/>
                  <a:ea typeface="微软雅黑" pitchFamily="34" charset="-122"/>
                </a:rPr>
                <a:t>CPU</a:t>
              </a:r>
              <a:r>
                <a:rPr lang="zh-CN" altLang="en-US" sz="1600" dirty="0" smtClean="0">
                  <a:latin typeface="微软雅黑" pitchFamily="34" charset="-122"/>
                  <a:ea typeface="微软雅黑" pitchFamily="34" charset="-122"/>
                </a:rPr>
                <a:t>可以长期维持较低的占用率，发生问题的几率会明显降低。</a:t>
              </a:r>
              <a:r>
                <a:rPr lang="en-US" altLang="zh-CN" sz="1600" dirty="0" smtClean="0">
                  <a:latin typeface="微软雅黑" pitchFamily="34" charset="-122"/>
                  <a:ea typeface="微软雅黑" pitchFamily="34" charset="-122"/>
                </a:rPr>
                <a:t>15</a:t>
              </a:r>
              <a:r>
                <a:rPr lang="zh-CN" altLang="en-US" sz="1600" dirty="0" smtClean="0">
                  <a:latin typeface="微软雅黑" pitchFamily="34" charset="-122"/>
                  <a:ea typeface="微软雅黑" pitchFamily="34" charset="-122"/>
                </a:rPr>
                <a:t>年，千万级销量一级故障率统计为零</a:t>
              </a:r>
              <a:r>
                <a:rPr lang="en-US" altLang="zh-CN" sz="1600" dirty="0" smtClean="0">
                  <a:latin typeface="微软雅黑" pitchFamily="34" charset="-122"/>
                  <a:ea typeface="微软雅黑" pitchFamily="34" charset="-122"/>
                </a:rPr>
                <a:t>.</a:t>
              </a:r>
            </a:p>
            <a:p>
              <a:endParaRPr lang="zh-CN" altLang="en-US" dirty="0"/>
            </a:p>
          </p:txBody>
        </p:sp>
        <p:sp>
          <p:nvSpPr>
            <p:cNvPr id="50" name="Text Box 17"/>
            <p:cNvSpPr txBox="1">
              <a:spLocks noChangeArrowheads="1"/>
            </p:cNvSpPr>
            <p:nvPr/>
          </p:nvSpPr>
          <p:spPr bwMode="gray">
            <a:xfrm>
              <a:off x="6749468" y="5751754"/>
              <a:ext cx="4905501" cy="10772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>
              <a:lvl1pPr marL="120650" indent="-1206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marL="0" eaLnBrk="1" hangingPunct="1">
                <a:spcBef>
                  <a:spcPct val="50000"/>
                </a:spcBef>
                <a:buClr>
                  <a:srgbClr val="FF9900"/>
                </a:buClr>
                <a:defRPr/>
              </a:pPr>
              <a:r>
                <a:rPr lang="zh-CN" altLang="en-US" sz="1600" b="1" dirty="0" smtClean="0">
                  <a:latin typeface="方正粗倩简体" pitchFamily="65" charset="-122"/>
                  <a:ea typeface="方正粗倩简体" pitchFamily="65" charset="-122"/>
                </a:rPr>
                <a:t>安全交换一体化：</a:t>
              </a:r>
              <a:r>
                <a:rPr lang="zh-CN" altLang="en-US" sz="1600" dirty="0" smtClean="0">
                  <a:latin typeface="微软雅黑" pitchFamily="34" charset="-122"/>
                  <a:ea typeface="微软雅黑" pitchFamily="34" charset="-122"/>
                </a:rPr>
                <a:t>固化接口多，能够</a:t>
              </a:r>
              <a:r>
                <a:rPr lang="zh-CN" altLang="zh-CN" sz="1600" dirty="0" smtClean="0">
                  <a:latin typeface="微软雅黑" pitchFamily="34" charset="-122"/>
                  <a:ea typeface="微软雅黑" pitchFamily="34" charset="-122"/>
                </a:rPr>
                <a:t>满足</a:t>
              </a:r>
              <a:r>
                <a:rPr lang="zh-CN" altLang="en-US" sz="1600" dirty="0" smtClean="0">
                  <a:latin typeface="微软雅黑" pitchFamily="34" charset="-122"/>
                  <a:ea typeface="微软雅黑" pitchFamily="34" charset="-122"/>
                </a:rPr>
                <a:t>中</a:t>
              </a:r>
              <a:r>
                <a:rPr lang="zh-CN" altLang="zh-CN" sz="1600" dirty="0" smtClean="0">
                  <a:latin typeface="微软雅黑" pitchFamily="34" charset="-122"/>
                  <a:ea typeface="微软雅黑" pitchFamily="34" charset="-122"/>
                </a:rPr>
                <a:t>小型单位的网络接入，无需单独添加交换设备，路由特性还可放在网络出口实现与互联网的互联，节省成本</a:t>
              </a:r>
              <a:r>
                <a:rPr lang="zh-CN" altLang="en-US" sz="1600" dirty="0" smtClean="0">
                  <a:latin typeface="微软雅黑" pitchFamily="34" charset="-122"/>
                  <a:ea typeface="微软雅黑" pitchFamily="34" charset="-122"/>
                </a:rPr>
                <a:t>，增加产品竞争力</a:t>
              </a:r>
              <a:endParaRPr lang="en-US" altLang="zh-CN" sz="16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-1" y="0"/>
            <a:ext cx="4232787" cy="1325563"/>
          </a:xfr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r>
              <a:rPr lang="zh-CN" altLang="en-US" sz="7200" dirty="0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应用场景</a:t>
            </a:r>
          </a:p>
        </p:txBody>
      </p:sp>
      <p:graphicFrame>
        <p:nvGraphicFramePr>
          <p:cNvPr id="6" name="内容占位符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46714068"/>
              </p:ext>
            </p:extLst>
          </p:nvPr>
        </p:nvGraphicFramePr>
        <p:xfrm>
          <a:off x="1900084" y="1899367"/>
          <a:ext cx="7774858" cy="36460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58613"/>
                <a:gridCol w="4616245"/>
              </a:tblGrid>
              <a:tr h="558956"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/>
                        <a:t>型号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应用场景</a:t>
                      </a:r>
                      <a:endParaRPr lang="zh-CN" altLang="en-US" dirty="0"/>
                    </a:p>
                  </a:txBody>
                  <a:tcPr/>
                </a:tc>
              </a:tr>
              <a:tr h="1157524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RG-WALL 1600-AF31</a:t>
                      </a:r>
                      <a:endParaRPr lang="zh-CN" altLang="en-US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zh-CN" altLang="en-US" dirty="0" smtClean="0"/>
                        <a:t>适用于小型企业出口、连锁机构、网吧、医疗分支、企业分支等。适用人数推荐</a:t>
                      </a:r>
                      <a:r>
                        <a:rPr lang="en-US" altLang="zh-CN" dirty="0" smtClean="0"/>
                        <a:t>100-200</a:t>
                      </a:r>
                      <a:r>
                        <a:rPr lang="zh-CN" altLang="en-US" dirty="0" smtClean="0"/>
                        <a:t>人。</a:t>
                      </a:r>
                      <a:endParaRPr lang="zh-CN" altLang="en-US" dirty="0"/>
                    </a:p>
                  </a:txBody>
                  <a:tcPr/>
                </a:tc>
              </a:tr>
              <a:tr h="96477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dirty="0" smtClean="0"/>
                        <a:t>RG-WALL 1600-AF36</a:t>
                      </a:r>
                      <a:endParaRPr lang="zh-CN" altLang="en-US" dirty="0" smtClean="0"/>
                    </a:p>
                    <a:p>
                      <a:endParaRPr lang="zh-CN" altLang="en-US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96477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mtClean="0"/>
                        <a:t>RG-WALL 1600-AF51</a:t>
                      </a:r>
                      <a:endParaRPr lang="zh-CN" altLang="en-US" dirty="0" smtClean="0"/>
                    </a:p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适用于政府办公接入、大型企业分支等交换路由安全一体化场景。推荐人数</a:t>
                      </a:r>
                      <a:r>
                        <a:rPr lang="en-US" altLang="zh-CN" dirty="0" smtClean="0"/>
                        <a:t>200-500</a:t>
                      </a:r>
                      <a:r>
                        <a:rPr lang="zh-CN" altLang="en-US" dirty="0" smtClean="0"/>
                        <a:t>人。</a:t>
                      </a:r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页脚占位符 1"/>
          <p:cNvSpPr>
            <a:spLocks noGrp="1"/>
          </p:cNvSpPr>
          <p:nvPr>
            <p:ph type="ftr" sz="quarter" idx="11"/>
          </p:nvPr>
        </p:nvSpPr>
        <p:spPr bwMode="auto">
          <a:xfrm>
            <a:off x="719667" y="6245225"/>
            <a:ext cx="3860800" cy="476250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zh-CN" altLang="zh-CN" sz="1100" smtClean="0"/>
              <a:t>|  </a:t>
            </a:r>
            <a:r>
              <a:rPr lang="zh-CN" altLang="en-US" sz="1100" smtClean="0"/>
              <a:t>星网锐捷网络有限公司</a:t>
            </a:r>
            <a:r>
              <a:rPr lang="zh-CN" altLang="zh-CN" sz="1100" smtClean="0"/>
              <a:t>(</a:t>
            </a:r>
            <a:r>
              <a:rPr lang="zh-CN" altLang="en-US" sz="1100" smtClean="0"/>
              <a:t>可更换</a:t>
            </a:r>
            <a:r>
              <a:rPr lang="zh-CN" altLang="zh-CN" sz="1100" smtClean="0"/>
              <a:t>)</a:t>
            </a:r>
          </a:p>
        </p:txBody>
      </p:sp>
      <p:sp>
        <p:nvSpPr>
          <p:cNvPr id="25603" name="灯片编号占位符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r>
              <a:rPr lang="en-US" altLang="zh-CN"/>
              <a:t> </a:t>
            </a:r>
            <a:fld id="{0A104E02-AF41-4A3E-9E60-3B99786DC404}" type="slidenum">
              <a:rPr lang="zh-CN" altLang="en-US"/>
              <a:pPr/>
              <a:t>11</a:t>
            </a:fld>
            <a:endParaRPr lang="zh-CN" altLang="en-US"/>
          </a:p>
        </p:txBody>
      </p:sp>
      <p:pic>
        <p:nvPicPr>
          <p:cNvPr id="25604" name="Picture 2" descr="图片3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12179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5" name="TextBox 8"/>
          <p:cNvSpPr txBox="1">
            <a:spLocks noChangeArrowheads="1"/>
          </p:cNvSpPr>
          <p:nvPr/>
        </p:nvSpPr>
        <p:spPr bwMode="auto">
          <a:xfrm>
            <a:off x="5162552" y="3810001"/>
            <a:ext cx="6191249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en-US" altLang="zh-CN" sz="4000">
                <a:latin typeface="微软雅黑" pitchFamily="34" charset="-122"/>
                <a:ea typeface="微软雅黑" pitchFamily="34" charset="-122"/>
              </a:rPr>
              <a:t>THANKS</a:t>
            </a:r>
            <a:endParaRPr lang="zh-CN" altLang="en-US" sz="4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606" name="TextBox 9"/>
          <p:cNvSpPr txBox="1">
            <a:spLocks noChangeArrowheads="1"/>
          </p:cNvSpPr>
          <p:nvPr/>
        </p:nvSpPr>
        <p:spPr bwMode="auto">
          <a:xfrm>
            <a:off x="1758952" y="4524375"/>
            <a:ext cx="9620249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>
              <a:lnSpc>
                <a:spcPct val="150000"/>
              </a:lnSpc>
            </a:pPr>
            <a:r>
              <a:rPr lang="zh-CN" altLang="en-US" sz="12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星网锐捷网络有限公司</a:t>
            </a:r>
          </a:p>
          <a:p>
            <a:pPr algn="r" eaLnBrk="1" hangingPunct="1">
              <a:lnSpc>
                <a:spcPct val="150000"/>
              </a:lnSpc>
            </a:pPr>
            <a:r>
              <a:rPr lang="zh-CN" altLang="en-US" sz="12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地址：北京海淀区复兴路</a:t>
            </a:r>
            <a:r>
              <a:rPr lang="en-US" altLang="zh-CN" sz="12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29</a:t>
            </a:r>
            <a:r>
              <a:rPr lang="zh-CN" altLang="en-US" sz="12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号中意鹏奥大厦东塔</a:t>
            </a:r>
            <a:r>
              <a:rPr lang="en-US" altLang="zh-CN" sz="12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A</a:t>
            </a:r>
            <a:r>
              <a:rPr lang="zh-CN" altLang="en-US" sz="12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座</a:t>
            </a:r>
            <a:r>
              <a:rPr lang="en-US" altLang="zh-CN" sz="12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11</a:t>
            </a:r>
            <a:r>
              <a:rPr lang="zh-CN" altLang="en-US" sz="12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层   邮编：</a:t>
            </a:r>
            <a:r>
              <a:rPr lang="en-US" altLang="zh-CN" sz="12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100036</a:t>
            </a:r>
          </a:p>
          <a:p>
            <a:pPr algn="r"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Office Tel: 010-51718888     Mobile Tel: 13888888888    Fax: 010-51718888    </a:t>
            </a:r>
          </a:p>
          <a:p>
            <a:pPr algn="r"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E-Mail: xxx@ruijie.com.cn</a:t>
            </a:r>
          </a:p>
          <a:p>
            <a:pPr algn="r" eaLnBrk="1" hangingPunct="1">
              <a:lnSpc>
                <a:spcPct val="150000"/>
              </a:lnSpc>
            </a:pPr>
            <a:endParaRPr lang="en-US" altLang="zh-CN" sz="1200">
              <a:solidFill>
                <a:srgbClr val="7F7F7F"/>
              </a:solidFill>
              <a:latin typeface="微软雅黑" pitchFamily="34" charset="-122"/>
              <a:ea typeface="微软雅黑" pitchFamily="34" charset="-122"/>
            </a:endParaRPr>
          </a:p>
          <a:p>
            <a:pPr algn="r"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www.ruijie.com.cn </a:t>
            </a:r>
            <a:endParaRPr lang="zh-CN" altLang="en-US" sz="1200">
              <a:solidFill>
                <a:srgbClr val="7F7F7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5607" name="Picture 8" descr="345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514601"/>
            <a:ext cx="6807200" cy="269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8" name="文本框 1"/>
          <p:cNvSpPr txBox="1">
            <a:spLocks noChangeArrowheads="1"/>
          </p:cNvSpPr>
          <p:nvPr/>
        </p:nvSpPr>
        <p:spPr bwMode="auto">
          <a:xfrm>
            <a:off x="609600" y="1341439"/>
            <a:ext cx="11247967" cy="70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kumimoji="1" lang="zh-CN" altLang="en-US" sz="40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谢谢观看！</a:t>
            </a:r>
            <a:endParaRPr kumimoji="1" lang="zh-CN" altLang="en-US" sz="40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FFFFFF"/>
    </a:accent3>
    <a:accent4>
      <a:srgbClr val="000000"/>
    </a:accent4>
    <a:accent5>
      <a:srgbClr val="B2C1DB"/>
    </a:accent5>
    <a:accent6>
      <a:srgbClr val="AE4845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1782</TotalTime>
  <Words>880</Words>
  <Application>Microsoft Office PowerPoint</Application>
  <PresentationFormat>自定义</PresentationFormat>
  <Paragraphs>150</Paragraphs>
  <Slides>11</Slides>
  <Notes>5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2" baseType="lpstr">
      <vt:lpstr>Office 主题</vt:lpstr>
      <vt:lpstr>PowerPoint 演示文稿</vt:lpstr>
      <vt:lpstr>网络攻击</vt:lpstr>
      <vt:lpstr>防火墙</vt:lpstr>
      <vt:lpstr>锐捷防火墙产品图片</vt:lpstr>
      <vt:lpstr>PowerPoint 演示文稿</vt:lpstr>
      <vt:lpstr>PowerPoint 演示文稿</vt:lpstr>
      <vt:lpstr>PowerPoint 演示文稿</vt:lpstr>
      <vt:lpstr>硬件加速 采用业界领先的ASIC硬件芯片加速技术   高性能双引擎分离 网络层防火墙和NAT不消耗CPU资源，降低CPU处理压力，提升整机性能 </vt:lpstr>
      <vt:lpstr>技术优势带的价值？</vt:lpstr>
      <vt:lpstr>应用场景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印象/特性/长相/规格</dc:title>
  <dc:creator>leo</dc:creator>
  <cp:lastModifiedBy>qinwei</cp:lastModifiedBy>
  <cp:revision>171</cp:revision>
  <dcterms:created xsi:type="dcterms:W3CDTF">2014-07-14T06:59:25Z</dcterms:created>
  <dcterms:modified xsi:type="dcterms:W3CDTF">2015-09-02T01:16:45Z</dcterms:modified>
</cp:coreProperties>
</file>