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92" r:id="rId2"/>
    <p:sldId id="302" r:id="rId3"/>
    <p:sldId id="303" r:id="rId4"/>
    <p:sldId id="304" r:id="rId5"/>
    <p:sldId id="315" r:id="rId6"/>
    <p:sldId id="327" r:id="rId7"/>
    <p:sldId id="310" r:id="rId8"/>
    <p:sldId id="305" r:id="rId9"/>
    <p:sldId id="308" r:id="rId10"/>
    <p:sldId id="309" r:id="rId11"/>
    <p:sldId id="328" r:id="rId12"/>
    <p:sldId id="313" r:id="rId13"/>
    <p:sldId id="314" r:id="rId14"/>
    <p:sldId id="307" r:id="rId15"/>
    <p:sldId id="330" r:id="rId16"/>
    <p:sldId id="311" r:id="rId17"/>
    <p:sldId id="312" r:id="rId18"/>
    <p:sldId id="306" r:id="rId19"/>
    <p:sldId id="316" r:id="rId20"/>
    <p:sldId id="319" r:id="rId21"/>
    <p:sldId id="329" r:id="rId22"/>
    <p:sldId id="331" r:id="rId23"/>
    <p:sldId id="332" r:id="rId24"/>
    <p:sldId id="293" r:id="rId25"/>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BD945A10-4B94-419E-9813-670DE6F6F0CB}">
          <p14:sldIdLst>
            <p14:sldId id="292"/>
            <p14:sldId id="302"/>
            <p14:sldId id="303"/>
            <p14:sldId id="304"/>
            <p14:sldId id="315"/>
            <p14:sldId id="327"/>
            <p14:sldId id="310"/>
            <p14:sldId id="305"/>
            <p14:sldId id="308"/>
            <p14:sldId id="309"/>
            <p14:sldId id="328"/>
            <p14:sldId id="313"/>
            <p14:sldId id="314"/>
            <p14:sldId id="307"/>
            <p14:sldId id="330"/>
            <p14:sldId id="311"/>
            <p14:sldId id="312"/>
            <p14:sldId id="306"/>
            <p14:sldId id="316"/>
            <p14:sldId id="319"/>
            <p14:sldId id="329"/>
            <p14:sldId id="331"/>
            <p14:sldId id="332"/>
            <p14:sldId id="293"/>
          </p14:sldIdLst>
        </p14:section>
      </p14:sectionLst>
    </p:ext>
    <p:ext uri="{EFAFB233-063F-42B5-8137-9DF3F51BA10A}">
      <p15:sldGuideLst xmlns="" xmlns:p15="http://schemas.microsoft.com/office/powerpoint/2012/main">
        <p15:guide id="1" orient="horz" pos="2037">
          <p15:clr>
            <a:srgbClr val="A4A3A4"/>
          </p15:clr>
        </p15:guide>
        <p15:guide id="2" pos="362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8677" autoAdjust="0"/>
  </p:normalViewPr>
  <p:slideViewPr>
    <p:cSldViewPr>
      <p:cViewPr varScale="1">
        <p:scale>
          <a:sx n="82" d="100"/>
          <a:sy n="82" d="100"/>
        </p:scale>
        <p:origin x="-96" y="-280"/>
      </p:cViewPr>
      <p:guideLst>
        <p:guide orient="horz" pos="2037"/>
        <p:guide pos="3625"/>
      </p:guideLst>
    </p:cSldViewPr>
  </p:slideViewPr>
  <p:notesTextViewPr>
    <p:cViewPr>
      <p:scale>
        <a:sx n="3" d="2"/>
        <a:sy n="3" d="2"/>
      </p:scale>
      <p:origin x="0" y="0"/>
    </p:cViewPr>
  </p:notesTextViewPr>
  <p:notesViewPr>
    <p:cSldViewPr snapToGrid="0" snapToObjects="1">
      <p:cViewPr varScale="1">
        <p:scale>
          <a:sx n="63" d="100"/>
          <a:sy n="63" d="100"/>
        </p:scale>
        <p:origin x="-228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636A1A5-6771-D645-95DF-14731C5C419F}" type="datetimeFigureOut">
              <a:rPr kumimoji="1" lang="zh-CN" altLang="en-US" smtClean="0"/>
              <a:t>15/9/17</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0F0CAB-0E8C-C247-B92F-03FD58915DCD}" type="slidenum">
              <a:rPr kumimoji="1" lang="zh-CN" altLang="en-US" smtClean="0"/>
              <a:t>‹#›</a:t>
            </a:fld>
            <a:endParaRPr kumimoji="1" lang="zh-CN" altLang="en-US"/>
          </a:p>
        </p:txBody>
      </p:sp>
    </p:spTree>
    <p:extLst>
      <p:ext uri="{BB962C8B-B14F-4D97-AF65-F5344CB8AC3E}">
        <p14:creationId xmlns:p14="http://schemas.microsoft.com/office/powerpoint/2010/main" val="519339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a:lvl1pPr>
          </a:lstStyle>
          <a:p>
            <a:pPr>
              <a:defRPr/>
            </a:pPr>
            <a:fld id="{9F913287-89E0-46C3-8361-3AE9DEA36B58}" type="datetime1">
              <a:rPr lang="zh-CN" altLang="en-US"/>
              <a:pPr>
                <a:defRPr/>
              </a:pPr>
              <a:t>15/9/17</a:t>
            </a:fld>
            <a:endParaRPr lang="zh-CN" altLang="en-US" sz="1200"/>
          </a:p>
        </p:txBody>
      </p:sp>
      <p:sp>
        <p:nvSpPr>
          <p:cNvPr id="14340"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14341"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buFontTx/>
              <a:buNone/>
            </a:pPr>
            <a:r>
              <a:rPr lang="zh-CN" altLang="zh-CN" sz="1050" dirty="0"/>
              <a:t>单击此处编辑母版文本样式</a:t>
            </a:r>
          </a:p>
          <a:p>
            <a:pPr>
              <a:spcBef>
                <a:spcPct val="30000"/>
              </a:spcBef>
              <a:buFontTx/>
              <a:buNone/>
            </a:pPr>
            <a:r>
              <a:rPr lang="zh-CN" altLang="zh-CN" sz="1050" dirty="0"/>
              <a:t>第二级</a:t>
            </a:r>
          </a:p>
          <a:p>
            <a:pPr>
              <a:spcBef>
                <a:spcPct val="30000"/>
              </a:spcBef>
              <a:buFontTx/>
              <a:buNone/>
            </a:pPr>
            <a:r>
              <a:rPr lang="zh-CN" altLang="zh-CN" sz="1050" dirty="0"/>
              <a:t>第三级</a:t>
            </a:r>
          </a:p>
          <a:p>
            <a:pPr>
              <a:spcBef>
                <a:spcPct val="30000"/>
              </a:spcBef>
              <a:buFontTx/>
              <a:buNone/>
            </a:pPr>
            <a:r>
              <a:rPr lang="zh-CN" altLang="zh-CN" sz="1050" dirty="0"/>
              <a:t>第四级</a:t>
            </a:r>
          </a:p>
          <a:p>
            <a:pPr>
              <a:spcBef>
                <a:spcPct val="30000"/>
              </a:spcBef>
              <a:buFontTx/>
              <a:buNone/>
            </a:pPr>
            <a:r>
              <a:rPr lang="zh-CN" altLang="zh-CN" sz="1050" dirty="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a:lvl1pPr>
          </a:lstStyle>
          <a:p>
            <a:fld id="{753DB507-F467-4953-A4AF-B4A415CBDB21}" type="slidenum">
              <a:rPr lang="zh-CN" altLang="en-US"/>
              <a:pPr/>
              <a:t>‹#›</a:t>
            </a:fld>
            <a:endParaRPr lang="zh-CN" altLang="en-US" sz="1200"/>
          </a:p>
        </p:txBody>
      </p:sp>
    </p:spTree>
    <p:extLst>
      <p:ext uri="{BB962C8B-B14F-4D97-AF65-F5344CB8AC3E}">
        <p14:creationId xmlns:p14="http://schemas.microsoft.com/office/powerpoint/2010/main" val="946894037"/>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灯片编号占位符 4"/>
          <p:cNvSpPr>
            <a:spLocks noGrp="1"/>
          </p:cNvSpPr>
          <p:nvPr>
            <p:ph type="sldNum" sz="quarter" idx="11"/>
          </p:nvPr>
        </p:nvSpPr>
        <p:spPr/>
        <p:txBody>
          <a:bodyPr/>
          <a:lstStyle/>
          <a:p>
            <a:fld id="{753DB507-F467-4953-A4AF-B4A415CBDB21}" type="slidenum">
              <a:rPr lang="zh-CN" altLang="en-US" smtClean="0"/>
              <a:pPr/>
              <a:t>1</a:t>
            </a:fld>
            <a:endParaRPr lang="zh-CN" altLang="en-US" sz="1200"/>
          </a:p>
        </p:txBody>
      </p:sp>
    </p:spTree>
    <p:extLst>
      <p:ext uri="{BB962C8B-B14F-4D97-AF65-F5344CB8AC3E}">
        <p14:creationId xmlns:p14="http://schemas.microsoft.com/office/powerpoint/2010/main" val="2918800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kumimoji="1" lang="zh-CN" altLang="en-US" dirty="0" smtClean="0"/>
              <a:t>监控交换机大家最关心的：带宽要求怎么计算。专门培训，专门监控交换机前世今生讲清楚。</a:t>
            </a:r>
            <a:endParaRPr kumimoji="1" lang="zh-CN" altLang="en-US"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幻灯片编号占位符 4"/>
          <p:cNvSpPr>
            <a:spLocks noGrp="1"/>
          </p:cNvSpPr>
          <p:nvPr>
            <p:ph type="sldNum" sz="quarter" idx="11"/>
          </p:nvPr>
        </p:nvSpPr>
        <p:spPr/>
        <p:txBody>
          <a:bodyPr/>
          <a:lstStyle/>
          <a:p>
            <a:fld id="{753DB507-F467-4953-A4AF-B4A415CBDB21}" type="slidenum">
              <a:rPr lang="zh-CN" altLang="en-US" smtClean="0"/>
              <a:pPr/>
              <a:t>2</a:t>
            </a:fld>
            <a:endParaRPr lang="zh-CN" altLang="en-US" sz="1200"/>
          </a:p>
        </p:txBody>
      </p:sp>
    </p:spTree>
    <p:extLst>
      <p:ext uri="{BB962C8B-B14F-4D97-AF65-F5344CB8AC3E}">
        <p14:creationId xmlns:p14="http://schemas.microsoft.com/office/powerpoint/2010/main" val="3280107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网络化是视频监控发展的一个重要趋势</a:t>
            </a:r>
            <a:r>
              <a:rPr lang="en-US" altLang="zh-CN" dirty="0" smtClean="0"/>
              <a:t>,</a:t>
            </a:r>
            <a:r>
              <a:rPr lang="zh-CN" altLang="en-US" dirty="0" smtClean="0"/>
              <a:t>网络化有效地提升了视频监控的规模化。网络视频监控系统由前端监控摄像机进行编码</a:t>
            </a:r>
            <a:r>
              <a:rPr lang="en-US" altLang="zh-CN" dirty="0" smtClean="0"/>
              <a:t>,</a:t>
            </a:r>
            <a:r>
              <a:rPr lang="zh-CN" altLang="en-US" dirty="0" smtClean="0"/>
              <a:t>图像数据通过网络传输到后端硬盘录像机或网络高清硬盘录像机进行存储、预览和回放</a:t>
            </a:r>
            <a:r>
              <a:rPr lang="en-US" altLang="zh-CN" dirty="0" smtClean="0"/>
              <a:t>,</a:t>
            </a:r>
            <a:r>
              <a:rPr lang="zh-CN" altLang="en-US" dirty="0" smtClean="0"/>
              <a:t>网络视频监控系统借助</a:t>
            </a:r>
            <a:r>
              <a:rPr lang="en-US" altLang="zh-CN" dirty="0" smtClean="0"/>
              <a:t>IP</a:t>
            </a:r>
            <a:r>
              <a:rPr lang="zh-CN" altLang="en-US" dirty="0" smtClean="0"/>
              <a:t>网络</a:t>
            </a:r>
            <a:r>
              <a:rPr lang="en-US" altLang="zh-CN" dirty="0" smtClean="0"/>
              <a:t>,</a:t>
            </a:r>
            <a:r>
              <a:rPr lang="zh-CN" altLang="en-US" dirty="0" smtClean="0"/>
              <a:t>拥有部署灵活、扩展方便但同时受网络环境影响较大的特点。而传统视频监控方案将前端视频监控图像不经处理直接传到后端设备硬盘录像机</a:t>
            </a:r>
            <a:r>
              <a:rPr lang="en-US" altLang="zh-CN" dirty="0" smtClean="0"/>
              <a:t>,</a:t>
            </a:r>
            <a:r>
              <a:rPr lang="zh-CN" altLang="en-US" dirty="0" smtClean="0"/>
              <a:t>由后端进行编码、存储、预览、回放</a:t>
            </a:r>
            <a:r>
              <a:rPr lang="en-US" altLang="zh-CN" dirty="0" smtClean="0"/>
              <a:t>,</a:t>
            </a:r>
            <a:r>
              <a:rPr lang="zh-CN" altLang="en-US" dirty="0" smtClean="0"/>
              <a:t>该方案部署简单、无延时</a:t>
            </a:r>
            <a:r>
              <a:rPr lang="en-US" altLang="zh-CN" dirty="0" smtClean="0"/>
              <a:t>,</a:t>
            </a:r>
            <a:r>
              <a:rPr lang="zh-CN" altLang="en-US" dirty="0" smtClean="0"/>
              <a:t>但扩展困难</a:t>
            </a:r>
            <a:r>
              <a:rPr lang="en-US" altLang="zh-CN" dirty="0" smtClean="0"/>
              <a:t>,</a:t>
            </a:r>
            <a:r>
              <a:rPr lang="zh-CN" altLang="en-US" dirty="0" smtClean="0"/>
              <a:t>较难实现集中存储管理。</a:t>
            </a:r>
            <a:endParaRPr lang="en-US" altLang="zh-CN" dirty="0" smtClean="0"/>
          </a:p>
          <a:p>
            <a:r>
              <a:rPr kumimoji="1" lang="zh-CN" altLang="en-US" dirty="0" smtClean="0"/>
              <a:t>我们的生意来了。</a:t>
            </a:r>
            <a:endParaRPr kumimoji="1" lang="zh-CN" altLang="en-US"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幻灯片编号占位符 4"/>
          <p:cNvSpPr>
            <a:spLocks noGrp="1"/>
          </p:cNvSpPr>
          <p:nvPr>
            <p:ph type="sldNum" sz="quarter" idx="11"/>
          </p:nvPr>
        </p:nvSpPr>
        <p:spPr/>
        <p:txBody>
          <a:bodyPr/>
          <a:lstStyle/>
          <a:p>
            <a:fld id="{753DB507-F467-4953-A4AF-B4A415CBDB21}" type="slidenum">
              <a:rPr lang="zh-CN" altLang="en-US" smtClean="0"/>
              <a:pPr/>
              <a:t>3</a:t>
            </a:fld>
            <a:endParaRPr lang="zh-CN" altLang="en-US" sz="1200"/>
          </a:p>
        </p:txBody>
      </p:sp>
    </p:spTree>
    <p:extLst>
      <p:ext uri="{BB962C8B-B14F-4D97-AF65-F5344CB8AC3E}">
        <p14:creationId xmlns:p14="http://schemas.microsoft.com/office/powerpoint/2010/main" val="3326716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sz="1200" dirty="0" smtClean="0"/>
              <a:t>象素就是指相成图象的最小的一个单位</a:t>
            </a:r>
            <a:r>
              <a:rPr lang="en-US" altLang="zh-CN" sz="1200" dirty="0" smtClean="0"/>
              <a:t>,</a:t>
            </a:r>
            <a:r>
              <a:rPr lang="zh-CN" altLang="en-US" sz="1200" dirty="0" smtClean="0"/>
              <a:t>一般我们都把他比喻成一个点。习惯上我们说的分辨率是指图像的高</a:t>
            </a:r>
            <a:r>
              <a:rPr lang="en-US" altLang="zh-CN" sz="1200" dirty="0" smtClean="0"/>
              <a:t>/</a:t>
            </a:r>
            <a:r>
              <a:rPr lang="zh-CN" altLang="en-US" sz="1200" dirty="0" smtClean="0"/>
              <a:t>宽像素值，严格意义上的分辨率是指单位长度内的有效像素值</a:t>
            </a:r>
            <a:r>
              <a:rPr lang="en-US" altLang="zh-CN" sz="1200" dirty="0" err="1" smtClean="0"/>
              <a:t>ppi</a:t>
            </a:r>
            <a:r>
              <a:rPr lang="zh-CN" altLang="en-US" sz="1200" dirty="0" smtClean="0"/>
              <a:t>。差别就在这里。图像的高</a:t>
            </a:r>
            <a:r>
              <a:rPr lang="en-US" altLang="zh-CN" sz="1200" dirty="0" smtClean="0"/>
              <a:t>/</a:t>
            </a:r>
            <a:r>
              <a:rPr lang="zh-CN" altLang="en-US" sz="1200" dirty="0" smtClean="0"/>
              <a:t>宽像素值的确和尺寸无关，但单位长度内的有效像素值</a:t>
            </a:r>
            <a:r>
              <a:rPr lang="en-US" altLang="zh-CN" sz="1200" dirty="0" err="1" smtClean="0"/>
              <a:t>ppi</a:t>
            </a:r>
            <a:r>
              <a:rPr lang="zh-CN" altLang="en-US" sz="1200" dirty="0" smtClean="0"/>
              <a:t>和尺寸就有关了，显然尺寸越大</a:t>
            </a:r>
            <a:r>
              <a:rPr lang="en-US" altLang="zh-CN" sz="1200" dirty="0" err="1" smtClean="0"/>
              <a:t>ppi</a:t>
            </a:r>
            <a:r>
              <a:rPr lang="zh-CN" altLang="en-US" sz="1200" dirty="0" smtClean="0"/>
              <a:t>越小</a:t>
            </a:r>
            <a:endParaRPr kumimoji="1" lang="zh-CN" altLang="en-US" sz="1200"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幻灯片编号占位符 4"/>
          <p:cNvSpPr>
            <a:spLocks noGrp="1"/>
          </p:cNvSpPr>
          <p:nvPr>
            <p:ph type="sldNum" sz="quarter" idx="11"/>
          </p:nvPr>
        </p:nvSpPr>
        <p:spPr/>
        <p:txBody>
          <a:bodyPr/>
          <a:lstStyle/>
          <a:p>
            <a:fld id="{753DB507-F467-4953-A4AF-B4A415CBDB21}" type="slidenum">
              <a:rPr lang="zh-CN" altLang="en-US" smtClean="0"/>
              <a:pPr/>
              <a:t>14</a:t>
            </a:fld>
            <a:endParaRPr lang="zh-CN" altLang="en-US" sz="1200"/>
          </a:p>
        </p:txBody>
      </p:sp>
    </p:spTree>
    <p:extLst>
      <p:ext uri="{BB962C8B-B14F-4D97-AF65-F5344CB8AC3E}">
        <p14:creationId xmlns:p14="http://schemas.microsoft.com/office/powerpoint/2010/main" val="3958806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kumimoji="1" lang="en-US" altLang="zh-CN" dirty="0" smtClean="0"/>
              <a:t>24+2</a:t>
            </a:r>
            <a:endParaRPr kumimoji="1" lang="zh-CN" altLang="en-US"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幻灯片编号占位符 4"/>
          <p:cNvSpPr>
            <a:spLocks noGrp="1"/>
          </p:cNvSpPr>
          <p:nvPr>
            <p:ph type="sldNum" sz="quarter" idx="11"/>
          </p:nvPr>
        </p:nvSpPr>
        <p:spPr/>
        <p:txBody>
          <a:bodyPr/>
          <a:lstStyle/>
          <a:p>
            <a:fld id="{753DB507-F467-4953-A4AF-B4A415CBDB21}" type="slidenum">
              <a:rPr lang="zh-CN" altLang="en-US" smtClean="0"/>
              <a:pPr/>
              <a:t>15</a:t>
            </a:fld>
            <a:endParaRPr lang="zh-CN" altLang="en-US" sz="1200"/>
          </a:p>
        </p:txBody>
      </p:sp>
    </p:spTree>
    <p:extLst>
      <p:ext uri="{BB962C8B-B14F-4D97-AF65-F5344CB8AC3E}">
        <p14:creationId xmlns:p14="http://schemas.microsoft.com/office/powerpoint/2010/main" val="3409890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kumimoji="1" lang="zh-CN" altLang="en-US" dirty="0" smtClean="0"/>
              <a:t>光电转换器一般</a:t>
            </a:r>
            <a:r>
              <a:rPr kumimoji="1" lang="en-US" altLang="zh-CN" dirty="0" smtClean="0"/>
              <a:t>100</a:t>
            </a:r>
            <a:r>
              <a:rPr kumimoji="1" lang="zh-CN" altLang="en-US" dirty="0" smtClean="0"/>
              <a:t>多一套</a:t>
            </a:r>
            <a:endParaRPr kumimoji="1" lang="zh-CN" altLang="en-US"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幻灯片编号占位符 4"/>
          <p:cNvSpPr>
            <a:spLocks noGrp="1"/>
          </p:cNvSpPr>
          <p:nvPr>
            <p:ph type="sldNum" sz="quarter" idx="11"/>
          </p:nvPr>
        </p:nvSpPr>
        <p:spPr/>
        <p:txBody>
          <a:bodyPr/>
          <a:lstStyle/>
          <a:p>
            <a:fld id="{753DB507-F467-4953-A4AF-B4A415CBDB21}" type="slidenum">
              <a:rPr lang="zh-CN" altLang="en-US" smtClean="0"/>
              <a:pPr/>
              <a:t>17</a:t>
            </a:fld>
            <a:endParaRPr lang="zh-CN" altLang="en-US" sz="1200"/>
          </a:p>
        </p:txBody>
      </p:sp>
    </p:spTree>
    <p:extLst>
      <p:ext uri="{BB962C8B-B14F-4D97-AF65-F5344CB8AC3E}">
        <p14:creationId xmlns:p14="http://schemas.microsoft.com/office/powerpoint/2010/main" val="3127000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所谓前端存储，是在网络视频监控系统的前端设备</a:t>
            </a:r>
            <a:r>
              <a:rPr lang="en-US" altLang="zh-CN" dirty="0" smtClean="0"/>
              <a:t>(</a:t>
            </a:r>
            <a:r>
              <a:rPr lang="zh-CN" altLang="en-US" dirty="0" smtClean="0"/>
              <a:t>如网络视频编码器或网络摄像机</a:t>
            </a:r>
            <a:r>
              <a:rPr lang="en-US" altLang="zh-CN" dirty="0" smtClean="0"/>
              <a:t>)</a:t>
            </a:r>
            <a:r>
              <a:rPr lang="zh-CN" altLang="en-US" dirty="0" smtClean="0"/>
              <a:t>中内置存储部件，由前端设备直接完成监控图像的本地录制和保存。</a:t>
            </a:r>
            <a:endParaRPr lang="en-US" altLang="zh-CN" dirty="0" smtClean="0"/>
          </a:p>
          <a:p>
            <a:r>
              <a:rPr lang="zh-CN" altLang="en-US" dirty="0" smtClean="0"/>
              <a:t>前端存储具有几个方面的优势：一是可以通过分布式的存储部署，来减轻集中存储带来的容量压力</a:t>
            </a:r>
            <a:r>
              <a:rPr lang="en-US" altLang="zh-CN" dirty="0" smtClean="0"/>
              <a:t>;</a:t>
            </a:r>
            <a:r>
              <a:rPr lang="zh-CN" altLang="en-US" dirty="0" smtClean="0"/>
              <a:t>二是可以有效缓解集中存储带来的网络流量压力</a:t>
            </a:r>
            <a:r>
              <a:rPr lang="en-US" altLang="zh-CN" dirty="0" smtClean="0"/>
              <a:t>;</a:t>
            </a:r>
            <a:r>
              <a:rPr lang="zh-CN" altLang="en-US" dirty="0" smtClean="0"/>
              <a:t>三是可以避免集中存储在网络发生故障时的图像丢失。</a:t>
            </a:r>
            <a:endParaRPr lang="en-US" altLang="zh-CN" dirty="0" smtClean="0"/>
          </a:p>
          <a:p>
            <a:r>
              <a:rPr lang="zh-CN" altLang="en-US" dirty="0" smtClean="0"/>
              <a:t>网络视频监控系统中的所有前端存储除了要能够提供点对点的单机访问外，还要能够通过一个统一的接口提供所有内容的集中共享。</a:t>
            </a:r>
            <a:endParaRPr kumimoji="1" lang="zh-CN" altLang="en-US" dirty="0"/>
          </a:p>
        </p:txBody>
      </p:sp>
      <p:sp>
        <p:nvSpPr>
          <p:cNvPr id="4" name="日期占位符 3"/>
          <p:cNvSpPr>
            <a:spLocks noGrp="1"/>
          </p:cNvSpPr>
          <p:nvPr>
            <p:ph type="dt" idx="10"/>
          </p:nvPr>
        </p:nvSpPr>
        <p:spPr/>
        <p:txBody>
          <a:bodyPr/>
          <a:lstStyle/>
          <a:p>
            <a:pPr>
              <a:defRPr/>
            </a:pPr>
            <a:fld id="{9F913287-89E0-46C3-8361-3AE9DEA36B58}" type="datetime1">
              <a:rPr lang="zh-CN" altLang="en-US" smtClean="0"/>
              <a:pPr>
                <a:defRPr/>
              </a:pPr>
              <a:t>15/9/17</a:t>
            </a:fld>
            <a:endParaRPr lang="zh-CN" altLang="en-US" sz="1200"/>
          </a:p>
        </p:txBody>
      </p:sp>
      <p:sp>
        <p:nvSpPr>
          <p:cNvPr id="5" name="幻灯片编号占位符 4"/>
          <p:cNvSpPr>
            <a:spLocks noGrp="1"/>
          </p:cNvSpPr>
          <p:nvPr>
            <p:ph type="sldNum" sz="quarter" idx="11"/>
          </p:nvPr>
        </p:nvSpPr>
        <p:spPr/>
        <p:txBody>
          <a:bodyPr/>
          <a:lstStyle/>
          <a:p>
            <a:fld id="{753DB507-F467-4953-A4AF-B4A415CBDB21}" type="slidenum">
              <a:rPr lang="zh-CN" altLang="en-US" smtClean="0"/>
              <a:pPr/>
              <a:t>22</a:t>
            </a:fld>
            <a:endParaRPr lang="zh-CN" altLang="en-US" sz="1200"/>
          </a:p>
        </p:txBody>
      </p:sp>
    </p:spTree>
    <p:extLst>
      <p:ext uri="{BB962C8B-B14F-4D97-AF65-F5344CB8AC3E}">
        <p14:creationId xmlns:p14="http://schemas.microsoft.com/office/powerpoint/2010/main" val="2241447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013055"/>
            <a:ext cx="7273079" cy="1389038"/>
          </a:xfrm>
          <a:prstGeom prst="rect">
            <a:avLst/>
          </a:prstGeom>
        </p:spPr>
        <p:txBody>
          <a:bodyPr/>
          <a:lstStyle>
            <a:lvl1pPr algn="l">
              <a:defRPr>
                <a:solidFill>
                  <a:srgbClr val="FFFFFF"/>
                </a:solidFill>
                <a:latin typeface="微软雅黑"/>
                <a:ea typeface="微软雅黑"/>
                <a:cs typeface="微软雅黑"/>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864629" y="3456106"/>
            <a:ext cx="5400449" cy="432035"/>
          </a:xfrm>
          <a:prstGeom prst="rect">
            <a:avLst/>
          </a:prstGeom>
        </p:spPr>
        <p:txBody>
          <a:bodyPr/>
          <a:lstStyle>
            <a:lvl1pPr marL="0" indent="0" algn="l">
              <a:buNone/>
              <a:defRPr sz="2000">
                <a:solidFill>
                  <a:srgbClr val="FFFFFF"/>
                </a:solidFill>
                <a:latin typeface="微软雅黑"/>
                <a:ea typeface="微软雅黑"/>
                <a:cs typeface="微软雅黑"/>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3125804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6104" y="259508"/>
            <a:ext cx="10369868" cy="748393"/>
          </a:xfrm>
          <a:prstGeom prst="rect">
            <a:avLst/>
          </a:prstGeom>
        </p:spPr>
        <p:txBody>
          <a:bodyPr/>
          <a:lstStyle>
            <a:lvl1pPr algn="l">
              <a:defRPr>
                <a:solidFill>
                  <a:srgbClr val="FFFFFF"/>
                </a:solidFill>
                <a:latin typeface="微软雅黑"/>
                <a:ea typeface="微软雅黑"/>
                <a:cs typeface="微软雅黑"/>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576104" y="1151913"/>
            <a:ext cx="10369868" cy="4636744"/>
          </a:xfrm>
          <a:prstGeom prst="rect">
            <a:avLst/>
          </a:prstGeom>
        </p:spPr>
        <p:txBody>
          <a:bodyPr/>
          <a:lstStyle>
            <a:lvl1pPr>
              <a:defRPr>
                <a:solidFill>
                  <a:srgbClr val="FFFFFF"/>
                </a:solidFill>
                <a:latin typeface="微软雅黑"/>
                <a:ea typeface="微软雅黑"/>
                <a:cs typeface="微软雅黑"/>
              </a:defRPr>
            </a:lvl1pPr>
            <a:lvl2pPr>
              <a:defRPr>
                <a:solidFill>
                  <a:srgbClr val="FFFFFF"/>
                </a:solidFill>
                <a:latin typeface="微软雅黑"/>
                <a:ea typeface="微软雅黑"/>
                <a:cs typeface="微软雅黑"/>
              </a:defRPr>
            </a:lvl2pPr>
            <a:lvl3pPr>
              <a:defRPr>
                <a:solidFill>
                  <a:srgbClr val="FFFFFF"/>
                </a:solidFill>
                <a:latin typeface="微软雅黑"/>
                <a:ea typeface="微软雅黑"/>
                <a:cs typeface="微软雅黑"/>
              </a:defRPr>
            </a:lvl3pPr>
            <a:lvl4pPr>
              <a:defRPr>
                <a:solidFill>
                  <a:srgbClr val="FFFFFF"/>
                </a:solidFill>
                <a:latin typeface="微软雅黑"/>
                <a:ea typeface="微软雅黑"/>
                <a:cs typeface="微软雅黑"/>
              </a:defRPr>
            </a:lvl4pPr>
            <a:lvl5pPr>
              <a:defRPr>
                <a:solidFill>
                  <a:srgbClr val="FFFFFF"/>
                </a:solidFill>
                <a:latin typeface="微软雅黑"/>
                <a:ea typeface="微软雅黑"/>
                <a:cs typeface="微软雅黑"/>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7" name="组 6"/>
          <p:cNvGrpSpPr/>
          <p:nvPr userDrawn="1"/>
        </p:nvGrpSpPr>
        <p:grpSpPr>
          <a:xfrm>
            <a:off x="8105185" y="5770566"/>
            <a:ext cx="3416890" cy="709609"/>
            <a:chOff x="18533832" y="12327800"/>
            <a:chExt cx="5240332" cy="958580"/>
          </a:xfrm>
        </p:grpSpPr>
        <p:pic>
          <p:nvPicPr>
            <p:cNvPr id="8" name="图片 7"/>
            <p:cNvPicPr>
              <a:picLocks noChangeAspect="1"/>
            </p:cNvPicPr>
            <p:nvPr/>
          </p:nvPicPr>
          <p:blipFill>
            <a:blip r:embed="rId2"/>
            <a:stretch>
              <a:fillRect/>
            </a:stretch>
          </p:blipFill>
          <p:spPr>
            <a:xfrm>
              <a:off x="18533832" y="12537056"/>
              <a:ext cx="3583189" cy="749324"/>
            </a:xfrm>
            <a:prstGeom prst="rect">
              <a:avLst/>
            </a:prstGeom>
          </p:spPr>
        </p:pic>
        <p:cxnSp>
          <p:nvCxnSpPr>
            <p:cNvPr id="9" name="直线连接符 8"/>
            <p:cNvCxnSpPr/>
            <p:nvPr/>
          </p:nvCxnSpPr>
          <p:spPr>
            <a:xfrm>
              <a:off x="22284048" y="12567653"/>
              <a:ext cx="0" cy="590400"/>
            </a:xfrm>
            <a:prstGeom prst="line">
              <a:avLst/>
            </a:prstGeom>
            <a:noFill/>
            <a:ln w="25400" cap="flat">
              <a:solidFill>
                <a:schemeClr val="tx1"/>
              </a:solidFill>
              <a:prstDash val="solid"/>
              <a:miter lim="400000"/>
            </a:ln>
            <a:effectLst/>
          </p:spPr>
          <p:style>
            <a:lnRef idx="0">
              <a:scrgbClr r="0" g="0" b="0"/>
            </a:lnRef>
            <a:fillRef idx="0">
              <a:scrgbClr r="0" g="0" b="0"/>
            </a:fillRef>
            <a:effectRef idx="0">
              <a:scrgbClr r="0" g="0" b="0"/>
            </a:effectRef>
            <a:fontRef idx="none"/>
          </p:style>
        </p:cxnSp>
        <p:sp>
          <p:nvSpPr>
            <p:cNvPr id="10" name="文本框 9"/>
            <p:cNvSpPr txBox="1"/>
            <p:nvPr/>
          </p:nvSpPr>
          <p:spPr>
            <a:xfrm>
              <a:off x="22451516" y="12327800"/>
              <a:ext cx="1322648" cy="95858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tabLst/>
              </a:pPr>
              <a:r>
                <a:rPr lang="zh-CN" altLang="en-US" sz="2800" b="1" dirty="0" smtClean="0">
                  <a:latin typeface="微软雅黑"/>
                  <a:ea typeface="微软雅黑"/>
                  <a:cs typeface="微软雅黑"/>
                </a:rPr>
                <a:t>睿易</a:t>
              </a:r>
              <a:endParaRPr kumimoji="0" lang="zh-CN" altLang="en-US" sz="2800" b="1" u="none" strike="noStrike" cap="none" spc="0" normalizeH="0" baseline="0" dirty="0">
                <a:ln>
                  <a:noFill/>
                </a:ln>
                <a:solidFill>
                  <a:srgbClr val="FFFFFF"/>
                </a:solidFill>
                <a:effectLst>
                  <a:outerShdw blurRad="50800" dist="25400" dir="5400000" rotWithShape="0">
                    <a:srgbClr val="000000"/>
                  </a:outerShdw>
                </a:effectLst>
                <a:uFillTx/>
                <a:latin typeface="微软雅黑"/>
                <a:ea typeface="微软雅黑"/>
                <a:cs typeface="微软雅黑"/>
              </a:endParaRPr>
            </a:p>
          </p:txBody>
        </p:sp>
      </p:grpSp>
    </p:spTree>
    <p:extLst>
      <p:ext uri="{BB962C8B-B14F-4D97-AF65-F5344CB8AC3E}">
        <p14:creationId xmlns:p14="http://schemas.microsoft.com/office/powerpoint/2010/main" val="4070233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页脚占位符 3"/>
          <p:cNvSpPr>
            <a:spLocks noChangeArrowheads="1"/>
          </p:cNvSpPr>
          <p:nvPr userDrawn="1"/>
        </p:nvSpPr>
        <p:spPr bwMode="auto">
          <a:xfrm>
            <a:off x="828676" y="6061075"/>
            <a:ext cx="176409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b="1" i="1" dirty="0">
                <a:solidFill>
                  <a:srgbClr val="FFFFFF"/>
                </a:solidFill>
                <a:latin typeface="微软雅黑"/>
                <a:ea typeface="微软雅黑"/>
                <a:cs typeface="微软雅黑"/>
                <a:sym typeface="宋体" panose="02010600030101010101" pitchFamily="2" charset="-122"/>
              </a:rPr>
              <a:t>|  www.ruijie.com.cn</a:t>
            </a:r>
            <a:endParaRPr lang="zh-CN" altLang="en-US" sz="1200" b="1" i="1" dirty="0">
              <a:solidFill>
                <a:srgbClr val="FFFFFF"/>
              </a:solidFill>
              <a:latin typeface="微软雅黑"/>
              <a:ea typeface="微软雅黑"/>
              <a:cs typeface="微软雅黑"/>
              <a:sym typeface="宋体" panose="02010600030101010101" pitchFamily="2" charset="-122"/>
            </a:endParaRPr>
          </a:p>
        </p:txBody>
      </p:sp>
      <p:sp>
        <p:nvSpPr>
          <p:cNvPr id="4" name="灯片编号占位符 4"/>
          <p:cNvSpPr>
            <a:spLocks noChangeArrowheads="1"/>
          </p:cNvSpPr>
          <p:nvPr userDrawn="1"/>
        </p:nvSpPr>
        <p:spPr bwMode="auto">
          <a:xfrm>
            <a:off x="288581" y="6065838"/>
            <a:ext cx="65915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A52CF697-ABC5-4E1B-853C-078816878746}" type="slidenum">
              <a:rPr lang="zh-CN" altLang="en-US" sz="1400" b="1" i="1">
                <a:solidFill>
                  <a:srgbClr val="FFFFFF"/>
                </a:solidFill>
                <a:latin typeface="微软雅黑"/>
                <a:ea typeface="微软雅黑"/>
                <a:cs typeface="微软雅黑"/>
                <a:sym typeface="Arial" panose="020B0604020202020204" pitchFamily="34" charset="0"/>
              </a:rPr>
              <a:pPr algn="r" eaLnBrk="1" hangingPunct="1"/>
              <a:t>‹#›</a:t>
            </a:fld>
            <a:endParaRPr lang="zh-CN" altLang="en-US" sz="1400" b="1" i="1" dirty="0">
              <a:solidFill>
                <a:srgbClr val="FFFFFF"/>
              </a:solidFill>
              <a:latin typeface="微软雅黑"/>
              <a:ea typeface="微软雅黑"/>
              <a:cs typeface="微软雅黑"/>
              <a:sym typeface="Arial" panose="020B0604020202020204" pitchFamily="34" charset="0"/>
            </a:endParaRPr>
          </a:p>
        </p:txBody>
      </p:sp>
      <p:sp>
        <p:nvSpPr>
          <p:cNvPr id="5" name="标题 1"/>
          <p:cNvSpPr>
            <a:spLocks noGrp="1"/>
          </p:cNvSpPr>
          <p:nvPr>
            <p:ph type="title"/>
          </p:nvPr>
        </p:nvSpPr>
        <p:spPr>
          <a:xfrm>
            <a:off x="576104" y="259508"/>
            <a:ext cx="10369868" cy="748393"/>
          </a:xfrm>
          <a:prstGeom prst="rect">
            <a:avLst/>
          </a:prstGeom>
        </p:spPr>
        <p:txBody>
          <a:bodyPr/>
          <a:lstStyle>
            <a:lvl1pPr algn="l">
              <a:defRPr>
                <a:solidFill>
                  <a:srgbClr val="FFFFFF"/>
                </a:solidFill>
                <a:latin typeface="微软雅黑"/>
                <a:ea typeface="微软雅黑"/>
                <a:cs typeface="微软雅黑"/>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3833539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3"/>
          <p:cNvSpPr>
            <a:spLocks noChangeArrowheads="1"/>
          </p:cNvSpPr>
          <p:nvPr userDrawn="1"/>
        </p:nvSpPr>
        <p:spPr bwMode="auto">
          <a:xfrm>
            <a:off x="828676" y="6061075"/>
            <a:ext cx="176409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b="1" i="1" dirty="0">
                <a:solidFill>
                  <a:srgbClr val="FFFFFF"/>
                </a:solidFill>
                <a:latin typeface="微软雅黑"/>
                <a:ea typeface="微软雅黑"/>
                <a:cs typeface="微软雅黑"/>
                <a:sym typeface="宋体" panose="02010600030101010101" pitchFamily="2" charset="-122"/>
              </a:rPr>
              <a:t>|  www.ruijie.com.cn</a:t>
            </a:r>
            <a:endParaRPr lang="zh-CN" altLang="en-US" sz="1200" b="1" i="1" dirty="0">
              <a:solidFill>
                <a:srgbClr val="FFFFFF"/>
              </a:solidFill>
              <a:latin typeface="微软雅黑"/>
              <a:ea typeface="微软雅黑"/>
              <a:cs typeface="微软雅黑"/>
              <a:sym typeface="宋体" panose="02010600030101010101" pitchFamily="2" charset="-122"/>
            </a:endParaRPr>
          </a:p>
        </p:txBody>
      </p:sp>
      <p:sp>
        <p:nvSpPr>
          <p:cNvPr id="3" name="灯片编号占位符 4"/>
          <p:cNvSpPr>
            <a:spLocks noChangeArrowheads="1"/>
          </p:cNvSpPr>
          <p:nvPr userDrawn="1"/>
        </p:nvSpPr>
        <p:spPr bwMode="auto">
          <a:xfrm>
            <a:off x="288581" y="6065838"/>
            <a:ext cx="65915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A52CF697-ABC5-4E1B-853C-078816878746}" type="slidenum">
              <a:rPr lang="zh-CN" altLang="en-US" sz="1400" b="1" i="1">
                <a:solidFill>
                  <a:srgbClr val="FFFFFF"/>
                </a:solidFill>
                <a:latin typeface="微软雅黑"/>
                <a:ea typeface="微软雅黑"/>
                <a:cs typeface="微软雅黑"/>
                <a:sym typeface="Arial" panose="020B0604020202020204" pitchFamily="34" charset="0"/>
              </a:rPr>
              <a:pPr algn="r" eaLnBrk="1" hangingPunct="1"/>
              <a:t>‹#›</a:t>
            </a:fld>
            <a:endParaRPr lang="zh-CN" altLang="en-US" sz="1400" b="1" i="1" dirty="0">
              <a:solidFill>
                <a:srgbClr val="FFFFFF"/>
              </a:solidFill>
              <a:latin typeface="微软雅黑"/>
              <a:ea typeface="微软雅黑"/>
              <a:cs typeface="微软雅黑"/>
              <a:sym typeface="Arial" panose="020B0604020202020204" pitchFamily="34" charset="0"/>
            </a:endParaRPr>
          </a:p>
        </p:txBody>
      </p:sp>
    </p:spTree>
    <p:extLst>
      <p:ext uri="{BB962C8B-B14F-4D97-AF65-F5344CB8AC3E}">
        <p14:creationId xmlns:p14="http://schemas.microsoft.com/office/powerpoint/2010/main" val="1828492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sp>
        <p:nvSpPr>
          <p:cNvPr id="4" name="TextBox 6"/>
          <p:cNvSpPr>
            <a:spLocks noChangeArrowheads="1"/>
          </p:cNvSpPr>
          <p:nvPr userDrawn="1"/>
        </p:nvSpPr>
        <p:spPr bwMode="auto">
          <a:xfrm>
            <a:off x="720725" y="1909763"/>
            <a:ext cx="5849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THANKS</a:t>
            </a:r>
            <a:endParaRPr lang="zh-CN" altLang="en-US" sz="4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7"/>
          <p:cNvSpPr>
            <a:spLocks noChangeArrowheads="1"/>
          </p:cNvSpPr>
          <p:nvPr userDrawn="1"/>
        </p:nvSpPr>
        <p:spPr bwMode="auto">
          <a:xfrm>
            <a:off x="720725" y="2584450"/>
            <a:ext cx="9091613"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星网锐捷网络有限公司</a:t>
            </a:r>
          </a:p>
          <a:p>
            <a:pPr eaLnBrk="1" hangingPunct="1">
              <a:lnSpc>
                <a:spcPct val="150000"/>
              </a:lnSpc>
            </a:pPr>
            <a:r>
              <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地址：北京海淀区复兴路</a:t>
            </a:r>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29</a:t>
            </a:r>
            <a:r>
              <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号中意鹏奥大厦东塔</a:t>
            </a:r>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座</a:t>
            </a:r>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层   邮编：</a:t>
            </a:r>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100036</a:t>
            </a:r>
            <a:endPar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Office Tel: 010-51715999     Fax: 010-51413399</a:t>
            </a:r>
            <a:endPar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endPar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www.ruijie.com.cn </a:t>
            </a:r>
            <a:endPar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7379267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Ref idx="1003">
        <a:schemeClr val="bg1"/>
      </p:bgRef>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61" r:id="rId5"/>
  </p:sldLayoutIdLst>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8.wdp"/><Relationship Id="rId4" Type="http://schemas.openxmlformats.org/officeDocument/2006/relationships/image" Target="../media/image21.png"/><Relationship Id="rId5" Type="http://schemas.openxmlformats.org/officeDocument/2006/relationships/image" Target="../media/image22.png"/><Relationship Id="rId6" Type="http://schemas.microsoft.com/office/2007/relationships/hdphoto" Target="../media/hdphoto9.wdp"/><Relationship Id="rId7"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microsoft.com/office/2007/relationships/hdphoto" Target="../media/hdphoto10.wdp"/><Relationship Id="rId4" Type="http://schemas.openxmlformats.org/officeDocument/2006/relationships/image" Target="../media/image25.png"/><Relationship Id="rId5" Type="http://schemas.openxmlformats.org/officeDocument/2006/relationships/image" Target="../media/image26.png"/><Relationship Id="rId6" Type="http://schemas.microsoft.com/office/2007/relationships/hdphoto" Target="../media/hdphoto11.wdp"/><Relationship Id="rId7" Type="http://schemas.openxmlformats.org/officeDocument/2006/relationships/image" Target="../media/image5.png"/><Relationship Id="rId8" Type="http://schemas.microsoft.com/office/2007/relationships/hdphoto" Target="../media/hdphoto3.wdp"/><Relationship Id="rId9" Type="http://schemas.openxmlformats.org/officeDocument/2006/relationships/image" Target="../media/image3.png"/><Relationship Id="rId10"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4" Type="http://schemas.microsoft.com/office/2007/relationships/hdphoto" Target="../media/hdphoto12.wdp"/><Relationship Id="rId5" Type="http://schemas.openxmlformats.org/officeDocument/2006/relationships/image" Target="../media/image25.png"/><Relationship Id="rId6" Type="http://schemas.openxmlformats.org/officeDocument/2006/relationships/image" Target="../media/image28.png"/><Relationship Id="rId7" Type="http://schemas.microsoft.com/office/2007/relationships/hdphoto" Target="../media/hdphoto13.wdp"/><Relationship Id="rId8" Type="http://schemas.openxmlformats.org/officeDocument/2006/relationships/image" Target="../media/image5.png"/><Relationship Id="rId9" Type="http://schemas.microsoft.com/office/2007/relationships/hdphoto" Target="../media/hdphoto3.wdp"/><Relationship Id="rId10"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3" Type="http://schemas.microsoft.com/office/2007/relationships/hdphoto" Target="../media/hdphoto10.wdp"/><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microsoft.com/office/2007/relationships/hdphoto" Target="../media/hdphoto8.wdp"/><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microsoft.com/office/2007/relationships/hdphoto" Target="../media/hdphoto5.wdp"/><Relationship Id="rId12" Type="http://schemas.openxmlformats.org/officeDocument/2006/relationships/image" Target="../media/image8.png"/><Relationship Id="rId13" Type="http://schemas.microsoft.com/office/2007/relationships/hdphoto" Target="../media/hdphoto6.wdp"/><Relationship Id="rId14" Type="http://schemas.openxmlformats.org/officeDocument/2006/relationships/image" Target="../media/image9.png"/><Relationship Id="rId15" Type="http://schemas.microsoft.com/office/2007/relationships/hdphoto" Target="../media/hdphoto7.wdp"/><Relationship Id="rId1" Type="http://schemas.openxmlformats.org/officeDocument/2006/relationships/slideLayout" Target="../slideLayouts/slideLayout2.xml"/><Relationship Id="rId2" Type="http://schemas.openxmlformats.org/officeDocument/2006/relationships/image" Target="../media/image3.png"/><Relationship Id="rId3" Type="http://schemas.microsoft.com/office/2007/relationships/hdphoto" Target="../media/hdphoto1.wdp"/><Relationship Id="rId4" Type="http://schemas.openxmlformats.org/officeDocument/2006/relationships/image" Target="../media/image4.png"/><Relationship Id="rId5" Type="http://schemas.microsoft.com/office/2007/relationships/hdphoto" Target="../media/hdphoto2.wdp"/><Relationship Id="rId6" Type="http://schemas.openxmlformats.org/officeDocument/2006/relationships/image" Target="../media/image5.png"/><Relationship Id="rId7" Type="http://schemas.microsoft.com/office/2007/relationships/hdphoto" Target="../media/hdphoto3.wdp"/><Relationship Id="rId8" Type="http://schemas.openxmlformats.org/officeDocument/2006/relationships/image" Target="../media/image6.png"/><Relationship Id="rId9" Type="http://schemas.microsoft.com/office/2007/relationships/hdphoto" Target="../media/hdphoto4.wdp"/><Relationship Id="rId10"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主形象ppt-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7" y="0"/>
            <a:ext cx="11519678" cy="6480175"/>
          </a:xfrm>
          <a:prstGeom prst="rect">
            <a:avLst/>
          </a:prstGeom>
        </p:spPr>
      </p:pic>
      <p:sp>
        <p:nvSpPr>
          <p:cNvPr id="12" name="副标题 3"/>
          <p:cNvSpPr>
            <a:spLocks noGrp="1"/>
          </p:cNvSpPr>
          <p:nvPr>
            <p:ph type="ctrTitle"/>
          </p:nvPr>
        </p:nvSpPr>
        <p:spPr>
          <a:xfrm>
            <a:off x="0" y="2733030"/>
            <a:ext cx="11522075" cy="795089"/>
          </a:xfrm>
        </p:spPr>
        <p:txBody>
          <a:bodyPr/>
          <a:lstStyle/>
          <a:p>
            <a:pPr lvl="0" algn="ctr"/>
            <a:r>
              <a:rPr kumimoji="1" lang="zh-CN" altLang="en-US" sz="4000" b="1" dirty="0" smtClean="0">
                <a:solidFill>
                  <a:srgbClr val="FFFF00"/>
                </a:solidFill>
                <a:latin typeface="微软雅黑"/>
                <a:ea typeface="微软雅黑"/>
                <a:cs typeface="微软雅黑"/>
              </a:rPr>
              <a:t>监控交换机产品功能培训</a:t>
            </a:r>
            <a:endParaRPr kumimoji="1" lang="zh-CN" altLang="en-US" sz="4000" b="1" dirty="0">
              <a:solidFill>
                <a:srgbClr val="FFFF00"/>
              </a:solidFill>
              <a:latin typeface="微软雅黑"/>
              <a:ea typeface="微软雅黑"/>
              <a:cs typeface="微软雅黑"/>
            </a:endParaRPr>
          </a:p>
        </p:txBody>
      </p:sp>
      <p:sp>
        <p:nvSpPr>
          <p:cNvPr id="2" name="文本框 1"/>
          <p:cNvSpPr txBox="1"/>
          <p:nvPr/>
        </p:nvSpPr>
        <p:spPr>
          <a:xfrm>
            <a:off x="9649469" y="3744143"/>
            <a:ext cx="1513656" cy="400110"/>
          </a:xfrm>
          <a:prstGeom prst="rect">
            <a:avLst/>
          </a:prstGeom>
          <a:noFill/>
        </p:spPr>
        <p:txBody>
          <a:bodyPr wrap="none" rtlCol="0">
            <a:spAutoFit/>
          </a:bodyPr>
          <a:lstStyle/>
          <a:p>
            <a:r>
              <a:rPr kumimoji="1" lang="en-US" altLang="zh-CN" sz="2000" dirty="0" smtClean="0">
                <a:latin typeface="微软雅黑"/>
                <a:ea typeface="微软雅黑"/>
                <a:cs typeface="微软雅黑"/>
              </a:rPr>
              <a:t>SMB</a:t>
            </a:r>
            <a:r>
              <a:rPr kumimoji="1" lang="zh-CN" altLang="en-US" sz="2000" dirty="0" smtClean="0">
                <a:latin typeface="微软雅黑"/>
                <a:ea typeface="微软雅黑"/>
                <a:cs typeface="微软雅黑"/>
              </a:rPr>
              <a:t>事业部</a:t>
            </a:r>
            <a:endParaRPr kumimoji="1" lang="zh-CN" altLang="en-US" sz="2000" dirty="0">
              <a:latin typeface="微软雅黑"/>
              <a:ea typeface="微软雅黑"/>
              <a:cs typeface="微软雅黑"/>
            </a:endParaRPr>
          </a:p>
        </p:txBody>
      </p:sp>
    </p:spTree>
    <p:extLst>
      <p:ext uri="{BB962C8B-B14F-4D97-AF65-F5344CB8AC3E}">
        <p14:creationId xmlns:p14="http://schemas.microsoft.com/office/powerpoint/2010/main" val="210954711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5" y="503783"/>
            <a:ext cx="4493538" cy="523220"/>
          </a:xfrm>
          <a:prstGeom prst="rect">
            <a:avLst/>
          </a:prstGeom>
          <a:noFill/>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为什么要用监控</a:t>
            </a:r>
            <a:r>
              <a:rPr lang="zh-CN" altLang="en-US" sz="2800" dirty="0">
                <a:solidFill>
                  <a:srgbClr val="3366FF"/>
                </a:solidFill>
                <a:latin typeface="微软雅黑" panose="020B0503020204020204" pitchFamily="34" charset="-122"/>
                <a:ea typeface="微软雅黑" panose="020B0503020204020204" pitchFamily="34" charset="-122"/>
              </a:rPr>
              <a:t>专用</a:t>
            </a:r>
            <a:r>
              <a:rPr lang="zh-CN" altLang="en-US" sz="2800" dirty="0">
                <a:solidFill>
                  <a:srgbClr val="FFFFFF"/>
                </a:solidFill>
                <a:latin typeface="微软雅黑" panose="020B0503020204020204" pitchFamily="34" charset="-122"/>
                <a:ea typeface="微软雅黑" panose="020B0503020204020204" pitchFamily="34" charset="-122"/>
              </a:rPr>
              <a:t>交换机</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64493" y="1295871"/>
            <a:ext cx="1778401" cy="461665"/>
          </a:xfrm>
          <a:prstGeom prst="rect">
            <a:avLst/>
          </a:prstGeom>
          <a:noFill/>
        </p:spPr>
        <p:txBody>
          <a:bodyPr wrap="none" rtlCol="0">
            <a:spAutoFit/>
          </a:bodyPr>
          <a:lstStyle/>
          <a:p>
            <a:r>
              <a:rPr kumimoji="1" lang="en-US" altLang="zh-CN" sz="2400" dirty="0" smtClean="0">
                <a:latin typeface="微软雅黑"/>
                <a:ea typeface="微软雅黑"/>
                <a:cs typeface="微软雅黑"/>
              </a:rPr>
              <a:t>3</a:t>
            </a:r>
            <a:r>
              <a:rPr kumimoji="1" lang="zh-CN" altLang="en-US" sz="2400" dirty="0" smtClean="0">
                <a:latin typeface="微软雅黑"/>
                <a:ea typeface="微软雅黑"/>
                <a:cs typeface="微软雅黑"/>
              </a:rPr>
              <a:t>  工作环境</a:t>
            </a:r>
            <a:endParaRPr kumimoji="1" lang="zh-CN" altLang="en-US" sz="2400" dirty="0">
              <a:latin typeface="微软雅黑"/>
              <a:ea typeface="微软雅黑"/>
              <a:cs typeface="微软雅黑"/>
            </a:endParaRPr>
          </a:p>
        </p:txBody>
      </p:sp>
      <p:pic>
        <p:nvPicPr>
          <p:cNvPr id="4" name="图片 3"/>
          <p:cNvPicPr>
            <a:picLocks noChangeAspect="1"/>
          </p:cNvPicPr>
          <p:nvPr/>
        </p:nvPicPr>
        <p:blipFill>
          <a:blip r:embed="rId2"/>
          <a:stretch>
            <a:fillRect/>
          </a:stretch>
        </p:blipFill>
        <p:spPr>
          <a:xfrm>
            <a:off x="4536901" y="1943942"/>
            <a:ext cx="2952328" cy="2389613"/>
          </a:xfrm>
          <a:prstGeom prst="rect">
            <a:avLst/>
          </a:prstGeom>
        </p:spPr>
      </p:pic>
      <p:pic>
        <p:nvPicPr>
          <p:cNvPr id="5" name="图片 4"/>
          <p:cNvPicPr>
            <a:picLocks noChangeAspect="1"/>
          </p:cNvPicPr>
          <p:nvPr/>
        </p:nvPicPr>
        <p:blipFill>
          <a:blip r:embed="rId3"/>
          <a:stretch>
            <a:fillRect/>
          </a:stretch>
        </p:blipFill>
        <p:spPr>
          <a:xfrm>
            <a:off x="1008510" y="1943943"/>
            <a:ext cx="3406400" cy="2376264"/>
          </a:xfrm>
          <a:prstGeom prst="rect">
            <a:avLst/>
          </a:prstGeom>
        </p:spPr>
      </p:pic>
      <p:pic>
        <p:nvPicPr>
          <p:cNvPr id="6" name="图片 5"/>
          <p:cNvPicPr>
            <a:picLocks noChangeAspect="1"/>
          </p:cNvPicPr>
          <p:nvPr/>
        </p:nvPicPr>
        <p:blipFill>
          <a:blip r:embed="rId4"/>
          <a:stretch>
            <a:fillRect/>
          </a:stretch>
        </p:blipFill>
        <p:spPr>
          <a:xfrm>
            <a:off x="7705254" y="1943944"/>
            <a:ext cx="2568598" cy="2376264"/>
          </a:xfrm>
          <a:prstGeom prst="rect">
            <a:avLst/>
          </a:prstGeom>
        </p:spPr>
      </p:pic>
      <p:sp>
        <p:nvSpPr>
          <p:cNvPr id="7" name="文本框 6"/>
          <p:cNvSpPr txBox="1"/>
          <p:nvPr/>
        </p:nvSpPr>
        <p:spPr>
          <a:xfrm>
            <a:off x="1337571" y="4536231"/>
            <a:ext cx="3481129" cy="369332"/>
          </a:xfrm>
          <a:prstGeom prst="rect">
            <a:avLst/>
          </a:prstGeom>
          <a:noFill/>
        </p:spPr>
        <p:txBody>
          <a:bodyPr wrap="none" rtlCol="0">
            <a:spAutoFit/>
          </a:bodyPr>
          <a:lstStyle/>
          <a:p>
            <a:r>
              <a:rPr lang="en-US" altLang="zh-CN" dirty="0" smtClean="0">
                <a:latin typeface="微软雅黑"/>
                <a:ea typeface="微软雅黑"/>
                <a:cs typeface="微软雅黑"/>
              </a:rPr>
              <a:t>PC</a:t>
            </a:r>
            <a:r>
              <a:rPr lang="zh-CN" altLang="en-US" dirty="0" smtClean="0">
                <a:latin typeface="微软雅黑"/>
                <a:ea typeface="微软雅黑"/>
                <a:cs typeface="微软雅黑"/>
              </a:rPr>
              <a:t>交换机一般放在机房、弱电间</a:t>
            </a:r>
            <a:endParaRPr kumimoji="1" lang="en-US" altLang="zh-CN" dirty="0" smtClean="0">
              <a:solidFill>
                <a:srgbClr val="FFFF00"/>
              </a:solidFill>
              <a:latin typeface="微软雅黑"/>
              <a:ea typeface="微软雅黑"/>
              <a:cs typeface="微软雅黑"/>
            </a:endParaRPr>
          </a:p>
        </p:txBody>
      </p:sp>
      <p:sp>
        <p:nvSpPr>
          <p:cNvPr id="8" name="文本框 7"/>
          <p:cNvSpPr txBox="1"/>
          <p:nvPr/>
        </p:nvSpPr>
        <p:spPr>
          <a:xfrm>
            <a:off x="5525843" y="4536231"/>
            <a:ext cx="4339650" cy="369332"/>
          </a:xfrm>
          <a:prstGeom prst="rect">
            <a:avLst/>
          </a:prstGeom>
          <a:noFill/>
        </p:spPr>
        <p:txBody>
          <a:bodyPr wrap="none" rtlCol="0">
            <a:spAutoFit/>
          </a:bodyPr>
          <a:lstStyle/>
          <a:p>
            <a:r>
              <a:rPr lang="zh-CN" altLang="en-US" dirty="0" smtClean="0">
                <a:latin typeface="微软雅黑"/>
                <a:ea typeface="微软雅黑"/>
                <a:cs typeface="微软雅黑"/>
              </a:rPr>
              <a:t>监控交换机一般放在弱电间、室外防水箱</a:t>
            </a:r>
            <a:endParaRPr kumimoji="1" lang="en-US" altLang="zh-CN" dirty="0" smtClean="0">
              <a:solidFill>
                <a:srgbClr val="FFFF00"/>
              </a:solidFill>
              <a:latin typeface="微软雅黑"/>
              <a:ea typeface="微软雅黑"/>
              <a:cs typeface="微软雅黑"/>
            </a:endParaRPr>
          </a:p>
        </p:txBody>
      </p:sp>
      <p:sp>
        <p:nvSpPr>
          <p:cNvPr id="9" name="文本框 8"/>
          <p:cNvSpPr txBox="1"/>
          <p:nvPr/>
        </p:nvSpPr>
        <p:spPr>
          <a:xfrm>
            <a:off x="3312765" y="5144233"/>
            <a:ext cx="5057795" cy="400110"/>
          </a:xfrm>
          <a:prstGeom prst="rect">
            <a:avLst/>
          </a:prstGeom>
          <a:noFill/>
        </p:spPr>
        <p:txBody>
          <a:bodyPr wrap="none" rtlCol="0">
            <a:spAutoFit/>
          </a:bodyPr>
          <a:lstStyle/>
          <a:p>
            <a:r>
              <a:rPr kumimoji="1" lang="zh-CN" altLang="en-US" sz="2000" dirty="0" smtClean="0">
                <a:latin typeface="微软雅黑"/>
                <a:ea typeface="微软雅黑"/>
                <a:cs typeface="微软雅黑"/>
              </a:rPr>
              <a:t>相对来说，监控交换机的工作环境更为</a:t>
            </a:r>
            <a:r>
              <a:rPr kumimoji="1" lang="zh-CN" altLang="en-US" sz="2000" dirty="0" smtClean="0">
                <a:solidFill>
                  <a:srgbClr val="FFFF00"/>
                </a:solidFill>
                <a:latin typeface="微软雅黑"/>
                <a:ea typeface="微软雅黑"/>
                <a:cs typeface="微软雅黑"/>
              </a:rPr>
              <a:t>恶劣</a:t>
            </a:r>
            <a:endParaRPr kumimoji="1" lang="en-US" altLang="zh-CN" sz="2000" dirty="0" smtClean="0">
              <a:solidFill>
                <a:srgbClr val="FFFF00"/>
              </a:solidFill>
              <a:latin typeface="微软雅黑"/>
              <a:ea typeface="微软雅黑"/>
              <a:cs typeface="微软雅黑"/>
            </a:endParaRPr>
          </a:p>
        </p:txBody>
      </p:sp>
    </p:spTree>
    <p:extLst>
      <p:ext uri="{BB962C8B-B14F-4D97-AF65-F5344CB8AC3E}">
        <p14:creationId xmlns:p14="http://schemas.microsoft.com/office/powerpoint/2010/main" val="672502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solidFill>
                  <a:srgbClr val="FFFFFF"/>
                </a:solidFill>
                <a:latin typeface="微软雅黑" panose="020B0503020204020204" pitchFamily="34" charset="-122"/>
                <a:ea typeface="微软雅黑" panose="020B0503020204020204" pitchFamily="34" charset="-122"/>
              </a:rPr>
              <a:t>目录</a:t>
            </a:r>
            <a:endParaRPr lang="zh-CN" altLang="en-US" sz="4000" dirty="0">
              <a:solidFill>
                <a:srgbClr val="FFFFFF"/>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648112" y="1511895"/>
            <a:ext cx="9433405" cy="3312368"/>
          </a:xfrm>
        </p:spPr>
        <p:txBody>
          <a:bodyPr/>
          <a:lstStyle/>
          <a:p>
            <a:pPr>
              <a:buFont typeface="Wingdings" panose="05000000000000000000" pitchFamily="2" charset="2"/>
              <a:buChar char="n"/>
            </a:pPr>
            <a:r>
              <a:rPr lang="zh-CN" altLang="en-US" sz="2400" b="1" dirty="0" smtClean="0">
                <a:latin typeface="微软雅黑" panose="020B0503020204020204" pitchFamily="34" charset="-122"/>
                <a:ea typeface="微软雅黑" panose="020B0503020204020204" pitchFamily="34" charset="-122"/>
              </a:rPr>
              <a:t>监</a:t>
            </a:r>
            <a:r>
              <a:rPr lang="zh-CN" altLang="en-US" sz="2400" b="1" dirty="0" smtClean="0">
                <a:solidFill>
                  <a:schemeClr val="tx1"/>
                </a:solidFill>
                <a:latin typeface="微软雅黑" panose="020B0503020204020204" pitchFamily="34" charset="-122"/>
                <a:ea typeface="微软雅黑" panose="020B0503020204020204" pitchFamily="34" charset="-122"/>
              </a:rPr>
              <a:t>控交换机概述</a:t>
            </a:r>
            <a:endParaRPr lang="en-US" altLang="zh-CN" sz="2400" b="1" dirty="0" smtClean="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dirty="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dirty="0" smtClean="0">
                <a:solidFill>
                  <a:schemeClr val="tx1"/>
                </a:solidFill>
                <a:latin typeface="微软雅黑" panose="020B0503020204020204" pitchFamily="34" charset="-122"/>
                <a:ea typeface="微软雅黑" panose="020B0503020204020204" pitchFamily="34" charset="-122"/>
              </a:rPr>
              <a:t>为什么要用监控专用交换机</a:t>
            </a:r>
            <a:endParaRPr lang="en-US" altLang="zh-CN" sz="2400" dirty="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b="1" dirty="0" smtClean="0">
                <a:solidFill>
                  <a:srgbClr val="FF0000"/>
                </a:solidFill>
                <a:latin typeface="微软雅黑" panose="020B0503020204020204" pitchFamily="34" charset="-122"/>
                <a:ea typeface="微软雅黑" panose="020B0503020204020204" pitchFamily="34" charset="-122"/>
              </a:rPr>
              <a:t>监控交换机特色介绍</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674346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8345" y1="11446" x2="94616" y2="16867"/>
                      </a14:backgroundRemoval>
                    </a14:imgEffect>
                  </a14:imgLayer>
                </a14:imgProps>
              </a:ext>
              <a:ext uri="{28A0092B-C50C-407E-A947-70E740481C1C}">
                <a14:useLocalDpi xmlns:a14="http://schemas.microsoft.com/office/drawing/2010/main" val="0"/>
              </a:ext>
            </a:extLst>
          </a:blip>
          <a:srcRect/>
          <a:stretch>
            <a:fillRect/>
          </a:stretch>
        </p:blipFill>
        <p:spPr bwMode="auto">
          <a:xfrm>
            <a:off x="5645065" y="3240087"/>
            <a:ext cx="3571623" cy="684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6"/>
          <p:cNvSpPr txBox="1"/>
          <p:nvPr/>
        </p:nvSpPr>
        <p:spPr>
          <a:xfrm>
            <a:off x="6789985" y="3888159"/>
            <a:ext cx="1764989" cy="484748"/>
          </a:xfrm>
          <a:prstGeom prst="rect">
            <a:avLst/>
          </a:prstGeom>
          <a:noFill/>
        </p:spPr>
        <p:txBody>
          <a:bodyPr wrap="none" rtlCol="0">
            <a:spAutoFit/>
          </a:bodyPr>
          <a:lstStyle/>
          <a:p>
            <a:pPr>
              <a:lnSpc>
                <a:spcPct val="150000"/>
              </a:lnSpc>
            </a:pPr>
            <a:r>
              <a:rPr lang="en-US" altLang="zh-CN" b="1" dirty="0" smtClean="0">
                <a:latin typeface="微软雅黑" pitchFamily="34" charset="-122"/>
                <a:ea typeface="微软雅黑" pitchFamily="34" charset="-122"/>
              </a:rPr>
              <a:t>RG-NBS1809C</a:t>
            </a:r>
            <a:endParaRPr lang="zh-CN" altLang="en-US" b="1" dirty="0">
              <a:latin typeface="微软雅黑" pitchFamily="34" charset="-122"/>
              <a:ea typeface="微软雅黑" pitchFamily="34" charset="-122"/>
            </a:endParaRP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245" y="2231975"/>
            <a:ext cx="181927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箭头连接符 9"/>
          <p:cNvCxnSpPr/>
          <p:nvPr/>
        </p:nvCxnSpPr>
        <p:spPr>
          <a:xfrm flipH="1" flipV="1">
            <a:off x="8353326" y="3098751"/>
            <a:ext cx="189556" cy="483374"/>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6" name="TextBox 11"/>
          <p:cNvSpPr txBox="1"/>
          <p:nvPr/>
        </p:nvSpPr>
        <p:spPr>
          <a:xfrm>
            <a:off x="6221129" y="2447999"/>
            <a:ext cx="1338828" cy="369332"/>
          </a:xfrm>
          <a:prstGeom prst="rect">
            <a:avLst/>
          </a:prstGeom>
          <a:noFill/>
        </p:spPr>
        <p:txBody>
          <a:bodyPr wrap="none" rtlCol="0">
            <a:spAutoFit/>
          </a:bodyPr>
          <a:lstStyle/>
          <a:p>
            <a:r>
              <a:rPr lang="zh-CN" altLang="en-US" dirty="0" smtClean="0">
                <a:latin typeface="微软雅黑"/>
                <a:ea typeface="微软雅黑"/>
                <a:cs typeface="微软雅黑"/>
              </a:rPr>
              <a:t>千兆上联口</a:t>
            </a:r>
            <a:endParaRPr lang="zh-CN" altLang="en-US" dirty="0">
              <a:latin typeface="微软雅黑"/>
              <a:ea typeface="微软雅黑"/>
              <a:cs typeface="微软雅黑"/>
            </a:endParaRPr>
          </a:p>
        </p:txBody>
      </p:sp>
      <p:sp>
        <p:nvSpPr>
          <p:cNvPr id="9" name="TextBox 15"/>
          <p:cNvSpPr txBox="1"/>
          <p:nvPr/>
        </p:nvSpPr>
        <p:spPr>
          <a:xfrm>
            <a:off x="1368549" y="3878867"/>
            <a:ext cx="3062520" cy="900246"/>
          </a:xfrm>
          <a:prstGeom prst="rect">
            <a:avLst/>
          </a:prstGeom>
          <a:noFill/>
        </p:spPr>
        <p:txBody>
          <a:bodyPr wrap="none" rtlCol="0">
            <a:spAutoFit/>
          </a:bodyPr>
          <a:lstStyle/>
          <a:p>
            <a:pPr>
              <a:lnSpc>
                <a:spcPct val="150000"/>
              </a:lnSpc>
            </a:pPr>
            <a:r>
              <a:rPr lang="zh-CN" altLang="en-US" dirty="0" smtClean="0">
                <a:latin typeface="微软雅黑"/>
                <a:ea typeface="微软雅黑"/>
                <a:cs typeface="微软雅黑"/>
              </a:rPr>
              <a:t>传统</a:t>
            </a:r>
            <a:r>
              <a:rPr lang="en-US" altLang="zh-CN" dirty="0" smtClean="0">
                <a:latin typeface="微软雅黑"/>
                <a:ea typeface="微软雅黑"/>
                <a:cs typeface="微软雅黑"/>
              </a:rPr>
              <a:t>8</a:t>
            </a:r>
            <a:r>
              <a:rPr lang="zh-CN" altLang="en-US" dirty="0" smtClean="0">
                <a:latin typeface="微软雅黑"/>
                <a:ea typeface="微软雅黑"/>
                <a:cs typeface="微软雅黑"/>
              </a:rPr>
              <a:t>口</a:t>
            </a:r>
            <a:r>
              <a:rPr lang="en-US" altLang="zh-CN" dirty="0" smtClean="0">
                <a:latin typeface="微软雅黑"/>
                <a:ea typeface="微软雅黑"/>
                <a:cs typeface="微软雅黑"/>
              </a:rPr>
              <a:t>/16</a:t>
            </a:r>
            <a:r>
              <a:rPr lang="zh-CN" altLang="en-US" dirty="0" smtClean="0">
                <a:latin typeface="微软雅黑"/>
                <a:ea typeface="微软雅黑"/>
                <a:cs typeface="微软雅黑"/>
              </a:rPr>
              <a:t>口百兆</a:t>
            </a:r>
            <a:r>
              <a:rPr lang="en-US" altLang="zh-CN" dirty="0" smtClean="0">
                <a:latin typeface="微软雅黑"/>
                <a:ea typeface="微软雅黑"/>
                <a:cs typeface="微软雅黑"/>
              </a:rPr>
              <a:t>PC</a:t>
            </a:r>
            <a:r>
              <a:rPr lang="zh-CN" altLang="en-US" dirty="0" smtClean="0">
                <a:latin typeface="微软雅黑"/>
                <a:ea typeface="微软雅黑"/>
                <a:cs typeface="微软雅黑"/>
              </a:rPr>
              <a:t>交换机</a:t>
            </a:r>
            <a:endParaRPr lang="en-US" altLang="zh-CN" dirty="0" smtClean="0">
              <a:latin typeface="微软雅黑"/>
              <a:ea typeface="微软雅黑"/>
              <a:cs typeface="微软雅黑"/>
            </a:endParaRPr>
          </a:p>
          <a:p>
            <a:pPr>
              <a:lnSpc>
                <a:spcPct val="150000"/>
              </a:lnSpc>
            </a:pPr>
            <a:r>
              <a:rPr lang="zh-CN" altLang="en-US" dirty="0" smtClean="0">
                <a:latin typeface="微软雅黑"/>
                <a:ea typeface="微软雅黑"/>
                <a:cs typeface="微软雅黑"/>
              </a:rPr>
              <a:t>全部为百兆口</a:t>
            </a:r>
            <a:endParaRPr lang="zh-CN" altLang="en-US" dirty="0">
              <a:latin typeface="微软雅黑"/>
              <a:ea typeface="微软雅黑"/>
              <a:cs typeface="微软雅黑"/>
            </a:endParaRPr>
          </a:p>
        </p:txBody>
      </p:sp>
      <p:sp>
        <p:nvSpPr>
          <p:cNvPr id="10" name="TextBox 2"/>
          <p:cNvSpPr txBox="1"/>
          <p:nvPr/>
        </p:nvSpPr>
        <p:spPr>
          <a:xfrm>
            <a:off x="1368549" y="4886979"/>
            <a:ext cx="3416320" cy="369332"/>
          </a:xfrm>
          <a:prstGeom prst="rect">
            <a:avLst/>
          </a:prstGeom>
          <a:noFill/>
        </p:spPr>
        <p:txBody>
          <a:bodyPr wrap="none" rtlCol="0">
            <a:spAutoFit/>
          </a:bodyPr>
          <a:lstStyle/>
          <a:p>
            <a:r>
              <a:rPr lang="zh-CN" altLang="en-US" b="1" dirty="0" smtClean="0">
                <a:solidFill>
                  <a:srgbClr val="FFFF00"/>
                </a:solidFill>
                <a:latin typeface="微软雅黑"/>
                <a:ea typeface="微软雅黑"/>
                <a:cs typeface="微软雅黑"/>
              </a:rPr>
              <a:t>有卡顿将就用，或升级到网管型</a:t>
            </a:r>
            <a:endParaRPr lang="zh-CN" altLang="en-US" b="1" dirty="0">
              <a:solidFill>
                <a:srgbClr val="FFFF00"/>
              </a:solidFill>
              <a:latin typeface="微软雅黑"/>
              <a:ea typeface="微软雅黑"/>
              <a:cs typeface="微软雅黑"/>
            </a:endParaRPr>
          </a:p>
        </p:txBody>
      </p:sp>
      <p:sp>
        <p:nvSpPr>
          <p:cNvPr id="12" name="文本框 1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13" name="文本框 12"/>
          <p:cNvSpPr txBox="1"/>
          <p:nvPr/>
        </p:nvSpPr>
        <p:spPr>
          <a:xfrm>
            <a:off x="864493" y="1295871"/>
            <a:ext cx="6220423" cy="461665"/>
          </a:xfrm>
          <a:prstGeom prst="rect">
            <a:avLst/>
          </a:prstGeom>
          <a:noFill/>
        </p:spPr>
        <p:txBody>
          <a:bodyPr wrap="none" rtlCol="0">
            <a:spAutoFit/>
          </a:bodyPr>
          <a:lstStyle/>
          <a:p>
            <a:r>
              <a:rPr kumimoji="1" lang="en-US" altLang="zh-CN" sz="2400" dirty="0" smtClean="0">
                <a:latin typeface="微软雅黑"/>
                <a:ea typeface="微软雅黑"/>
                <a:cs typeface="微软雅黑"/>
              </a:rPr>
              <a:t>1</a:t>
            </a:r>
            <a:r>
              <a:rPr kumimoji="1" lang="zh-CN" altLang="en-US" sz="2400" dirty="0" smtClean="0">
                <a:latin typeface="微软雅黑"/>
                <a:ea typeface="微软雅黑"/>
                <a:cs typeface="微软雅黑"/>
              </a:rPr>
              <a:t>  针对传输数据量大</a:t>
            </a:r>
            <a:r>
              <a:rPr kumimoji="1" lang="en-US" altLang="zh-CN" sz="2400" dirty="0" smtClean="0">
                <a:latin typeface="微软雅黑"/>
                <a:ea typeface="微软雅黑"/>
                <a:cs typeface="微软雅黑"/>
              </a:rPr>
              <a:t>-</a:t>
            </a:r>
            <a:r>
              <a:rPr kumimoji="1" lang="en-US" altLang="en-US" sz="2400" dirty="0" smtClean="0">
                <a:latin typeface="微软雅黑"/>
                <a:ea typeface="微软雅黑"/>
                <a:cs typeface="微软雅黑"/>
              </a:rPr>
              <a:t>全系列设计千兆上联口</a:t>
            </a:r>
            <a:endParaRPr kumimoji="1" lang="zh-CN" altLang="en-US" sz="2400" dirty="0">
              <a:latin typeface="微软雅黑"/>
              <a:ea typeface="微软雅黑"/>
              <a:cs typeface="微软雅黑"/>
            </a:endParaRPr>
          </a:p>
        </p:txBody>
      </p:sp>
      <p:pic>
        <p:nvPicPr>
          <p:cNvPr id="14"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4425" b="100000" l="364" r="100000"/>
                    </a14:imgEffect>
                  </a14:imgLayer>
                </a14:imgProps>
              </a:ext>
              <a:ext uri="{28A0092B-C50C-407E-A947-70E740481C1C}">
                <a14:useLocalDpi xmlns:a14="http://schemas.microsoft.com/office/drawing/2010/main" val="0"/>
              </a:ext>
            </a:extLst>
          </a:blip>
          <a:srcRect l="5487" t="11795" r="8784" b="16252"/>
          <a:stretch/>
        </p:blipFill>
        <p:spPr bwMode="auto">
          <a:xfrm>
            <a:off x="1440260" y="2214916"/>
            <a:ext cx="2245566" cy="774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4770" t="7017" r="5761" b="15912"/>
          <a:stretch/>
        </p:blipFill>
        <p:spPr bwMode="auto">
          <a:xfrm>
            <a:off x="1512565" y="3096071"/>
            <a:ext cx="2160240" cy="727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8" name="TextBox 2"/>
          <p:cNvSpPr txBox="1"/>
          <p:nvPr/>
        </p:nvSpPr>
        <p:spPr>
          <a:xfrm>
            <a:off x="5756676" y="4896271"/>
            <a:ext cx="4108817" cy="369332"/>
          </a:xfrm>
          <a:prstGeom prst="rect">
            <a:avLst/>
          </a:prstGeom>
          <a:noFill/>
        </p:spPr>
        <p:txBody>
          <a:bodyPr wrap="none" rtlCol="0">
            <a:spAutoFit/>
          </a:bodyPr>
          <a:lstStyle/>
          <a:p>
            <a:r>
              <a:rPr lang="zh-CN" altLang="en-US" b="1" dirty="0" smtClean="0">
                <a:solidFill>
                  <a:srgbClr val="FFFF00"/>
                </a:solidFill>
                <a:latin typeface="微软雅黑"/>
                <a:ea typeface="微软雅黑"/>
                <a:cs typeface="微软雅黑"/>
              </a:rPr>
              <a:t>全系列标配千兆上联口，包括百兆系列</a:t>
            </a:r>
            <a:endParaRPr lang="zh-CN" altLang="en-US" b="1" dirty="0">
              <a:solidFill>
                <a:srgbClr val="FFFF00"/>
              </a:solidFill>
              <a:latin typeface="微软雅黑"/>
              <a:ea typeface="微软雅黑"/>
              <a:cs typeface="微软雅黑"/>
            </a:endParaRPr>
          </a:p>
        </p:txBody>
      </p:sp>
    </p:spTree>
    <p:extLst>
      <p:ext uri="{BB962C8B-B14F-4D97-AF65-F5344CB8AC3E}">
        <p14:creationId xmlns:p14="http://schemas.microsoft.com/office/powerpoint/2010/main" val="32396033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0"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89744" l="0" r="98400"/>
                    </a14:imgEffect>
                  </a14:imgLayer>
                </a14:imgProps>
              </a:ext>
              <a:ext uri="{28A0092B-C50C-407E-A947-70E740481C1C}">
                <a14:useLocalDpi xmlns:a14="http://schemas.microsoft.com/office/drawing/2010/main" val="0"/>
              </a:ext>
            </a:extLst>
          </a:blip>
          <a:srcRect t="15501" r="4429" b="6618"/>
          <a:stretch/>
        </p:blipFill>
        <p:spPr bwMode="auto">
          <a:xfrm>
            <a:off x="1440557" y="3024063"/>
            <a:ext cx="3047026" cy="77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3509" y="3362917"/>
            <a:ext cx="428625" cy="4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0"/>
          <p:cNvSpPr txBox="1"/>
          <p:nvPr/>
        </p:nvSpPr>
        <p:spPr>
          <a:xfrm>
            <a:off x="1584573" y="2233716"/>
            <a:ext cx="2788632" cy="646331"/>
          </a:xfrm>
          <a:prstGeom prst="rect">
            <a:avLst/>
          </a:prstGeom>
          <a:noFill/>
        </p:spPr>
        <p:txBody>
          <a:bodyPr wrap="none" rtlCol="0">
            <a:spAutoFit/>
          </a:bodyPr>
          <a:lstStyle/>
          <a:p>
            <a:r>
              <a:rPr lang="zh-CN" altLang="en-US" dirty="0" smtClean="0">
                <a:solidFill>
                  <a:srgbClr val="FFFFFF"/>
                </a:solidFill>
                <a:latin typeface="微软雅黑"/>
                <a:ea typeface="微软雅黑"/>
                <a:cs typeface="微软雅黑"/>
              </a:rPr>
              <a:t>传统同档次</a:t>
            </a:r>
            <a:r>
              <a:rPr lang="en-US" altLang="zh-CN" dirty="0" smtClean="0">
                <a:solidFill>
                  <a:srgbClr val="FFFFFF"/>
                </a:solidFill>
                <a:latin typeface="微软雅黑"/>
                <a:ea typeface="微软雅黑"/>
                <a:cs typeface="微软雅黑"/>
              </a:rPr>
              <a:t>PC</a:t>
            </a:r>
            <a:r>
              <a:rPr lang="zh-CN" altLang="en-US" dirty="0" smtClean="0">
                <a:solidFill>
                  <a:srgbClr val="FFFFFF"/>
                </a:solidFill>
                <a:latin typeface="微软雅黑"/>
                <a:ea typeface="微软雅黑"/>
                <a:cs typeface="微软雅黑"/>
              </a:rPr>
              <a:t>网络交换机</a:t>
            </a:r>
            <a:endParaRPr lang="en-US" altLang="zh-CN" dirty="0" smtClean="0">
              <a:solidFill>
                <a:srgbClr val="FFFFFF"/>
              </a:solidFill>
              <a:latin typeface="微软雅黑"/>
              <a:ea typeface="微软雅黑"/>
              <a:cs typeface="微软雅黑"/>
            </a:endParaRPr>
          </a:p>
          <a:p>
            <a:r>
              <a:rPr lang="en-US" altLang="zh-CN" dirty="0" smtClean="0">
                <a:solidFill>
                  <a:srgbClr val="FFFF00"/>
                </a:solidFill>
                <a:latin typeface="微软雅黑"/>
                <a:ea typeface="微软雅黑"/>
                <a:cs typeface="微软雅黑"/>
              </a:rPr>
              <a:t>512K-2M</a:t>
            </a:r>
            <a:r>
              <a:rPr lang="zh-CN" altLang="en-US" dirty="0" smtClean="0">
                <a:latin typeface="微软雅黑"/>
                <a:ea typeface="微软雅黑"/>
                <a:cs typeface="微软雅黑"/>
              </a:rPr>
              <a:t>交换缓存</a:t>
            </a:r>
            <a:endParaRPr lang="zh-CN" altLang="en-US" dirty="0">
              <a:latin typeface="微软雅黑"/>
              <a:ea typeface="微软雅黑"/>
              <a:cs typeface="微软雅黑"/>
            </a:endParaRPr>
          </a:p>
        </p:txBody>
      </p:sp>
      <p:sp>
        <p:nvSpPr>
          <p:cNvPr id="11" name="TextBox 11"/>
          <p:cNvSpPr txBox="1"/>
          <p:nvPr/>
        </p:nvSpPr>
        <p:spPr>
          <a:xfrm>
            <a:off x="1224533" y="4104183"/>
            <a:ext cx="3647152" cy="369332"/>
          </a:xfrm>
          <a:prstGeom prst="rect">
            <a:avLst/>
          </a:prstGeom>
          <a:noFill/>
        </p:spPr>
        <p:txBody>
          <a:bodyPr wrap="none" rtlCol="0">
            <a:spAutoFit/>
          </a:bodyPr>
          <a:lstStyle/>
          <a:p>
            <a:r>
              <a:rPr lang="zh-CN" altLang="en-US" b="1" dirty="0" smtClean="0">
                <a:solidFill>
                  <a:srgbClr val="FFFF00"/>
                </a:solidFill>
                <a:latin typeface="微软雅黑"/>
                <a:ea typeface="微软雅黑"/>
                <a:cs typeface="微软雅黑"/>
              </a:rPr>
              <a:t>有卡顿将就着用，出问题升级产品</a:t>
            </a:r>
            <a:endParaRPr lang="zh-CN" altLang="en-US" b="1" dirty="0">
              <a:solidFill>
                <a:srgbClr val="FFFF00"/>
              </a:solidFill>
              <a:latin typeface="微软雅黑"/>
              <a:ea typeface="微软雅黑"/>
              <a:cs typeface="微软雅黑"/>
            </a:endParaRPr>
          </a:p>
        </p:txBody>
      </p:sp>
      <p:sp>
        <p:nvSpPr>
          <p:cNvPr id="12" name="文本框 1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13" name="文本框 12"/>
          <p:cNvSpPr txBox="1"/>
          <p:nvPr/>
        </p:nvSpPr>
        <p:spPr>
          <a:xfrm>
            <a:off x="864493" y="1295871"/>
            <a:ext cx="5609228" cy="461665"/>
          </a:xfrm>
          <a:prstGeom prst="rect">
            <a:avLst/>
          </a:prstGeom>
          <a:noFill/>
        </p:spPr>
        <p:txBody>
          <a:bodyPr wrap="none" rtlCol="0">
            <a:spAutoFit/>
          </a:bodyPr>
          <a:lstStyle/>
          <a:p>
            <a:r>
              <a:rPr kumimoji="1" lang="en-US" altLang="zh-CN" sz="2400" dirty="0" smtClean="0">
                <a:latin typeface="微软雅黑"/>
                <a:ea typeface="微软雅黑"/>
                <a:cs typeface="微软雅黑"/>
              </a:rPr>
              <a:t>1</a:t>
            </a:r>
            <a:r>
              <a:rPr kumimoji="1" lang="zh-CN" altLang="en-US" sz="2400" dirty="0" smtClean="0">
                <a:latin typeface="微软雅黑"/>
                <a:ea typeface="微软雅黑"/>
                <a:cs typeface="微软雅黑"/>
              </a:rPr>
              <a:t>  针对传输数据量大</a:t>
            </a:r>
            <a:r>
              <a:rPr kumimoji="1" lang="en-US" altLang="zh-CN" sz="2400" dirty="0" smtClean="0">
                <a:latin typeface="微软雅黑"/>
                <a:ea typeface="微软雅黑"/>
                <a:cs typeface="微软雅黑"/>
              </a:rPr>
              <a:t>-</a:t>
            </a:r>
            <a:r>
              <a:rPr kumimoji="1" lang="zh-CN" altLang="en-US" sz="2400" dirty="0" smtClean="0">
                <a:latin typeface="微软雅黑"/>
                <a:ea typeface="微软雅黑"/>
                <a:cs typeface="微软雅黑"/>
              </a:rPr>
              <a:t>全系列设计大缓存</a:t>
            </a:r>
            <a:endParaRPr kumimoji="1" lang="zh-CN" altLang="en-US" sz="2400" dirty="0">
              <a:latin typeface="微软雅黑"/>
              <a:ea typeface="微软雅黑"/>
              <a:cs typeface="微软雅黑"/>
            </a:endParaRPr>
          </a:p>
        </p:txBody>
      </p:sp>
      <p:grpSp>
        <p:nvGrpSpPr>
          <p:cNvPr id="23" name="组 22"/>
          <p:cNvGrpSpPr/>
          <p:nvPr/>
        </p:nvGrpSpPr>
        <p:grpSpPr>
          <a:xfrm>
            <a:off x="5545013" y="1799927"/>
            <a:ext cx="5285321" cy="3709913"/>
            <a:chOff x="864493" y="2231975"/>
            <a:chExt cx="5285321" cy="3709913"/>
          </a:xfrm>
        </p:grpSpPr>
        <p:pic>
          <p:nvPicPr>
            <p:cNvPr id="18" name="图片 17"/>
            <p:cNvPicPr>
              <a:picLocks noChangeAspect="1"/>
            </p:cNvPicPr>
            <p:nvPr/>
          </p:nvPicPr>
          <p:blipFill rotWithShape="1">
            <a:blip r:embed="rId5">
              <a:extLst>
                <a:ext uri="{BEBA8EAE-BF5A-486C-A8C5-ECC9F3942E4B}">
                  <a14:imgProps xmlns:a14="http://schemas.microsoft.com/office/drawing/2010/main">
                    <a14:imgLayer r:embed="rId6">
                      <a14:imgEffect>
                        <a14:backgroundRemoval t="741" b="98272" l="707" r="99293"/>
                      </a14:imgEffect>
                    </a14:imgLayer>
                  </a14:imgProps>
                </a:ext>
              </a:extLst>
            </a:blip>
            <a:srcRect l="1613" t="3720" r="940" b="7124"/>
            <a:stretch/>
          </p:blipFill>
          <p:spPr>
            <a:xfrm>
              <a:off x="864493" y="4320207"/>
              <a:ext cx="3888432" cy="1131833"/>
            </a:xfrm>
            <a:prstGeom prst="rect">
              <a:avLst/>
            </a:prstGeom>
          </p:spPr>
        </p:pic>
        <p:sp>
          <p:nvSpPr>
            <p:cNvPr id="6" name="TextBox 6"/>
            <p:cNvSpPr txBox="1"/>
            <p:nvPr/>
          </p:nvSpPr>
          <p:spPr>
            <a:xfrm>
              <a:off x="936501" y="3240087"/>
              <a:ext cx="2719652" cy="397545"/>
            </a:xfrm>
            <a:prstGeom prst="rect">
              <a:avLst/>
            </a:prstGeom>
            <a:noFill/>
          </p:spPr>
          <p:txBody>
            <a:bodyPr wrap="none" rtlCol="0">
              <a:spAutoFit/>
            </a:bodyPr>
            <a:lstStyle/>
            <a:p>
              <a:pPr>
                <a:lnSpc>
                  <a:spcPct val="150000"/>
                </a:lnSpc>
              </a:pPr>
              <a:r>
                <a:rPr lang="en-US" altLang="zh-CN" sz="1400" b="1" dirty="0" smtClean="0">
                  <a:latin typeface="微软雅黑"/>
                  <a:ea typeface="微软雅黑"/>
                  <a:cs typeface="微软雅黑"/>
                </a:rPr>
                <a:t>RG-NBS1809C</a:t>
              </a:r>
              <a:r>
                <a:rPr lang="zh-CN" altLang="en-US" sz="1400" b="1" dirty="0" smtClean="0">
                  <a:latin typeface="微软雅黑"/>
                  <a:ea typeface="微软雅黑"/>
                  <a:cs typeface="微软雅黑"/>
                </a:rPr>
                <a:t>/</a:t>
              </a:r>
              <a:r>
                <a:rPr lang="en-US" altLang="zh-CN" sz="1400" b="1" dirty="0">
                  <a:latin typeface="微软雅黑"/>
                  <a:ea typeface="微软雅黑"/>
                  <a:cs typeface="微软雅黑"/>
                </a:rPr>
                <a:t>RG-</a:t>
              </a:r>
              <a:r>
                <a:rPr lang="en-US" altLang="zh-CN" sz="1400" b="1" dirty="0" smtClean="0">
                  <a:latin typeface="微软雅黑"/>
                  <a:ea typeface="微软雅黑"/>
                  <a:cs typeface="微软雅黑"/>
                </a:rPr>
                <a:t>NBS1817C</a:t>
              </a:r>
              <a:endParaRPr lang="zh-CN" altLang="en-US" sz="1400" b="1" dirty="0">
                <a:latin typeface="微软雅黑"/>
                <a:ea typeface="微软雅黑"/>
                <a:cs typeface="微软雅黑"/>
              </a:endParaRPr>
            </a:p>
          </p:txBody>
        </p:sp>
        <p:sp>
          <p:nvSpPr>
            <p:cNvPr id="7" name="TextBox 7"/>
            <p:cNvSpPr txBox="1"/>
            <p:nvPr/>
          </p:nvSpPr>
          <p:spPr>
            <a:xfrm>
              <a:off x="3888829" y="2447999"/>
              <a:ext cx="1468897" cy="369332"/>
            </a:xfrm>
            <a:prstGeom prst="rect">
              <a:avLst/>
            </a:prstGeom>
            <a:noFill/>
          </p:spPr>
          <p:txBody>
            <a:bodyPr wrap="none" rtlCol="0">
              <a:spAutoFit/>
            </a:bodyPr>
            <a:lstStyle/>
            <a:p>
              <a:r>
                <a:rPr lang="zh-CN" altLang="zh-CN" dirty="0">
                  <a:solidFill>
                    <a:srgbClr val="FFFF00"/>
                  </a:solidFill>
                  <a:latin typeface="微软雅黑"/>
                  <a:ea typeface="微软雅黑"/>
                  <a:cs typeface="微软雅黑"/>
                </a:rPr>
                <a:t>2</a:t>
              </a:r>
              <a:r>
                <a:rPr lang="en-US" altLang="zh-CN" dirty="0" smtClean="0">
                  <a:solidFill>
                    <a:srgbClr val="FFFF00"/>
                  </a:solidFill>
                  <a:latin typeface="微软雅黑"/>
                  <a:ea typeface="微软雅黑"/>
                  <a:cs typeface="微软雅黑"/>
                </a:rPr>
                <a:t>M</a:t>
              </a:r>
              <a:r>
                <a:rPr lang="zh-CN" altLang="en-US" dirty="0" smtClean="0">
                  <a:latin typeface="微软雅黑"/>
                  <a:ea typeface="微软雅黑"/>
                  <a:cs typeface="微软雅黑"/>
                </a:rPr>
                <a:t>交换缓存</a:t>
              </a:r>
              <a:endParaRPr lang="zh-CN" altLang="en-US" dirty="0">
                <a:latin typeface="微软雅黑"/>
                <a:ea typeface="微软雅黑"/>
                <a:cs typeface="微软雅黑"/>
              </a:endParaRPr>
            </a:p>
          </p:txBody>
        </p:sp>
        <p:pic>
          <p:nvPicPr>
            <p:cNvPr id="15" name="Picture 8"/>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99315" l="127" r="100000"/>
                      </a14:imgEffect>
                    </a14:imgLayer>
                  </a14:imgProps>
                </a:ext>
                <a:ext uri="{28A0092B-C50C-407E-A947-70E740481C1C}">
                  <a14:useLocalDpi xmlns:a14="http://schemas.microsoft.com/office/drawing/2010/main" val="0"/>
                </a:ext>
              </a:extLst>
            </a:blip>
            <a:srcRect/>
            <a:stretch>
              <a:fillRect/>
            </a:stretch>
          </p:blipFill>
          <p:spPr bwMode="auto">
            <a:xfrm>
              <a:off x="864493" y="2447999"/>
              <a:ext cx="3086218" cy="760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8345" y1="11446" x2="94616" y2="16867"/>
                        </a14:backgroundRemoval>
                      </a14:imgEffect>
                    </a14:imgLayer>
                  </a14:imgProps>
                </a:ext>
                <a:ext uri="{28A0092B-C50C-407E-A947-70E740481C1C}">
                  <a14:useLocalDpi xmlns:a14="http://schemas.microsoft.com/office/drawing/2010/main" val="0"/>
                </a:ext>
              </a:extLst>
            </a:blip>
            <a:srcRect/>
            <a:stretch>
              <a:fillRect/>
            </a:stretch>
          </p:blipFill>
          <p:spPr bwMode="auto">
            <a:xfrm>
              <a:off x="864493" y="2231975"/>
              <a:ext cx="2607941"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8"/>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99315" l="127" r="100000"/>
                      </a14:imgEffect>
                    </a14:imgLayer>
                  </a14:imgProps>
                </a:ext>
                <a:ext uri="{28A0092B-C50C-407E-A947-70E740481C1C}">
                  <a14:useLocalDpi xmlns:a14="http://schemas.microsoft.com/office/drawing/2010/main" val="0"/>
                </a:ext>
              </a:extLst>
            </a:blip>
            <a:srcRect/>
            <a:stretch>
              <a:fillRect/>
            </a:stretch>
          </p:blipFill>
          <p:spPr bwMode="auto">
            <a:xfrm>
              <a:off x="874619" y="4320207"/>
              <a:ext cx="3086218" cy="760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8345" y1="11446" x2="94616" y2="16867"/>
                        </a14:backgroundRemoval>
                      </a14:imgEffect>
                    </a14:imgLayer>
                  </a14:imgProps>
                </a:ext>
                <a:ext uri="{28A0092B-C50C-407E-A947-70E740481C1C}">
                  <a14:useLocalDpi xmlns:a14="http://schemas.microsoft.com/office/drawing/2010/main" val="0"/>
                </a:ext>
              </a:extLst>
            </a:blip>
            <a:srcRect/>
            <a:stretch>
              <a:fillRect/>
            </a:stretch>
          </p:blipFill>
          <p:spPr bwMode="auto">
            <a:xfrm>
              <a:off x="874619" y="4104183"/>
              <a:ext cx="2607941"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6"/>
            <p:cNvSpPr txBox="1"/>
            <p:nvPr/>
          </p:nvSpPr>
          <p:spPr>
            <a:xfrm>
              <a:off x="1008509" y="5544343"/>
              <a:ext cx="1736373" cy="397545"/>
            </a:xfrm>
            <a:prstGeom prst="rect">
              <a:avLst/>
            </a:prstGeom>
            <a:noFill/>
          </p:spPr>
          <p:txBody>
            <a:bodyPr wrap="none" rtlCol="0">
              <a:spAutoFit/>
            </a:bodyPr>
            <a:lstStyle/>
            <a:p>
              <a:pPr>
                <a:lnSpc>
                  <a:spcPct val="150000"/>
                </a:lnSpc>
              </a:pPr>
              <a:r>
                <a:rPr lang="zh-CN" altLang="en-US" sz="1400" b="1" dirty="0" smtClean="0">
                  <a:latin typeface="微软雅黑"/>
                  <a:ea typeface="微软雅黑"/>
                  <a:cs typeface="微软雅黑"/>
                </a:rPr>
                <a:t>其余</a:t>
              </a:r>
              <a:r>
                <a:rPr lang="en-US" altLang="zh-CN" sz="1400" b="1" dirty="0" smtClean="0">
                  <a:latin typeface="微软雅黑"/>
                  <a:ea typeface="微软雅黑"/>
                  <a:cs typeface="微软雅黑"/>
                </a:rPr>
                <a:t>7</a:t>
              </a:r>
              <a:r>
                <a:rPr lang="zh-CN" altLang="en-US" sz="1400" b="1" dirty="0" smtClean="0">
                  <a:latin typeface="微软雅黑"/>
                  <a:ea typeface="微软雅黑"/>
                  <a:cs typeface="微软雅黑"/>
                </a:rPr>
                <a:t>款监控交换机</a:t>
              </a:r>
              <a:endParaRPr lang="zh-CN" altLang="en-US" sz="1400" b="1" dirty="0">
                <a:latin typeface="微软雅黑"/>
                <a:ea typeface="微软雅黑"/>
                <a:cs typeface="微软雅黑"/>
              </a:endParaRPr>
            </a:p>
          </p:txBody>
        </p:sp>
        <p:sp>
          <p:nvSpPr>
            <p:cNvPr id="22" name="TextBox 7"/>
            <p:cNvSpPr txBox="1"/>
            <p:nvPr/>
          </p:nvSpPr>
          <p:spPr>
            <a:xfrm>
              <a:off x="4680917" y="4536231"/>
              <a:ext cx="1468897" cy="369332"/>
            </a:xfrm>
            <a:prstGeom prst="rect">
              <a:avLst/>
            </a:prstGeom>
            <a:noFill/>
          </p:spPr>
          <p:txBody>
            <a:bodyPr wrap="none" rtlCol="0">
              <a:spAutoFit/>
            </a:bodyPr>
            <a:lstStyle/>
            <a:p>
              <a:r>
                <a:rPr lang="zh-CN" altLang="zh-CN" dirty="0" smtClean="0">
                  <a:solidFill>
                    <a:srgbClr val="FFFF00"/>
                  </a:solidFill>
                  <a:latin typeface="微软雅黑"/>
                  <a:ea typeface="微软雅黑"/>
                  <a:cs typeface="微软雅黑"/>
                </a:rPr>
                <a:t>4</a:t>
              </a:r>
              <a:r>
                <a:rPr lang="en-US" altLang="zh-CN" dirty="0" smtClean="0">
                  <a:solidFill>
                    <a:srgbClr val="FFFF00"/>
                  </a:solidFill>
                  <a:latin typeface="微软雅黑"/>
                  <a:ea typeface="微软雅黑"/>
                  <a:cs typeface="微软雅黑"/>
                </a:rPr>
                <a:t>M</a:t>
              </a:r>
              <a:r>
                <a:rPr lang="zh-CN" altLang="en-US" dirty="0" smtClean="0">
                  <a:latin typeface="微软雅黑"/>
                  <a:ea typeface="微软雅黑"/>
                  <a:cs typeface="微软雅黑"/>
                </a:rPr>
                <a:t>交换缓存</a:t>
              </a:r>
              <a:endParaRPr lang="zh-CN" altLang="en-US" dirty="0">
                <a:latin typeface="微软雅黑"/>
                <a:ea typeface="微软雅黑"/>
                <a:cs typeface="微软雅黑"/>
              </a:endParaRPr>
            </a:p>
          </p:txBody>
        </p:sp>
      </p:grpSp>
    </p:spTree>
    <p:extLst>
      <p:ext uri="{BB962C8B-B14F-4D97-AF65-F5344CB8AC3E}">
        <p14:creationId xmlns:p14="http://schemas.microsoft.com/office/powerpoint/2010/main" val="49963549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3" name="文本框 2"/>
          <p:cNvSpPr txBox="1"/>
          <p:nvPr/>
        </p:nvSpPr>
        <p:spPr>
          <a:xfrm>
            <a:off x="864493" y="1295871"/>
            <a:ext cx="3758210" cy="461665"/>
          </a:xfrm>
          <a:prstGeom prst="rect">
            <a:avLst/>
          </a:prstGeom>
          <a:noFill/>
        </p:spPr>
        <p:txBody>
          <a:bodyPr wrap="none" rtlCol="0">
            <a:spAutoFit/>
          </a:bodyPr>
          <a:lstStyle/>
          <a:p>
            <a:r>
              <a:rPr kumimoji="1" lang="en-US" altLang="zh-CN" sz="2400" dirty="0" smtClean="0">
                <a:latin typeface="微软雅黑"/>
                <a:ea typeface="微软雅黑"/>
                <a:cs typeface="微软雅黑"/>
              </a:rPr>
              <a:t>1</a:t>
            </a:r>
            <a:r>
              <a:rPr kumimoji="1" lang="zh-CN" altLang="en-US" sz="2400" dirty="0" smtClean="0">
                <a:latin typeface="微软雅黑"/>
                <a:ea typeface="微软雅黑"/>
                <a:cs typeface="微软雅黑"/>
              </a:rPr>
              <a:t>  针对传输数据量大</a:t>
            </a:r>
            <a:r>
              <a:rPr kumimoji="1" lang="en-US" altLang="zh-CN" sz="2400" dirty="0" smtClean="0">
                <a:latin typeface="微软雅黑"/>
                <a:ea typeface="微软雅黑"/>
                <a:cs typeface="微软雅黑"/>
              </a:rPr>
              <a:t>-</a:t>
            </a:r>
            <a:r>
              <a:rPr kumimoji="1" lang="zh-CN" altLang="en-US" sz="2400" dirty="0" smtClean="0">
                <a:latin typeface="微软雅黑"/>
                <a:ea typeface="微软雅黑"/>
                <a:cs typeface="微软雅黑"/>
              </a:rPr>
              <a:t>分析</a:t>
            </a:r>
            <a:endParaRPr kumimoji="1" lang="zh-CN" altLang="en-US" sz="2400" dirty="0">
              <a:latin typeface="微软雅黑"/>
              <a:ea typeface="微软雅黑"/>
              <a:cs typeface="微软雅黑"/>
            </a:endParaRPr>
          </a:p>
        </p:txBody>
      </p:sp>
      <p:graphicFrame>
        <p:nvGraphicFramePr>
          <p:cNvPr id="4" name="表格 3"/>
          <p:cNvGraphicFramePr>
            <a:graphicFrameLocks noGrp="1"/>
          </p:cNvGraphicFramePr>
          <p:nvPr>
            <p:extLst>
              <p:ext uri="{D42A27DB-BD31-4B8C-83A1-F6EECF244321}">
                <p14:modId xmlns:p14="http://schemas.microsoft.com/office/powerpoint/2010/main" val="4167714906"/>
              </p:ext>
            </p:extLst>
          </p:nvPr>
        </p:nvGraphicFramePr>
        <p:xfrm>
          <a:off x="1056089" y="2015951"/>
          <a:ext cx="6721172" cy="1854200"/>
        </p:xfrm>
        <a:graphic>
          <a:graphicData uri="http://schemas.openxmlformats.org/drawingml/2006/table">
            <a:tbl>
              <a:tblPr firstRow="1" bandRow="1">
                <a:tableStyleId>{00A15C55-8517-42AA-B614-E9B94910E393}</a:tableStyleId>
              </a:tblPr>
              <a:tblGrid>
                <a:gridCol w="2112341"/>
                <a:gridCol w="1536277"/>
                <a:gridCol w="1536277"/>
                <a:gridCol w="1536277"/>
              </a:tblGrid>
              <a:tr h="370840">
                <a:tc>
                  <a:txBody>
                    <a:bodyPr/>
                    <a:lstStyle/>
                    <a:p>
                      <a:r>
                        <a:rPr lang="zh-CN" altLang="en-US" dirty="0" smtClean="0">
                          <a:latin typeface="微软雅黑"/>
                          <a:ea typeface="微软雅黑"/>
                          <a:cs typeface="微软雅黑"/>
                        </a:rPr>
                        <a:t>视频显示格式</a:t>
                      </a:r>
                      <a:endParaRPr lang="zh-CN" altLang="en-US" dirty="0">
                        <a:latin typeface="微软雅黑"/>
                        <a:ea typeface="微软雅黑"/>
                        <a:cs typeface="微软雅黑"/>
                      </a:endParaRPr>
                    </a:p>
                  </a:txBody>
                  <a:tcPr/>
                </a:tc>
                <a:tc>
                  <a:txBody>
                    <a:bodyPr/>
                    <a:lstStyle/>
                    <a:p>
                      <a:r>
                        <a:rPr lang="zh-CN" altLang="en-US" dirty="0" smtClean="0">
                          <a:latin typeface="微软雅黑"/>
                          <a:ea typeface="微软雅黑"/>
                          <a:cs typeface="微软雅黑"/>
                        </a:rPr>
                        <a:t>像素</a:t>
                      </a:r>
                      <a:endParaRPr lang="zh-CN" altLang="en-US" dirty="0">
                        <a:latin typeface="微软雅黑"/>
                        <a:ea typeface="微软雅黑"/>
                        <a:cs typeface="微软雅黑"/>
                      </a:endParaRPr>
                    </a:p>
                  </a:txBody>
                  <a:tcPr/>
                </a:tc>
                <a:tc>
                  <a:txBody>
                    <a:bodyPr/>
                    <a:lstStyle/>
                    <a:p>
                      <a:r>
                        <a:rPr lang="zh-CN" altLang="en-US" dirty="0" smtClean="0">
                          <a:latin typeface="微软雅黑"/>
                          <a:ea typeface="微软雅黑"/>
                          <a:cs typeface="微软雅黑"/>
                        </a:rPr>
                        <a:t>码流</a:t>
                      </a:r>
                      <a:endParaRPr lang="zh-CN" altLang="en-US" dirty="0">
                        <a:latin typeface="微软雅黑"/>
                        <a:ea typeface="微软雅黑"/>
                        <a:cs typeface="微软雅黑"/>
                      </a:endParaRPr>
                    </a:p>
                  </a:txBody>
                  <a:tcPr/>
                </a:tc>
                <a:tc>
                  <a:txBody>
                    <a:bodyPr/>
                    <a:lstStyle/>
                    <a:p>
                      <a:r>
                        <a:rPr lang="zh-CN" altLang="en-US" dirty="0" smtClean="0">
                          <a:latin typeface="微软雅黑"/>
                          <a:ea typeface="微软雅黑"/>
                          <a:cs typeface="微软雅黑"/>
                        </a:rPr>
                        <a:t>常见分辨率</a:t>
                      </a:r>
                      <a:endParaRPr lang="zh-CN" altLang="en-US" dirty="0">
                        <a:latin typeface="微软雅黑"/>
                        <a:ea typeface="微软雅黑"/>
                        <a:cs typeface="微软雅黑"/>
                      </a:endParaRPr>
                    </a:p>
                  </a:txBody>
                  <a:tcPr/>
                </a:tc>
              </a:tr>
              <a:tr h="370840">
                <a:tc>
                  <a:txBody>
                    <a:bodyPr/>
                    <a:lstStyle/>
                    <a:p>
                      <a:r>
                        <a:rPr lang="en-US" altLang="zh-CN" dirty="0" smtClean="0">
                          <a:latin typeface="微软雅黑"/>
                          <a:ea typeface="微软雅黑"/>
                          <a:cs typeface="微软雅黑"/>
                        </a:rPr>
                        <a:t>720P</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100W</a:t>
                      </a:r>
                      <a:endParaRPr lang="zh-CN" altLang="en-US" dirty="0">
                        <a:latin typeface="微软雅黑"/>
                        <a:ea typeface="微软雅黑"/>
                        <a:cs typeface="微软雅黑"/>
                      </a:endParaRPr>
                    </a:p>
                  </a:txBody>
                  <a:tcPr/>
                </a:tc>
                <a:tc>
                  <a:txBody>
                    <a:bodyPr/>
                    <a:lstStyle/>
                    <a:p>
                      <a:r>
                        <a:rPr lang="zh-CN" altLang="zh-CN" smtClean="0">
                          <a:solidFill>
                            <a:srgbClr val="FF6600"/>
                          </a:solidFill>
                          <a:latin typeface="微软雅黑"/>
                          <a:ea typeface="微软雅黑"/>
                          <a:cs typeface="微软雅黑"/>
                        </a:rPr>
                        <a:t>2</a:t>
                      </a:r>
                      <a:r>
                        <a:rPr lang="en-US" altLang="zh-CN" smtClean="0">
                          <a:latin typeface="微软雅黑"/>
                          <a:ea typeface="微软雅黑"/>
                          <a:cs typeface="微软雅黑"/>
                        </a:rPr>
                        <a:t>-4M</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1280</a:t>
                      </a:r>
                      <a:r>
                        <a:rPr lang="zh-CN" altLang="en-US" dirty="0" smtClean="0">
                          <a:latin typeface="微软雅黑"/>
                          <a:ea typeface="微软雅黑"/>
                          <a:cs typeface="微软雅黑"/>
                        </a:rPr>
                        <a:t>*</a:t>
                      </a:r>
                      <a:r>
                        <a:rPr lang="en-US" altLang="zh-CN" dirty="0" smtClean="0">
                          <a:latin typeface="微软雅黑"/>
                          <a:ea typeface="微软雅黑"/>
                          <a:cs typeface="微软雅黑"/>
                        </a:rPr>
                        <a:t>720</a:t>
                      </a:r>
                      <a:endParaRPr lang="zh-CN" altLang="en-US" dirty="0">
                        <a:latin typeface="微软雅黑"/>
                        <a:ea typeface="微软雅黑"/>
                        <a:cs typeface="微软雅黑"/>
                      </a:endParaRPr>
                    </a:p>
                  </a:txBody>
                  <a:tcPr/>
                </a:tc>
              </a:tr>
              <a:tr h="370840">
                <a:tc>
                  <a:txBody>
                    <a:bodyPr/>
                    <a:lstStyle/>
                    <a:p>
                      <a:r>
                        <a:rPr lang="en-US" altLang="zh-CN" dirty="0" smtClean="0">
                          <a:latin typeface="微软雅黑"/>
                          <a:ea typeface="微软雅黑"/>
                          <a:cs typeface="微软雅黑"/>
                        </a:rPr>
                        <a:t>960P</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130W</a:t>
                      </a:r>
                      <a:endParaRPr lang="zh-CN" altLang="en-US" dirty="0">
                        <a:latin typeface="微软雅黑"/>
                        <a:ea typeface="微软雅黑"/>
                        <a:cs typeface="微软雅黑"/>
                      </a:endParaRPr>
                    </a:p>
                  </a:txBody>
                  <a:tcPr/>
                </a:tc>
                <a:tc>
                  <a:txBody>
                    <a:bodyPr/>
                    <a:lstStyle/>
                    <a:p>
                      <a:r>
                        <a:rPr lang="zh-CN" altLang="zh-CN" dirty="0" smtClean="0">
                          <a:solidFill>
                            <a:srgbClr val="FF6600"/>
                          </a:solidFill>
                          <a:latin typeface="微软雅黑"/>
                          <a:ea typeface="微软雅黑"/>
                          <a:cs typeface="微软雅黑"/>
                        </a:rPr>
                        <a:t>2</a:t>
                      </a:r>
                      <a:r>
                        <a:rPr lang="en-US" altLang="zh-CN" dirty="0" smtClean="0">
                          <a:latin typeface="微软雅黑"/>
                          <a:ea typeface="微软雅黑"/>
                          <a:cs typeface="微软雅黑"/>
                        </a:rPr>
                        <a:t>-4M</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1280</a:t>
                      </a:r>
                      <a:r>
                        <a:rPr lang="zh-CN" altLang="en-US" dirty="0" smtClean="0">
                          <a:latin typeface="微软雅黑"/>
                          <a:ea typeface="微软雅黑"/>
                          <a:cs typeface="微软雅黑"/>
                        </a:rPr>
                        <a:t>*</a:t>
                      </a:r>
                      <a:r>
                        <a:rPr lang="en-US" altLang="zh-CN" dirty="0" smtClean="0">
                          <a:latin typeface="微软雅黑"/>
                          <a:ea typeface="微软雅黑"/>
                          <a:cs typeface="微软雅黑"/>
                        </a:rPr>
                        <a:t>960</a:t>
                      </a:r>
                      <a:endParaRPr lang="zh-CN" altLang="en-US" dirty="0">
                        <a:latin typeface="微软雅黑"/>
                        <a:ea typeface="微软雅黑"/>
                        <a:cs typeface="微软雅黑"/>
                      </a:endParaRPr>
                    </a:p>
                  </a:txBody>
                  <a:tcPr/>
                </a:tc>
              </a:tr>
              <a:tr h="370840">
                <a:tc>
                  <a:txBody>
                    <a:bodyPr/>
                    <a:lstStyle/>
                    <a:p>
                      <a:r>
                        <a:rPr lang="en-US" altLang="zh-CN" dirty="0" smtClean="0">
                          <a:latin typeface="微软雅黑"/>
                          <a:ea typeface="微软雅黑"/>
                          <a:cs typeface="微软雅黑"/>
                        </a:rPr>
                        <a:t>1080P</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200W</a:t>
                      </a:r>
                      <a:endParaRPr lang="zh-CN" altLang="en-US" dirty="0">
                        <a:latin typeface="微软雅黑"/>
                        <a:ea typeface="微软雅黑"/>
                        <a:cs typeface="微软雅黑"/>
                      </a:endParaRPr>
                    </a:p>
                  </a:txBody>
                  <a:tcPr/>
                </a:tc>
                <a:tc>
                  <a:txBody>
                    <a:bodyPr/>
                    <a:lstStyle/>
                    <a:p>
                      <a:r>
                        <a:rPr lang="en-US" altLang="zh-CN" dirty="0" smtClean="0">
                          <a:solidFill>
                            <a:srgbClr val="FF6600"/>
                          </a:solidFill>
                          <a:latin typeface="微软雅黑"/>
                          <a:ea typeface="微软雅黑"/>
                          <a:cs typeface="微软雅黑"/>
                        </a:rPr>
                        <a:t>4</a:t>
                      </a:r>
                      <a:r>
                        <a:rPr lang="en-US" altLang="zh-CN" dirty="0" smtClean="0">
                          <a:latin typeface="微软雅黑"/>
                          <a:ea typeface="微软雅黑"/>
                          <a:cs typeface="微软雅黑"/>
                        </a:rPr>
                        <a:t>M-8M</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1920</a:t>
                      </a:r>
                      <a:r>
                        <a:rPr lang="zh-CN" altLang="en-US" dirty="0" smtClean="0">
                          <a:latin typeface="微软雅黑"/>
                          <a:ea typeface="微软雅黑"/>
                          <a:cs typeface="微软雅黑"/>
                        </a:rPr>
                        <a:t>*</a:t>
                      </a:r>
                      <a:r>
                        <a:rPr lang="en-US" altLang="zh-CN" dirty="0" smtClean="0">
                          <a:latin typeface="微软雅黑"/>
                          <a:ea typeface="微软雅黑"/>
                          <a:cs typeface="微软雅黑"/>
                        </a:rPr>
                        <a:t>1080</a:t>
                      </a:r>
                      <a:endParaRPr lang="zh-CN" altLang="en-US" dirty="0">
                        <a:latin typeface="微软雅黑"/>
                        <a:ea typeface="微软雅黑"/>
                        <a:cs typeface="微软雅黑"/>
                      </a:endParaRPr>
                    </a:p>
                  </a:txBody>
                  <a:tcPr/>
                </a:tc>
              </a:tr>
              <a:tr h="370840">
                <a:tc>
                  <a:txBody>
                    <a:bodyPr/>
                    <a:lstStyle/>
                    <a:p>
                      <a:r>
                        <a:rPr lang="en-US" altLang="zh-CN" smtClean="0">
                          <a:latin typeface="微软雅黑"/>
                          <a:ea typeface="微软雅黑"/>
                          <a:cs typeface="微软雅黑"/>
                        </a:rPr>
                        <a:t>1536P</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300W</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8M</a:t>
                      </a:r>
                      <a:endParaRPr lang="zh-CN" altLang="en-US" dirty="0">
                        <a:latin typeface="微软雅黑"/>
                        <a:ea typeface="微软雅黑"/>
                        <a:cs typeface="微软雅黑"/>
                      </a:endParaRPr>
                    </a:p>
                  </a:txBody>
                  <a:tcPr/>
                </a:tc>
                <a:tc>
                  <a:txBody>
                    <a:bodyPr/>
                    <a:lstStyle/>
                    <a:p>
                      <a:r>
                        <a:rPr lang="en-US" altLang="zh-CN" dirty="0" smtClean="0">
                          <a:latin typeface="微软雅黑"/>
                          <a:ea typeface="微软雅黑"/>
                          <a:cs typeface="微软雅黑"/>
                        </a:rPr>
                        <a:t>2048*1536</a:t>
                      </a:r>
                      <a:endParaRPr lang="zh-CN" altLang="en-US" dirty="0">
                        <a:latin typeface="微软雅黑"/>
                        <a:ea typeface="微软雅黑"/>
                        <a:cs typeface="微软雅黑"/>
                      </a:endParaRPr>
                    </a:p>
                  </a:txBody>
                  <a:tcPr/>
                </a:tc>
              </a:tr>
            </a:tbl>
          </a:graphicData>
        </a:graphic>
      </p:graphicFrame>
      <p:sp>
        <p:nvSpPr>
          <p:cNvPr id="5" name="文本框 4"/>
          <p:cNvSpPr txBox="1"/>
          <p:nvPr/>
        </p:nvSpPr>
        <p:spPr>
          <a:xfrm>
            <a:off x="936501" y="3901657"/>
            <a:ext cx="9721080" cy="1223412"/>
          </a:xfrm>
          <a:prstGeom prst="rect">
            <a:avLst/>
          </a:prstGeom>
          <a:noFill/>
        </p:spPr>
        <p:txBody>
          <a:bodyPr wrap="square" rtlCol="0">
            <a:spAutoFit/>
          </a:bodyPr>
          <a:lstStyle/>
          <a:p>
            <a:pPr>
              <a:lnSpc>
                <a:spcPct val="150000"/>
              </a:lnSpc>
            </a:pPr>
            <a:r>
              <a:rPr lang="zh-CN" altLang="en-US" sz="1600" dirty="0" smtClean="0">
                <a:latin typeface="微软雅黑"/>
                <a:ea typeface="微软雅黑"/>
                <a:cs typeface="微软雅黑"/>
              </a:rPr>
              <a:t>注：</a:t>
            </a:r>
            <a:r>
              <a:rPr lang="en-US" altLang="zh-TW" sz="1600" dirty="0" smtClean="0">
                <a:latin typeface="微软雅黑"/>
                <a:ea typeface="微软雅黑"/>
                <a:cs typeface="微软雅黑"/>
              </a:rPr>
              <a:t>100W</a:t>
            </a:r>
            <a:r>
              <a:rPr lang="zh-TW" altLang="en-US" sz="1600" dirty="0" smtClean="0">
                <a:latin typeface="微软雅黑"/>
                <a:ea typeface="微软雅黑"/>
                <a:cs typeface="微软雅黑"/>
              </a:rPr>
              <a:t>摄像</a:t>
            </a:r>
            <a:r>
              <a:rPr lang="zh-TW" altLang="en-US" sz="1600" dirty="0">
                <a:latin typeface="微软雅黑"/>
                <a:ea typeface="微软雅黑"/>
                <a:cs typeface="微软雅黑"/>
              </a:rPr>
              <a:t>机的默认或者说最大分辨率</a:t>
            </a:r>
            <a:r>
              <a:rPr lang="en-US" altLang="zh-TW" sz="1600" dirty="0">
                <a:latin typeface="微软雅黑"/>
                <a:ea typeface="微软雅黑"/>
                <a:cs typeface="微软雅黑"/>
              </a:rPr>
              <a:t>1280*</a:t>
            </a:r>
            <a:r>
              <a:rPr lang="en-US" altLang="zh-TW" sz="1600" dirty="0" smtClean="0">
                <a:latin typeface="微软雅黑"/>
                <a:ea typeface="微软雅黑"/>
                <a:cs typeface="微软雅黑"/>
              </a:rPr>
              <a:t>720</a:t>
            </a:r>
            <a:r>
              <a:rPr lang="zh-TW" altLang="en-US" sz="1600" dirty="0">
                <a:latin typeface="微软雅黑"/>
                <a:ea typeface="微软雅黑"/>
                <a:cs typeface="微软雅黑"/>
              </a:rPr>
              <a:t>，</a:t>
            </a:r>
            <a:r>
              <a:rPr lang="zh-TW" altLang="en-US" sz="1600" dirty="0" smtClean="0">
                <a:latin typeface="微软雅黑"/>
                <a:ea typeface="微软雅黑"/>
                <a:cs typeface="微软雅黑"/>
              </a:rPr>
              <a:t>实际应用中可以把摄像机分辨率调低</a:t>
            </a:r>
            <a:endParaRPr lang="en-US" altLang="zh-TW" sz="1600" dirty="0" smtClean="0">
              <a:latin typeface="微软雅黑"/>
              <a:ea typeface="微软雅黑"/>
              <a:cs typeface="微软雅黑"/>
            </a:endParaRPr>
          </a:p>
          <a:p>
            <a:pPr>
              <a:lnSpc>
                <a:spcPct val="150000"/>
              </a:lnSpc>
            </a:pPr>
            <a:r>
              <a:rPr lang="zh-CN" altLang="en-US" sz="1600" dirty="0">
                <a:solidFill>
                  <a:srgbClr val="FFFFFF"/>
                </a:solidFill>
                <a:latin typeface="微软雅黑"/>
                <a:ea typeface="微软雅黑"/>
                <a:cs typeface="微软雅黑"/>
              </a:rPr>
              <a:t>码率：单位时间内传输的数据位数，通常表示为kbps,mbps</a:t>
            </a:r>
            <a:r>
              <a:rPr lang="zh-CN" altLang="en-US" sz="1600" dirty="0" smtClean="0">
                <a:solidFill>
                  <a:srgbClr val="FFFFFF"/>
                </a:solidFill>
                <a:latin typeface="微软雅黑"/>
                <a:ea typeface="微软雅黑"/>
                <a:cs typeface="微软雅黑"/>
              </a:rPr>
              <a:t>等，也叫码率</a:t>
            </a:r>
            <a:endParaRPr lang="en-US" altLang="zh-CN" sz="1600" dirty="0" smtClean="0">
              <a:solidFill>
                <a:srgbClr val="FFFFFF"/>
              </a:solidFill>
              <a:latin typeface="微软雅黑"/>
              <a:ea typeface="微软雅黑"/>
              <a:cs typeface="微软雅黑"/>
            </a:endParaRPr>
          </a:p>
          <a:p>
            <a:pPr>
              <a:lnSpc>
                <a:spcPct val="150000"/>
              </a:lnSpc>
            </a:pPr>
            <a:endParaRPr lang="en-US" altLang="zh-CN" b="1" dirty="0" smtClean="0">
              <a:solidFill>
                <a:srgbClr val="FFFF00"/>
              </a:solidFill>
              <a:latin typeface="微软雅黑"/>
              <a:ea typeface="微软雅黑"/>
              <a:cs typeface="微软雅黑"/>
            </a:endParaRPr>
          </a:p>
        </p:txBody>
      </p:sp>
    </p:spTree>
    <p:extLst>
      <p:ext uri="{BB962C8B-B14F-4D97-AF65-F5344CB8AC3E}">
        <p14:creationId xmlns:p14="http://schemas.microsoft.com/office/powerpoint/2010/main" val="344810240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5" name="文本框 4"/>
          <p:cNvSpPr txBox="1"/>
          <p:nvPr/>
        </p:nvSpPr>
        <p:spPr>
          <a:xfrm>
            <a:off x="864493" y="1295871"/>
            <a:ext cx="4529155" cy="461665"/>
          </a:xfrm>
          <a:prstGeom prst="rect">
            <a:avLst/>
          </a:prstGeom>
          <a:noFill/>
        </p:spPr>
        <p:txBody>
          <a:bodyPr wrap="none" rtlCol="0">
            <a:spAutoFit/>
          </a:bodyPr>
          <a:lstStyle/>
          <a:p>
            <a:r>
              <a:rPr kumimoji="1" lang="en-US" altLang="zh-CN" sz="2400" dirty="0" smtClean="0">
                <a:latin typeface="微软雅黑"/>
                <a:ea typeface="微软雅黑"/>
                <a:cs typeface="微软雅黑"/>
              </a:rPr>
              <a:t>1</a:t>
            </a:r>
            <a:r>
              <a:rPr kumimoji="1" lang="zh-CN" altLang="en-US" sz="2400" dirty="0" smtClean="0">
                <a:latin typeface="微软雅黑"/>
                <a:ea typeface="微软雅黑"/>
                <a:cs typeface="微软雅黑"/>
              </a:rPr>
              <a:t>  针对传输数据量大</a:t>
            </a:r>
            <a:r>
              <a:rPr kumimoji="1" lang="en-US" altLang="zh-CN" sz="2400" dirty="0" smtClean="0">
                <a:latin typeface="微软雅黑"/>
                <a:ea typeface="微软雅黑"/>
                <a:cs typeface="微软雅黑"/>
              </a:rPr>
              <a:t>-</a:t>
            </a:r>
            <a:r>
              <a:rPr kumimoji="1" lang="zh-CN" altLang="en-US" sz="2400" dirty="0" smtClean="0">
                <a:latin typeface="微软雅黑"/>
                <a:ea typeface="微软雅黑"/>
                <a:cs typeface="微软雅黑"/>
              </a:rPr>
              <a:t>设计分析</a:t>
            </a:r>
            <a:endParaRPr kumimoji="1" lang="zh-CN" altLang="en-US" sz="2400" dirty="0">
              <a:latin typeface="微软雅黑"/>
              <a:ea typeface="微软雅黑"/>
              <a:cs typeface="微软雅黑"/>
            </a:endParaRPr>
          </a:p>
        </p:txBody>
      </p:sp>
      <p:sp>
        <p:nvSpPr>
          <p:cNvPr id="6" name="文本框 5"/>
          <p:cNvSpPr txBox="1"/>
          <p:nvPr/>
        </p:nvSpPr>
        <p:spPr>
          <a:xfrm>
            <a:off x="1224533" y="2087959"/>
            <a:ext cx="9721080" cy="3393237"/>
          </a:xfrm>
          <a:prstGeom prst="rect">
            <a:avLst/>
          </a:prstGeom>
          <a:noFill/>
        </p:spPr>
        <p:txBody>
          <a:bodyPr wrap="square" rtlCol="0">
            <a:spAutoFit/>
          </a:bodyPr>
          <a:lstStyle/>
          <a:p>
            <a:pPr>
              <a:lnSpc>
                <a:spcPct val="150000"/>
              </a:lnSpc>
            </a:pPr>
            <a:r>
              <a:rPr lang="en-US" altLang="zh-CN" dirty="0">
                <a:latin typeface="微软雅黑"/>
                <a:ea typeface="微软雅黑"/>
                <a:cs typeface="微软雅黑"/>
              </a:rPr>
              <a:t>2012</a:t>
            </a:r>
            <a:r>
              <a:rPr lang="zh-CN" altLang="en-US" dirty="0">
                <a:latin typeface="微软雅黑"/>
                <a:ea typeface="微软雅黑"/>
                <a:cs typeface="微软雅黑"/>
              </a:rPr>
              <a:t>年</a:t>
            </a:r>
            <a:r>
              <a:rPr lang="en-US" altLang="zh-CN" dirty="0">
                <a:latin typeface="微软雅黑"/>
                <a:ea typeface="微软雅黑"/>
                <a:cs typeface="微软雅黑"/>
              </a:rPr>
              <a:t>11</a:t>
            </a:r>
            <a:r>
              <a:rPr lang="zh-CN" altLang="en-US" dirty="0">
                <a:latin typeface="微软雅黑"/>
                <a:ea typeface="微软雅黑"/>
                <a:cs typeface="微软雅黑"/>
              </a:rPr>
              <a:t>月</a:t>
            </a:r>
            <a:r>
              <a:rPr lang="en-US" altLang="zh-CN" dirty="0">
                <a:latin typeface="微软雅黑"/>
                <a:ea typeface="微软雅黑"/>
                <a:cs typeface="微软雅黑"/>
              </a:rPr>
              <a:t>15</a:t>
            </a:r>
            <a:r>
              <a:rPr lang="zh-CN" altLang="en-US" dirty="0">
                <a:latin typeface="微软雅黑"/>
                <a:ea typeface="微软雅黑"/>
                <a:cs typeface="微软雅黑"/>
              </a:rPr>
              <a:t>日</a:t>
            </a:r>
            <a:r>
              <a:rPr lang="en-US" altLang="zh-CN" dirty="0">
                <a:latin typeface="微软雅黑"/>
                <a:ea typeface="微软雅黑"/>
                <a:cs typeface="微软雅黑"/>
              </a:rPr>
              <a:t>,</a:t>
            </a:r>
            <a:r>
              <a:rPr lang="zh-CN" altLang="en-US" dirty="0">
                <a:latin typeface="微软雅黑"/>
                <a:ea typeface="微软雅黑"/>
                <a:cs typeface="微软雅黑"/>
              </a:rPr>
              <a:t>上海市公安局技防办发布了</a:t>
            </a:r>
            <a:r>
              <a:rPr lang="en-US" altLang="zh-CN" dirty="0">
                <a:latin typeface="微软雅黑"/>
                <a:ea typeface="微软雅黑"/>
                <a:cs typeface="微软雅黑"/>
              </a:rPr>
              <a:t>《</a:t>
            </a:r>
            <a:r>
              <a:rPr lang="zh-CN" altLang="en-US" dirty="0">
                <a:solidFill>
                  <a:srgbClr val="FFFF00"/>
                </a:solidFill>
                <a:latin typeface="微软雅黑"/>
                <a:ea typeface="微软雅黑"/>
                <a:cs typeface="微软雅黑"/>
              </a:rPr>
              <a:t>视频安防监控系统基本技术要求</a:t>
            </a:r>
            <a:r>
              <a:rPr lang="en-US" altLang="zh-CN" dirty="0">
                <a:latin typeface="微软雅黑"/>
                <a:ea typeface="微软雅黑"/>
                <a:cs typeface="微软雅黑"/>
              </a:rPr>
              <a:t>》 </a:t>
            </a:r>
            <a:r>
              <a:rPr lang="en-US" altLang="zh-CN" dirty="0" smtClean="0">
                <a:latin typeface="微软雅黑"/>
                <a:ea typeface="微软雅黑"/>
                <a:cs typeface="微软雅黑"/>
              </a:rPr>
              <a:t>(</a:t>
            </a:r>
            <a:r>
              <a:rPr lang="zh-CN" altLang="en-US" dirty="0" smtClean="0">
                <a:latin typeface="微软雅黑"/>
                <a:ea typeface="微软雅黑"/>
                <a:cs typeface="微软雅黑"/>
              </a:rPr>
              <a:t>后续简称</a:t>
            </a:r>
            <a:r>
              <a:rPr lang="en-US" altLang="zh-CN" dirty="0">
                <a:latin typeface="微软雅黑"/>
                <a:ea typeface="微软雅黑"/>
                <a:cs typeface="微软雅黑"/>
              </a:rPr>
              <a:t>《</a:t>
            </a:r>
            <a:r>
              <a:rPr lang="zh-CN" altLang="en-US" dirty="0">
                <a:latin typeface="微软雅黑"/>
                <a:ea typeface="微软雅黑"/>
                <a:cs typeface="微软雅黑"/>
              </a:rPr>
              <a:t>上海要求</a:t>
            </a:r>
            <a:r>
              <a:rPr lang="en-US" altLang="zh-CN" dirty="0">
                <a:latin typeface="微软雅黑"/>
                <a:ea typeface="微软雅黑"/>
                <a:cs typeface="微软雅黑"/>
              </a:rPr>
              <a:t>》)</a:t>
            </a:r>
            <a:r>
              <a:rPr lang="zh-CN" altLang="en-US" dirty="0">
                <a:latin typeface="微软雅黑"/>
                <a:ea typeface="微软雅黑"/>
                <a:cs typeface="微软雅黑"/>
              </a:rPr>
              <a:t>。这是国内目前唯一的一个相关规范。其中</a:t>
            </a:r>
            <a:r>
              <a:rPr lang="en-US" altLang="zh-CN" dirty="0">
                <a:latin typeface="微软雅黑"/>
                <a:ea typeface="微软雅黑"/>
                <a:cs typeface="微软雅黑"/>
              </a:rPr>
              <a:t>4.9</a:t>
            </a:r>
            <a:r>
              <a:rPr lang="zh-CN" altLang="en-US" dirty="0" smtClean="0">
                <a:latin typeface="微软雅黑"/>
                <a:ea typeface="微软雅黑"/>
                <a:cs typeface="微软雅黑"/>
              </a:rPr>
              <a:t>节说明了对网络</a:t>
            </a:r>
            <a:r>
              <a:rPr lang="zh-CN" altLang="en-US" dirty="0">
                <a:latin typeface="微软雅黑"/>
                <a:ea typeface="微软雅黑"/>
                <a:cs typeface="微软雅黑"/>
              </a:rPr>
              <a:t>的详细要求</a:t>
            </a:r>
            <a:r>
              <a:rPr lang="zh-CN" altLang="en-US" dirty="0" smtClean="0">
                <a:latin typeface="微软雅黑"/>
                <a:ea typeface="微软雅黑"/>
                <a:cs typeface="微软雅黑"/>
              </a:rPr>
              <a:t>。</a:t>
            </a:r>
            <a:endParaRPr lang="en-US" altLang="zh-CN" dirty="0" smtClean="0">
              <a:latin typeface="微软雅黑"/>
              <a:ea typeface="微软雅黑"/>
              <a:cs typeface="微软雅黑"/>
            </a:endParaRPr>
          </a:p>
          <a:p>
            <a:pPr>
              <a:lnSpc>
                <a:spcPct val="150000"/>
              </a:lnSpc>
            </a:pPr>
            <a:endParaRPr lang="en-US" altLang="zh-CN" dirty="0">
              <a:latin typeface="微软雅黑"/>
              <a:ea typeface="微软雅黑"/>
              <a:cs typeface="微软雅黑"/>
            </a:endParaRPr>
          </a:p>
          <a:p>
            <a:pPr>
              <a:lnSpc>
                <a:spcPct val="150000"/>
              </a:lnSpc>
            </a:pPr>
            <a:r>
              <a:rPr lang="zh-CN" altLang="en-US" dirty="0" smtClean="0">
                <a:latin typeface="微软雅黑"/>
                <a:ea typeface="微软雅黑"/>
                <a:cs typeface="微软雅黑"/>
              </a:rPr>
              <a:t>接入交换机：</a:t>
            </a:r>
            <a:endParaRPr lang="en-US" altLang="zh-CN" dirty="0" smtClean="0">
              <a:latin typeface="微软雅黑"/>
              <a:ea typeface="微软雅黑"/>
              <a:cs typeface="微软雅黑"/>
            </a:endParaRPr>
          </a:p>
          <a:p>
            <a:pPr>
              <a:lnSpc>
                <a:spcPct val="150000"/>
              </a:lnSpc>
            </a:pPr>
            <a:r>
              <a:rPr lang="zh-CN" altLang="en-US" dirty="0" smtClean="0">
                <a:latin typeface="微软雅黑"/>
                <a:ea typeface="微软雅黑"/>
                <a:cs typeface="微软雅黑"/>
              </a:rPr>
              <a:t>每个接入端口带宽应</a:t>
            </a:r>
            <a:r>
              <a:rPr lang="en-US" altLang="zh-CN" dirty="0">
                <a:latin typeface="微软雅黑"/>
                <a:ea typeface="微软雅黑"/>
                <a:cs typeface="微软雅黑"/>
              </a:rPr>
              <a:t>≥100M,</a:t>
            </a:r>
            <a:r>
              <a:rPr lang="zh-CN" altLang="en-US" dirty="0" smtClean="0">
                <a:latin typeface="微软雅黑"/>
                <a:ea typeface="微软雅黑"/>
                <a:cs typeface="微软雅黑"/>
              </a:rPr>
              <a:t>宜不超过</a:t>
            </a:r>
            <a:r>
              <a:rPr lang="en-US" altLang="zh-CN" dirty="0">
                <a:latin typeface="微软雅黑"/>
                <a:ea typeface="微软雅黑"/>
                <a:cs typeface="微软雅黑"/>
              </a:rPr>
              <a:t>24</a:t>
            </a:r>
            <a:r>
              <a:rPr lang="zh-CN" altLang="en-US" dirty="0">
                <a:latin typeface="微软雅黑"/>
                <a:ea typeface="微软雅黑"/>
                <a:cs typeface="微软雅黑"/>
              </a:rPr>
              <a:t>个接入端口</a:t>
            </a:r>
            <a:r>
              <a:rPr lang="en-US" altLang="zh-CN" dirty="0">
                <a:latin typeface="微软雅黑"/>
                <a:ea typeface="微软雅黑"/>
                <a:cs typeface="微软雅黑"/>
              </a:rPr>
              <a:t>,</a:t>
            </a:r>
            <a:r>
              <a:rPr lang="zh-CN" altLang="en-US" dirty="0">
                <a:latin typeface="微软雅黑"/>
                <a:ea typeface="微软雅黑"/>
                <a:cs typeface="微软雅黑"/>
              </a:rPr>
              <a:t>宜</a:t>
            </a:r>
            <a:r>
              <a:rPr lang="zh-CN" altLang="en-US" dirty="0" smtClean="0">
                <a:solidFill>
                  <a:srgbClr val="FFFF00"/>
                </a:solidFill>
                <a:latin typeface="微软雅黑"/>
                <a:ea typeface="微软雅黑"/>
                <a:cs typeface="微软雅黑"/>
              </a:rPr>
              <a:t>具有</a:t>
            </a:r>
            <a:r>
              <a:rPr lang="en-US" altLang="zh-CN" dirty="0" smtClean="0">
                <a:solidFill>
                  <a:srgbClr val="FFFF00"/>
                </a:solidFill>
                <a:latin typeface="微软雅黑"/>
                <a:ea typeface="微软雅黑"/>
                <a:cs typeface="微软雅黑"/>
              </a:rPr>
              <a:t>2</a:t>
            </a:r>
            <a:r>
              <a:rPr lang="zh-CN" altLang="en-US" dirty="0">
                <a:solidFill>
                  <a:srgbClr val="FFFF00"/>
                </a:solidFill>
                <a:latin typeface="微软雅黑"/>
                <a:ea typeface="微软雅黑"/>
                <a:cs typeface="微软雅黑"/>
              </a:rPr>
              <a:t>个</a:t>
            </a:r>
            <a:r>
              <a:rPr lang="en-US" altLang="zh-CN" dirty="0">
                <a:solidFill>
                  <a:srgbClr val="FFFF00"/>
                </a:solidFill>
                <a:latin typeface="微软雅黑"/>
                <a:ea typeface="微软雅黑"/>
                <a:cs typeface="微软雅黑"/>
              </a:rPr>
              <a:t>1000M</a:t>
            </a:r>
            <a:r>
              <a:rPr lang="zh-CN" altLang="en-US" dirty="0" smtClean="0">
                <a:latin typeface="微软雅黑"/>
                <a:ea typeface="微软雅黑"/>
                <a:cs typeface="微软雅黑"/>
              </a:rPr>
              <a:t>以太网端</a:t>
            </a:r>
            <a:r>
              <a:rPr lang="zh-CN" altLang="en-US" dirty="0">
                <a:latin typeface="微软雅黑"/>
                <a:ea typeface="微软雅黑"/>
                <a:cs typeface="微软雅黑"/>
              </a:rPr>
              <a:t>口</a:t>
            </a:r>
            <a:r>
              <a:rPr lang="en-US" altLang="zh-CN" dirty="0" smtClean="0">
                <a:latin typeface="微软雅黑"/>
                <a:ea typeface="微软雅黑"/>
                <a:cs typeface="微软雅黑"/>
              </a:rPr>
              <a:t>;</a:t>
            </a:r>
            <a:r>
              <a:rPr lang="zh-CN" altLang="en-US" dirty="0" smtClean="0">
                <a:latin typeface="微软雅黑"/>
                <a:ea typeface="微软雅黑"/>
                <a:cs typeface="微软雅黑"/>
              </a:rPr>
              <a:t>且监控网</a:t>
            </a:r>
            <a:r>
              <a:rPr lang="zh-CN" altLang="en-US" dirty="0" smtClean="0">
                <a:solidFill>
                  <a:srgbClr val="FFFF00"/>
                </a:solidFill>
                <a:latin typeface="微软雅黑"/>
                <a:ea typeface="微软雅黑"/>
                <a:cs typeface="微软雅黑"/>
              </a:rPr>
              <a:t>不应采用桌面型</a:t>
            </a:r>
            <a:r>
              <a:rPr lang="zh-CN" altLang="en-US" dirty="0" smtClean="0">
                <a:latin typeface="微软雅黑"/>
                <a:ea typeface="微软雅黑"/>
                <a:cs typeface="微软雅黑"/>
              </a:rPr>
              <a:t>网络交换设备。</a:t>
            </a:r>
            <a:endParaRPr lang="zh-CN" altLang="en-US" dirty="0">
              <a:latin typeface="微软雅黑"/>
              <a:ea typeface="微软雅黑"/>
              <a:cs typeface="微软雅黑"/>
            </a:endParaRPr>
          </a:p>
          <a:p>
            <a:pPr>
              <a:lnSpc>
                <a:spcPct val="150000"/>
              </a:lnSpc>
            </a:pPr>
            <a:r>
              <a:rPr lang="zh-TW" altLang="en-US" dirty="0">
                <a:latin typeface="微软雅黑"/>
                <a:ea typeface="微软雅黑"/>
                <a:cs typeface="微软雅黑"/>
              </a:rPr>
              <a:t>交换容量应</a:t>
            </a:r>
            <a:r>
              <a:rPr lang="en-US" altLang="zh-TW" dirty="0">
                <a:latin typeface="微软雅黑"/>
                <a:ea typeface="微软雅黑"/>
                <a:cs typeface="微软雅黑"/>
              </a:rPr>
              <a:t>≥19.2Gbps; </a:t>
            </a:r>
            <a:endParaRPr lang="en-US" altLang="zh-TW" dirty="0" smtClean="0">
              <a:latin typeface="微软雅黑"/>
              <a:ea typeface="微软雅黑"/>
              <a:cs typeface="微软雅黑"/>
            </a:endParaRPr>
          </a:p>
          <a:p>
            <a:pPr>
              <a:lnSpc>
                <a:spcPct val="150000"/>
              </a:lnSpc>
            </a:pPr>
            <a:r>
              <a:rPr lang="zh-TW" altLang="en-US" dirty="0" smtClean="0">
                <a:latin typeface="微软雅黑"/>
                <a:ea typeface="微软雅黑"/>
                <a:cs typeface="微软雅黑"/>
              </a:rPr>
              <a:t>包转发率应</a:t>
            </a:r>
            <a:r>
              <a:rPr lang="en-US" altLang="zh-TW" dirty="0">
                <a:latin typeface="微软雅黑"/>
                <a:ea typeface="微软雅黑"/>
                <a:cs typeface="微软雅黑"/>
              </a:rPr>
              <a:t>≥</a:t>
            </a:r>
            <a:r>
              <a:rPr lang="en-US" altLang="zh-TW" dirty="0" smtClean="0">
                <a:latin typeface="微软雅黑"/>
                <a:ea typeface="微软雅黑"/>
                <a:cs typeface="微软雅黑"/>
              </a:rPr>
              <a:t>6.5Mpps</a:t>
            </a:r>
            <a:r>
              <a:rPr lang="zh-TW" altLang="en-US" dirty="0" smtClean="0">
                <a:latin typeface="微软雅黑"/>
                <a:ea typeface="微软雅黑"/>
                <a:cs typeface="微软雅黑"/>
              </a:rPr>
              <a:t>；</a:t>
            </a:r>
            <a:endParaRPr lang="zh-CN" altLang="en-US" dirty="0"/>
          </a:p>
        </p:txBody>
      </p:sp>
    </p:spTree>
    <p:extLst>
      <p:ext uri="{BB962C8B-B14F-4D97-AF65-F5344CB8AC3E}">
        <p14:creationId xmlns:p14="http://schemas.microsoft.com/office/powerpoint/2010/main" val="1706542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4" name="文本框 3"/>
          <p:cNvSpPr txBox="1"/>
          <p:nvPr/>
        </p:nvSpPr>
        <p:spPr>
          <a:xfrm>
            <a:off x="864493" y="1295871"/>
            <a:ext cx="4373763" cy="461665"/>
          </a:xfrm>
          <a:prstGeom prst="rect">
            <a:avLst/>
          </a:prstGeom>
          <a:noFill/>
        </p:spPr>
        <p:txBody>
          <a:bodyPr wrap="none" rtlCol="0">
            <a:spAutoFit/>
          </a:bodyPr>
          <a:lstStyle/>
          <a:p>
            <a:r>
              <a:rPr kumimoji="1" lang="en-US" altLang="zh-CN" sz="2400" dirty="0" smtClean="0">
                <a:latin typeface="微软雅黑"/>
                <a:ea typeface="微软雅黑"/>
                <a:cs typeface="微软雅黑"/>
              </a:rPr>
              <a:t>1</a:t>
            </a:r>
            <a:r>
              <a:rPr kumimoji="1" lang="zh-CN" altLang="en-US" sz="2400" dirty="0" smtClean="0">
                <a:latin typeface="微软雅黑"/>
                <a:ea typeface="微软雅黑"/>
                <a:cs typeface="微软雅黑"/>
              </a:rPr>
              <a:t>  针对传输数据量大</a:t>
            </a:r>
            <a:r>
              <a:rPr kumimoji="1" lang="en-US" altLang="zh-CN" sz="2400" dirty="0">
                <a:latin typeface="微软雅黑"/>
                <a:ea typeface="微软雅黑"/>
                <a:cs typeface="微软雅黑"/>
              </a:rPr>
              <a:t>-</a:t>
            </a:r>
            <a:r>
              <a:rPr kumimoji="1" lang="zh-CN" altLang="en-US" sz="2400" dirty="0">
                <a:latin typeface="微软雅黑"/>
                <a:ea typeface="微软雅黑"/>
                <a:cs typeface="微软雅黑"/>
              </a:rPr>
              <a:t>设计</a:t>
            </a:r>
            <a:r>
              <a:rPr kumimoji="1" lang="zh-CN" altLang="en-US" sz="2400" dirty="0" smtClean="0">
                <a:latin typeface="微软雅黑"/>
                <a:ea typeface="微软雅黑"/>
                <a:cs typeface="微软雅黑"/>
              </a:rPr>
              <a:t>分析</a:t>
            </a:r>
            <a:endParaRPr kumimoji="1" lang="zh-CN" altLang="en-US" sz="2400" dirty="0">
              <a:latin typeface="微软雅黑"/>
              <a:ea typeface="微软雅黑"/>
              <a:cs typeface="微软雅黑"/>
            </a:endParaRPr>
          </a:p>
        </p:txBody>
      </p:sp>
      <p:sp>
        <p:nvSpPr>
          <p:cNvPr id="5" name="文本框 4"/>
          <p:cNvSpPr txBox="1"/>
          <p:nvPr/>
        </p:nvSpPr>
        <p:spPr>
          <a:xfrm>
            <a:off x="1224533" y="2087959"/>
            <a:ext cx="9721080" cy="2146742"/>
          </a:xfrm>
          <a:prstGeom prst="rect">
            <a:avLst/>
          </a:prstGeom>
          <a:noFill/>
        </p:spPr>
        <p:txBody>
          <a:bodyPr wrap="square" rtlCol="0">
            <a:spAutoFit/>
          </a:bodyPr>
          <a:lstStyle/>
          <a:p>
            <a:pPr>
              <a:lnSpc>
                <a:spcPct val="150000"/>
              </a:lnSpc>
            </a:pPr>
            <a:r>
              <a:rPr lang="zh-CN" altLang="en-US" b="1" dirty="0">
                <a:solidFill>
                  <a:srgbClr val="FFFF00"/>
                </a:solidFill>
                <a:latin typeface="微软雅黑"/>
                <a:ea typeface="微软雅黑"/>
                <a:cs typeface="微软雅黑"/>
              </a:rPr>
              <a:t>带宽需求</a:t>
            </a:r>
            <a:r>
              <a:rPr lang="zh-CN" altLang="zh-CN" b="1" dirty="0">
                <a:solidFill>
                  <a:srgbClr val="FFFF00"/>
                </a:solidFill>
                <a:latin typeface="微软雅黑"/>
                <a:ea typeface="微软雅黑"/>
                <a:cs typeface="微软雅黑"/>
              </a:rPr>
              <a:t>=</a:t>
            </a:r>
            <a:r>
              <a:rPr lang="zh-CN" altLang="en-US" b="1" dirty="0">
                <a:solidFill>
                  <a:srgbClr val="FFFF00"/>
                </a:solidFill>
                <a:latin typeface="微软雅黑"/>
                <a:ea typeface="微软雅黑"/>
                <a:cs typeface="微软雅黑"/>
              </a:rPr>
              <a:t>（监控点路数*视频码率）× 5</a:t>
            </a:r>
          </a:p>
          <a:p>
            <a:pPr>
              <a:lnSpc>
                <a:spcPct val="150000"/>
              </a:lnSpc>
            </a:pPr>
            <a:r>
              <a:rPr lang="zh-CN" altLang="en-US" b="1" dirty="0">
                <a:solidFill>
                  <a:srgbClr val="FFFFFF"/>
                </a:solidFill>
                <a:latin typeface="微软雅黑"/>
                <a:ea typeface="微软雅黑"/>
                <a:cs typeface="微软雅黑"/>
              </a:rPr>
              <a:t>系数是考虑了冗余以及带宽利用率，也是结合实际测试情况</a:t>
            </a:r>
            <a:r>
              <a:rPr lang="zh-CN" altLang="en-US" b="1" dirty="0" smtClean="0">
                <a:solidFill>
                  <a:srgbClr val="FFFFFF"/>
                </a:solidFill>
                <a:latin typeface="微软雅黑"/>
                <a:ea typeface="微软雅黑"/>
                <a:cs typeface="微软雅黑"/>
              </a:rPr>
              <a:t>的建议值</a:t>
            </a:r>
            <a:endParaRPr lang="en-US" altLang="zh-CN" b="1" dirty="0" smtClean="0">
              <a:solidFill>
                <a:srgbClr val="FFFF00"/>
              </a:solidFill>
              <a:latin typeface="微软雅黑"/>
              <a:ea typeface="微软雅黑"/>
              <a:cs typeface="微软雅黑"/>
            </a:endParaRPr>
          </a:p>
          <a:p>
            <a:pPr>
              <a:lnSpc>
                <a:spcPct val="150000"/>
              </a:lnSpc>
            </a:pPr>
            <a:r>
              <a:rPr lang="zh-CN" altLang="en-US" b="1" dirty="0" smtClean="0">
                <a:latin typeface="微软雅黑"/>
                <a:ea typeface="微软雅黑"/>
                <a:cs typeface="微软雅黑"/>
              </a:rPr>
              <a:t>示例：</a:t>
            </a:r>
            <a:endParaRPr lang="en-US" altLang="zh-CN" b="1" dirty="0" smtClean="0">
              <a:latin typeface="微软雅黑"/>
              <a:ea typeface="微软雅黑"/>
              <a:cs typeface="微软雅黑"/>
            </a:endParaRPr>
          </a:p>
          <a:p>
            <a:pPr>
              <a:lnSpc>
                <a:spcPct val="150000"/>
              </a:lnSpc>
            </a:pPr>
            <a:r>
              <a:rPr lang="zh-CN" altLang="en-US" b="1" dirty="0" smtClean="0">
                <a:latin typeface="微软雅黑"/>
                <a:ea typeface="微软雅黑"/>
                <a:cs typeface="微软雅黑"/>
              </a:rPr>
              <a:t>按照最小</a:t>
            </a:r>
            <a:r>
              <a:rPr lang="en-US" altLang="zh-CN" b="1" dirty="0" smtClean="0">
                <a:latin typeface="微软雅黑"/>
                <a:ea typeface="微软雅黑"/>
                <a:cs typeface="微软雅黑"/>
              </a:rPr>
              <a:t>2M</a:t>
            </a:r>
            <a:r>
              <a:rPr lang="zh-CN" altLang="en-US" b="1" dirty="0">
                <a:latin typeface="微软雅黑"/>
                <a:ea typeface="微软雅黑"/>
                <a:cs typeface="微软雅黑"/>
              </a:rPr>
              <a:t>码流算，一个</a:t>
            </a:r>
            <a:r>
              <a:rPr lang="en-US" altLang="zh-CN" b="1" dirty="0">
                <a:latin typeface="微软雅黑"/>
                <a:ea typeface="微软雅黑"/>
                <a:cs typeface="微软雅黑"/>
              </a:rPr>
              <a:t>8</a:t>
            </a:r>
            <a:r>
              <a:rPr lang="zh-CN" altLang="en-US" b="1" dirty="0">
                <a:latin typeface="微软雅黑"/>
                <a:ea typeface="微软雅黑"/>
                <a:cs typeface="微软雅黑"/>
              </a:rPr>
              <a:t>口交换机上联所需带宽：</a:t>
            </a:r>
            <a:r>
              <a:rPr lang="en-US" altLang="zh-CN" b="1" dirty="0">
                <a:latin typeface="微软雅黑"/>
                <a:ea typeface="微软雅黑"/>
                <a:cs typeface="微软雅黑"/>
              </a:rPr>
              <a:t>2</a:t>
            </a:r>
            <a:r>
              <a:rPr lang="zh-CN" altLang="en-US" b="1" dirty="0">
                <a:latin typeface="微软雅黑"/>
                <a:ea typeface="微软雅黑"/>
                <a:cs typeface="微软雅黑"/>
              </a:rPr>
              <a:t>*</a:t>
            </a:r>
            <a:r>
              <a:rPr lang="en-US" altLang="zh-CN" b="1" dirty="0">
                <a:latin typeface="微软雅黑"/>
                <a:ea typeface="微软雅黑"/>
                <a:cs typeface="微软雅黑"/>
              </a:rPr>
              <a:t>8</a:t>
            </a:r>
            <a:r>
              <a:rPr lang="zh-CN" altLang="en-US" b="1" dirty="0">
                <a:latin typeface="微软雅黑"/>
                <a:ea typeface="微软雅黑"/>
                <a:cs typeface="微软雅黑"/>
              </a:rPr>
              <a:t>*</a:t>
            </a:r>
            <a:r>
              <a:rPr lang="zh-CN" altLang="zh-CN" b="1" dirty="0">
                <a:latin typeface="微软雅黑"/>
                <a:ea typeface="微软雅黑"/>
                <a:cs typeface="微软雅黑"/>
              </a:rPr>
              <a:t>5</a:t>
            </a:r>
            <a:r>
              <a:rPr lang="en-US" altLang="zh-CN" b="1" dirty="0">
                <a:latin typeface="微软雅黑"/>
                <a:ea typeface="微软雅黑"/>
                <a:cs typeface="微软雅黑"/>
              </a:rPr>
              <a:t>=</a:t>
            </a:r>
            <a:r>
              <a:rPr lang="en-US" altLang="zh-CN" b="1" dirty="0" smtClean="0">
                <a:latin typeface="微软雅黑"/>
                <a:ea typeface="微软雅黑"/>
                <a:cs typeface="微软雅黑"/>
              </a:rPr>
              <a:t>80M</a:t>
            </a:r>
            <a:endParaRPr lang="en-US" altLang="zh-CN" b="1" dirty="0">
              <a:latin typeface="微软雅黑"/>
              <a:ea typeface="微软雅黑"/>
              <a:cs typeface="微软雅黑"/>
            </a:endParaRPr>
          </a:p>
          <a:p>
            <a:pPr>
              <a:lnSpc>
                <a:spcPct val="150000"/>
              </a:lnSpc>
            </a:pPr>
            <a:r>
              <a:rPr lang="zh-CN" altLang="en-US" b="1" dirty="0">
                <a:latin typeface="微软雅黑"/>
                <a:ea typeface="微软雅黑"/>
                <a:cs typeface="微软雅黑"/>
              </a:rPr>
              <a:t>按</a:t>
            </a:r>
            <a:r>
              <a:rPr lang="zh-CN" altLang="en-US" b="1" dirty="0" smtClean="0">
                <a:latin typeface="微软雅黑"/>
                <a:ea typeface="微软雅黑"/>
                <a:cs typeface="微软雅黑"/>
              </a:rPr>
              <a:t>照最小</a:t>
            </a:r>
            <a:r>
              <a:rPr lang="en-US" altLang="zh-CN" b="1" dirty="0" smtClean="0">
                <a:latin typeface="微软雅黑"/>
                <a:ea typeface="微软雅黑"/>
                <a:cs typeface="微软雅黑"/>
              </a:rPr>
              <a:t>2M</a:t>
            </a:r>
            <a:r>
              <a:rPr lang="zh-CN" altLang="en-US" b="1" dirty="0">
                <a:latin typeface="微软雅黑"/>
                <a:ea typeface="微软雅黑"/>
                <a:cs typeface="微软雅黑"/>
              </a:rPr>
              <a:t>码流算，</a:t>
            </a:r>
            <a:r>
              <a:rPr lang="zh-CN" altLang="en-US" b="1" dirty="0" smtClean="0">
                <a:latin typeface="微软雅黑"/>
                <a:ea typeface="微软雅黑"/>
                <a:cs typeface="微软雅黑"/>
              </a:rPr>
              <a:t>一个</a:t>
            </a:r>
            <a:r>
              <a:rPr lang="en-US" altLang="zh-CN" b="1" dirty="0" smtClean="0">
                <a:latin typeface="微软雅黑"/>
                <a:ea typeface="微软雅黑"/>
                <a:cs typeface="微软雅黑"/>
              </a:rPr>
              <a:t>16</a:t>
            </a:r>
            <a:r>
              <a:rPr lang="zh-CN" altLang="en-US" b="1" dirty="0" smtClean="0">
                <a:latin typeface="微软雅黑"/>
                <a:ea typeface="微软雅黑"/>
                <a:cs typeface="微软雅黑"/>
              </a:rPr>
              <a:t>口交换</a:t>
            </a:r>
            <a:r>
              <a:rPr lang="zh-CN" altLang="en-US" b="1" dirty="0">
                <a:latin typeface="微软雅黑"/>
                <a:ea typeface="微软雅黑"/>
                <a:cs typeface="微软雅黑"/>
              </a:rPr>
              <a:t>机上联所需带宽：</a:t>
            </a:r>
            <a:r>
              <a:rPr lang="en-US" altLang="zh-CN" b="1" dirty="0">
                <a:latin typeface="微软雅黑"/>
                <a:ea typeface="微软雅黑"/>
                <a:cs typeface="微软雅黑"/>
              </a:rPr>
              <a:t>2</a:t>
            </a:r>
            <a:r>
              <a:rPr lang="zh-CN" altLang="en-US" b="1" dirty="0" smtClean="0">
                <a:latin typeface="微软雅黑"/>
                <a:ea typeface="微软雅黑"/>
                <a:cs typeface="微软雅黑"/>
              </a:rPr>
              <a:t>*</a:t>
            </a:r>
            <a:r>
              <a:rPr lang="zh-CN" altLang="zh-CN" b="1" dirty="0" smtClean="0">
                <a:latin typeface="微软雅黑"/>
                <a:ea typeface="微软雅黑"/>
                <a:cs typeface="微软雅黑"/>
              </a:rPr>
              <a:t>1</a:t>
            </a:r>
            <a:r>
              <a:rPr lang="en-US" altLang="zh-CN" b="1" dirty="0" smtClean="0">
                <a:latin typeface="微软雅黑"/>
                <a:ea typeface="微软雅黑"/>
                <a:cs typeface="微软雅黑"/>
              </a:rPr>
              <a:t>6</a:t>
            </a:r>
            <a:r>
              <a:rPr lang="zh-CN" altLang="en-US" b="1" dirty="0" smtClean="0">
                <a:latin typeface="微软雅黑"/>
                <a:ea typeface="微软雅黑"/>
                <a:cs typeface="微软雅黑"/>
              </a:rPr>
              <a:t>*</a:t>
            </a:r>
            <a:r>
              <a:rPr lang="zh-CN" altLang="zh-CN" b="1" dirty="0">
                <a:latin typeface="微软雅黑"/>
                <a:ea typeface="微软雅黑"/>
                <a:cs typeface="微软雅黑"/>
              </a:rPr>
              <a:t>5</a:t>
            </a:r>
            <a:r>
              <a:rPr lang="en-US" altLang="zh-CN" b="1" dirty="0" smtClean="0">
                <a:latin typeface="微软雅黑"/>
                <a:ea typeface="微软雅黑"/>
                <a:cs typeface="微软雅黑"/>
              </a:rPr>
              <a:t>=</a:t>
            </a:r>
            <a:r>
              <a:rPr lang="zh-CN" altLang="zh-CN" b="1" dirty="0" smtClean="0">
                <a:latin typeface="微软雅黑"/>
                <a:ea typeface="微软雅黑"/>
                <a:cs typeface="微软雅黑"/>
              </a:rPr>
              <a:t>1</a:t>
            </a:r>
            <a:r>
              <a:rPr lang="en-US" altLang="zh-CN" b="1" dirty="0" smtClean="0">
                <a:latin typeface="微软雅黑"/>
                <a:ea typeface="微软雅黑"/>
                <a:cs typeface="微软雅黑"/>
              </a:rPr>
              <a:t>60M</a:t>
            </a:r>
            <a:endParaRPr lang="en-US" altLang="zh-CN" b="1" dirty="0">
              <a:latin typeface="微软雅黑"/>
              <a:ea typeface="微软雅黑"/>
              <a:cs typeface="微软雅黑"/>
            </a:endParaRPr>
          </a:p>
        </p:txBody>
      </p:sp>
      <p:sp>
        <p:nvSpPr>
          <p:cNvPr id="16" name="文本框 15"/>
          <p:cNvSpPr txBox="1"/>
          <p:nvPr/>
        </p:nvSpPr>
        <p:spPr>
          <a:xfrm>
            <a:off x="792485" y="4608239"/>
            <a:ext cx="10153526" cy="990015"/>
          </a:xfrm>
          <a:prstGeom prst="rect">
            <a:avLst/>
          </a:prstGeom>
          <a:noFill/>
        </p:spPr>
        <p:txBody>
          <a:bodyPr wrap="square" rtlCol="0">
            <a:spAutoFit/>
          </a:bodyPr>
          <a:lstStyle/>
          <a:p>
            <a:pPr>
              <a:lnSpc>
                <a:spcPct val="150000"/>
              </a:lnSpc>
            </a:pPr>
            <a:r>
              <a:rPr lang="en-US" altLang="zh-CN" sz="2000" dirty="0" smtClean="0">
                <a:latin typeface="微软雅黑"/>
                <a:ea typeface="微软雅黑"/>
                <a:cs typeface="微软雅黑"/>
              </a:rPr>
              <a:t>8</a:t>
            </a:r>
            <a:r>
              <a:rPr lang="zh-CN" altLang="en-US" sz="2000" dirty="0" smtClean="0">
                <a:latin typeface="微软雅黑"/>
                <a:ea typeface="微软雅黑"/>
                <a:cs typeface="微软雅黑"/>
              </a:rPr>
              <a:t>口</a:t>
            </a:r>
            <a:r>
              <a:rPr lang="en-US" altLang="zh-CN" sz="2000" dirty="0" smtClean="0">
                <a:latin typeface="微软雅黑"/>
                <a:ea typeface="微软雅黑"/>
                <a:cs typeface="微软雅黑"/>
              </a:rPr>
              <a:t>/16</a:t>
            </a:r>
            <a:r>
              <a:rPr lang="zh-CN" altLang="en-US" sz="2000" dirty="0" smtClean="0">
                <a:latin typeface="微软雅黑"/>
                <a:ea typeface="微软雅黑"/>
                <a:cs typeface="微软雅黑"/>
              </a:rPr>
              <a:t>口交换机上联百兆存在性能瓶颈；</a:t>
            </a:r>
            <a:endParaRPr lang="en-US" altLang="zh-CN" sz="2000" dirty="0" smtClean="0">
              <a:latin typeface="微软雅黑"/>
              <a:ea typeface="微软雅黑"/>
              <a:cs typeface="微软雅黑"/>
            </a:endParaRPr>
          </a:p>
          <a:p>
            <a:pPr>
              <a:lnSpc>
                <a:spcPct val="150000"/>
              </a:lnSpc>
            </a:pPr>
            <a:r>
              <a:rPr lang="zh-CN" altLang="en-US" sz="2000" dirty="0" smtClean="0">
                <a:latin typeface="微软雅黑"/>
                <a:ea typeface="微软雅黑"/>
                <a:cs typeface="微软雅黑"/>
              </a:rPr>
              <a:t>从实际计算性能值以及</a:t>
            </a:r>
            <a:r>
              <a:rPr lang="en-US" altLang="zh-CN" sz="2000" dirty="0" smtClean="0">
                <a:latin typeface="微软雅黑"/>
                <a:ea typeface="微软雅黑"/>
                <a:cs typeface="微软雅黑"/>
              </a:rPr>
              <a:t>《</a:t>
            </a:r>
            <a:r>
              <a:rPr lang="zh-CN" altLang="en-US" sz="2000" dirty="0" smtClean="0">
                <a:latin typeface="微软雅黑"/>
                <a:ea typeface="微软雅黑"/>
                <a:cs typeface="微软雅黑"/>
              </a:rPr>
              <a:t>上海要求</a:t>
            </a:r>
            <a:r>
              <a:rPr lang="en-US" altLang="zh-CN" sz="2000" dirty="0" smtClean="0">
                <a:latin typeface="微软雅黑"/>
                <a:ea typeface="微软雅黑"/>
                <a:cs typeface="微软雅黑"/>
              </a:rPr>
              <a:t>》</a:t>
            </a:r>
            <a:r>
              <a:rPr lang="zh-CN" altLang="en-US" sz="2000" dirty="0" smtClean="0">
                <a:latin typeface="微软雅黑"/>
                <a:ea typeface="微软雅黑"/>
                <a:cs typeface="微软雅黑"/>
              </a:rPr>
              <a:t>规定来看，</a:t>
            </a:r>
            <a:r>
              <a:rPr lang="zh-CN" altLang="en-US" sz="2000" dirty="0" smtClean="0">
                <a:solidFill>
                  <a:srgbClr val="FFFF00"/>
                </a:solidFill>
                <a:latin typeface="微软雅黑"/>
                <a:ea typeface="微软雅黑"/>
                <a:cs typeface="微软雅黑"/>
              </a:rPr>
              <a:t>百兆接入交换机上联口需要设计成千兆</a:t>
            </a:r>
            <a:r>
              <a:rPr lang="zh-CN" altLang="en-US" sz="2000" dirty="0" smtClean="0">
                <a:latin typeface="微软雅黑"/>
                <a:ea typeface="微软雅黑"/>
                <a:cs typeface="微软雅黑"/>
              </a:rPr>
              <a:t>。</a:t>
            </a:r>
            <a:endParaRPr lang="en-US" altLang="zh-CN" sz="2000" dirty="0" smtClean="0">
              <a:latin typeface="微软雅黑"/>
              <a:ea typeface="微软雅黑"/>
              <a:cs typeface="微软雅黑"/>
            </a:endParaRPr>
          </a:p>
        </p:txBody>
      </p:sp>
    </p:spTree>
    <p:extLst>
      <p:ext uri="{BB962C8B-B14F-4D97-AF65-F5344CB8AC3E}">
        <p14:creationId xmlns:p14="http://schemas.microsoft.com/office/powerpoint/2010/main" val="137995497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3" name="文本框 2"/>
          <p:cNvSpPr txBox="1"/>
          <p:nvPr/>
        </p:nvSpPr>
        <p:spPr>
          <a:xfrm>
            <a:off x="864493" y="1295871"/>
            <a:ext cx="4681540" cy="461665"/>
          </a:xfrm>
          <a:prstGeom prst="rect">
            <a:avLst/>
          </a:prstGeom>
          <a:noFill/>
        </p:spPr>
        <p:txBody>
          <a:bodyPr wrap="none" rtlCol="0">
            <a:spAutoFit/>
          </a:bodyPr>
          <a:lstStyle/>
          <a:p>
            <a:r>
              <a:rPr kumimoji="1" lang="en-US" altLang="zh-CN" sz="2400" dirty="0" smtClean="0">
                <a:latin typeface="微软雅黑"/>
                <a:ea typeface="微软雅黑"/>
                <a:cs typeface="微软雅黑"/>
              </a:rPr>
              <a:t>2</a:t>
            </a:r>
            <a:r>
              <a:rPr kumimoji="1" lang="zh-CN" altLang="en-US" sz="2400" dirty="0" smtClean="0">
                <a:latin typeface="微软雅黑"/>
                <a:ea typeface="微软雅黑"/>
                <a:cs typeface="微软雅黑"/>
              </a:rPr>
              <a:t>  针对点位稀疏</a:t>
            </a:r>
            <a:r>
              <a:rPr kumimoji="1" lang="en-US" altLang="zh-CN" sz="2400" dirty="0" smtClean="0">
                <a:latin typeface="微软雅黑"/>
                <a:ea typeface="微软雅黑"/>
                <a:cs typeface="微软雅黑"/>
              </a:rPr>
              <a:t>-</a:t>
            </a:r>
            <a:r>
              <a:rPr kumimoji="1" lang="zh-CN" altLang="en-US" sz="2400" dirty="0" smtClean="0">
                <a:latin typeface="微软雅黑"/>
                <a:ea typeface="微软雅黑"/>
                <a:cs typeface="微软雅黑"/>
              </a:rPr>
              <a:t>全系列自带光口</a:t>
            </a:r>
            <a:endParaRPr kumimoji="1" lang="zh-CN" altLang="en-US" sz="2400" dirty="0">
              <a:latin typeface="微软雅黑"/>
              <a:ea typeface="微软雅黑"/>
              <a:cs typeface="微软雅黑"/>
            </a:endParaRPr>
          </a:p>
        </p:txBody>
      </p:sp>
      <p:pic>
        <p:nvPicPr>
          <p:cNvPr id="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692" b="89744" l="0" r="100000"/>
                    </a14:imgEffect>
                  </a14:imgLayer>
                </a14:imgProps>
              </a:ext>
              <a:ext uri="{28A0092B-C50C-407E-A947-70E740481C1C}">
                <a14:useLocalDpi xmlns:a14="http://schemas.microsoft.com/office/drawing/2010/main" val="0"/>
              </a:ext>
            </a:extLst>
          </a:blip>
          <a:srcRect/>
          <a:stretch>
            <a:fillRect/>
          </a:stretch>
        </p:blipFill>
        <p:spPr bwMode="auto">
          <a:xfrm>
            <a:off x="548801" y="2495543"/>
            <a:ext cx="3188232" cy="99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3394" y="3643147"/>
            <a:ext cx="428625" cy="4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15" b="99385" l="4654" r="97606"/>
                    </a14:imgEffect>
                  </a14:imgLayer>
                </a14:imgProps>
              </a:ext>
              <a:ext uri="{28A0092B-C50C-407E-A947-70E740481C1C}">
                <a14:useLocalDpi xmlns:a14="http://schemas.microsoft.com/office/drawing/2010/main" val="0"/>
              </a:ext>
            </a:extLst>
          </a:blip>
          <a:srcRect/>
          <a:stretch>
            <a:fillRect/>
          </a:stretch>
        </p:blipFill>
        <p:spPr bwMode="auto">
          <a:xfrm>
            <a:off x="4111426" y="2592015"/>
            <a:ext cx="1514378" cy="98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0"/>
          <p:cNvSpPr txBox="1"/>
          <p:nvPr/>
        </p:nvSpPr>
        <p:spPr>
          <a:xfrm>
            <a:off x="648469" y="4032175"/>
            <a:ext cx="4680520" cy="1315745"/>
          </a:xfrm>
          <a:prstGeom prst="rect">
            <a:avLst/>
          </a:prstGeom>
          <a:noFill/>
        </p:spPr>
        <p:txBody>
          <a:bodyPr wrap="square" rtlCol="0">
            <a:spAutoFit/>
          </a:bodyPr>
          <a:lstStyle/>
          <a:p>
            <a:pPr>
              <a:lnSpc>
                <a:spcPct val="150000"/>
              </a:lnSpc>
            </a:pPr>
            <a:r>
              <a:rPr lang="zh-CN" altLang="en-US" b="1" dirty="0" smtClean="0">
                <a:latin typeface="微软雅黑"/>
                <a:ea typeface="微软雅黑"/>
                <a:cs typeface="微软雅黑"/>
              </a:rPr>
              <a:t>接入到核心需要走光纤的场景</a:t>
            </a:r>
            <a:endParaRPr lang="en-US" altLang="zh-CN" b="1" dirty="0" smtClean="0">
              <a:latin typeface="微软雅黑"/>
              <a:ea typeface="微软雅黑"/>
              <a:cs typeface="微软雅黑"/>
            </a:endParaRPr>
          </a:p>
          <a:p>
            <a:pPr>
              <a:lnSpc>
                <a:spcPct val="150000"/>
              </a:lnSpc>
            </a:pPr>
            <a:r>
              <a:rPr lang="zh-CN" altLang="en-US" b="1" dirty="0" smtClean="0">
                <a:latin typeface="微软雅黑"/>
                <a:ea typeface="微软雅黑"/>
                <a:cs typeface="微软雅黑"/>
              </a:rPr>
              <a:t>将就着两端用加</a:t>
            </a:r>
            <a:r>
              <a:rPr lang="zh-CN" altLang="en-US" b="1" dirty="0" smtClean="0">
                <a:solidFill>
                  <a:srgbClr val="FFFF00"/>
                </a:solidFill>
                <a:latin typeface="微软雅黑"/>
                <a:ea typeface="微软雅黑"/>
                <a:cs typeface="微软雅黑"/>
              </a:rPr>
              <a:t>光电转换器</a:t>
            </a:r>
            <a:r>
              <a:rPr lang="zh-CN" altLang="en-US" b="1" dirty="0" smtClean="0">
                <a:latin typeface="微软雅黑"/>
                <a:ea typeface="微软雅黑"/>
                <a:cs typeface="微软雅黑"/>
              </a:rPr>
              <a:t>解决，增加故障点，布线复杂，容易出现性能瓶颈</a:t>
            </a:r>
            <a:endParaRPr lang="en-US" altLang="zh-CN" b="1" dirty="0" smtClean="0">
              <a:latin typeface="微软雅黑"/>
              <a:ea typeface="微软雅黑"/>
              <a:cs typeface="微软雅黑"/>
            </a:endParaRPr>
          </a:p>
        </p:txBody>
      </p:sp>
      <p:sp>
        <p:nvSpPr>
          <p:cNvPr id="9" name="正偏差 8"/>
          <p:cNvSpPr/>
          <p:nvPr/>
        </p:nvSpPr>
        <p:spPr bwMode="auto">
          <a:xfrm>
            <a:off x="3535362" y="2520007"/>
            <a:ext cx="648072" cy="720080"/>
          </a:xfrm>
          <a:prstGeom prst="mathPl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 name="Picture 8"/>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0" b="99315" l="127" r="100000"/>
                    </a14:imgEffect>
                  </a14:imgLayer>
                </a14:imgProps>
              </a:ext>
              <a:ext uri="{28A0092B-C50C-407E-A947-70E740481C1C}">
                <a14:useLocalDpi xmlns:a14="http://schemas.microsoft.com/office/drawing/2010/main" val="0"/>
              </a:ext>
            </a:extLst>
          </a:blip>
          <a:srcRect/>
          <a:stretch>
            <a:fillRect/>
          </a:stretch>
        </p:blipFill>
        <p:spPr bwMode="auto">
          <a:xfrm>
            <a:off x="6781926" y="3566863"/>
            <a:ext cx="2809328" cy="69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4"/>
          <p:cNvSpPr txBox="1"/>
          <p:nvPr/>
        </p:nvSpPr>
        <p:spPr>
          <a:xfrm>
            <a:off x="7537507" y="4250728"/>
            <a:ext cx="1413806" cy="397545"/>
          </a:xfrm>
          <a:prstGeom prst="rect">
            <a:avLst/>
          </a:prstGeom>
          <a:noFill/>
        </p:spPr>
        <p:txBody>
          <a:bodyPr wrap="none" rtlCol="0">
            <a:spAutoFit/>
          </a:bodyPr>
          <a:lstStyle/>
          <a:p>
            <a:pPr>
              <a:lnSpc>
                <a:spcPct val="150000"/>
              </a:lnSpc>
            </a:pPr>
            <a:r>
              <a:rPr lang="en-US" altLang="zh-CN" sz="1400" b="1" smtClean="0">
                <a:latin typeface="微软雅黑"/>
                <a:ea typeface="微软雅黑"/>
                <a:cs typeface="微软雅黑"/>
              </a:rPr>
              <a:t>RG-NBS1826C</a:t>
            </a:r>
            <a:endParaRPr lang="zh-CN" altLang="en-US" sz="1400" b="1" dirty="0">
              <a:latin typeface="微软雅黑"/>
              <a:ea typeface="微软雅黑"/>
              <a:cs typeface="微软雅黑"/>
            </a:endParaRPr>
          </a:p>
        </p:txBody>
      </p:sp>
      <p:pic>
        <p:nvPicPr>
          <p:cNvPr id="1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87890" y="2447999"/>
            <a:ext cx="1721619" cy="820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直接箭头连接符 27"/>
          <p:cNvCxnSpPr/>
          <p:nvPr/>
        </p:nvCxnSpPr>
        <p:spPr>
          <a:xfrm flipH="1" flipV="1">
            <a:off x="8936177" y="3334675"/>
            <a:ext cx="189556" cy="483374"/>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4" name="TextBox 28"/>
          <p:cNvSpPr txBox="1"/>
          <p:nvPr/>
        </p:nvSpPr>
        <p:spPr>
          <a:xfrm>
            <a:off x="8287890" y="1871935"/>
            <a:ext cx="1569660" cy="369332"/>
          </a:xfrm>
          <a:prstGeom prst="rect">
            <a:avLst/>
          </a:prstGeom>
          <a:noFill/>
        </p:spPr>
        <p:txBody>
          <a:bodyPr wrap="none" rtlCol="0">
            <a:spAutoFit/>
          </a:bodyPr>
          <a:lstStyle/>
          <a:p>
            <a:r>
              <a:rPr lang="zh-CN" altLang="en-US" dirty="0" smtClean="0">
                <a:latin typeface="微软雅黑"/>
                <a:ea typeface="微软雅黑"/>
                <a:cs typeface="微软雅黑"/>
              </a:rPr>
              <a:t>千兆上联光口</a:t>
            </a:r>
            <a:endParaRPr lang="zh-CN" altLang="en-US" dirty="0">
              <a:latin typeface="微软雅黑"/>
              <a:ea typeface="微软雅黑"/>
              <a:cs typeface="微软雅黑"/>
            </a:endParaRPr>
          </a:p>
        </p:txBody>
      </p:sp>
      <p:sp>
        <p:nvSpPr>
          <p:cNvPr id="15" name="TextBox 30"/>
          <p:cNvSpPr txBox="1"/>
          <p:nvPr/>
        </p:nvSpPr>
        <p:spPr>
          <a:xfrm>
            <a:off x="6991746" y="4680247"/>
            <a:ext cx="3416320" cy="900246"/>
          </a:xfrm>
          <a:prstGeom prst="rect">
            <a:avLst/>
          </a:prstGeom>
          <a:noFill/>
        </p:spPr>
        <p:txBody>
          <a:bodyPr wrap="none" rtlCol="0">
            <a:spAutoFit/>
          </a:bodyPr>
          <a:lstStyle/>
          <a:p>
            <a:pPr>
              <a:lnSpc>
                <a:spcPct val="150000"/>
              </a:lnSpc>
            </a:pPr>
            <a:r>
              <a:rPr lang="zh-CN" altLang="en-US" b="1" dirty="0" smtClean="0">
                <a:latin typeface="微软雅黑"/>
                <a:ea typeface="微软雅黑"/>
                <a:cs typeface="微软雅黑"/>
              </a:rPr>
              <a:t>全系列标配</a:t>
            </a:r>
            <a:r>
              <a:rPr lang="zh-CN" altLang="en-US" b="1" dirty="0" smtClean="0">
                <a:solidFill>
                  <a:srgbClr val="FFFF00"/>
                </a:solidFill>
                <a:latin typeface="微软雅黑"/>
                <a:ea typeface="微软雅黑"/>
                <a:cs typeface="微软雅黑"/>
              </a:rPr>
              <a:t>千兆上联光口，</a:t>
            </a:r>
            <a:r>
              <a:rPr lang="zh-CN" altLang="en-US" dirty="0">
                <a:latin typeface="微软雅黑"/>
                <a:ea typeface="微软雅黑"/>
                <a:cs typeface="微软雅黑"/>
              </a:rPr>
              <a:t>故障</a:t>
            </a:r>
            <a:br>
              <a:rPr lang="zh-CN" altLang="en-US" dirty="0">
                <a:latin typeface="微软雅黑"/>
                <a:ea typeface="微软雅黑"/>
                <a:cs typeface="微软雅黑"/>
              </a:rPr>
            </a:br>
            <a:r>
              <a:rPr lang="zh-CN" altLang="en-US" dirty="0">
                <a:latin typeface="微软雅黑"/>
                <a:ea typeface="微软雅黑"/>
                <a:cs typeface="微软雅黑"/>
              </a:rPr>
              <a:t>率降低</a:t>
            </a:r>
            <a:r>
              <a:rPr lang="en-US" altLang="zh-CN" dirty="0">
                <a:latin typeface="微软雅黑"/>
                <a:ea typeface="微软雅黑"/>
                <a:cs typeface="微软雅黑"/>
              </a:rPr>
              <a:t>40%</a:t>
            </a:r>
            <a:endParaRPr lang="zh-CN" altLang="en-US" b="1" dirty="0">
              <a:solidFill>
                <a:srgbClr val="FFFF00"/>
              </a:solidFill>
              <a:latin typeface="微软雅黑"/>
              <a:ea typeface="微软雅黑"/>
              <a:cs typeface="微软雅黑"/>
            </a:endParaRPr>
          </a:p>
        </p:txBody>
      </p:sp>
      <p:sp>
        <p:nvSpPr>
          <p:cNvPr id="16" name="TextBox 10"/>
          <p:cNvSpPr txBox="1"/>
          <p:nvPr/>
        </p:nvSpPr>
        <p:spPr>
          <a:xfrm>
            <a:off x="576461" y="2150675"/>
            <a:ext cx="2788632" cy="369332"/>
          </a:xfrm>
          <a:prstGeom prst="rect">
            <a:avLst/>
          </a:prstGeom>
          <a:noFill/>
        </p:spPr>
        <p:txBody>
          <a:bodyPr wrap="none" rtlCol="0">
            <a:spAutoFit/>
          </a:bodyPr>
          <a:lstStyle/>
          <a:p>
            <a:r>
              <a:rPr lang="zh-CN" altLang="en-US" dirty="0" smtClean="0">
                <a:solidFill>
                  <a:srgbClr val="FFFFFF"/>
                </a:solidFill>
                <a:latin typeface="微软雅黑"/>
                <a:ea typeface="微软雅黑"/>
                <a:cs typeface="微软雅黑"/>
              </a:rPr>
              <a:t>传统同档次</a:t>
            </a:r>
            <a:r>
              <a:rPr lang="en-US" altLang="zh-CN" dirty="0" smtClean="0">
                <a:solidFill>
                  <a:srgbClr val="FFFFFF"/>
                </a:solidFill>
                <a:latin typeface="微软雅黑"/>
                <a:ea typeface="微软雅黑"/>
                <a:cs typeface="微软雅黑"/>
              </a:rPr>
              <a:t>PC</a:t>
            </a:r>
            <a:r>
              <a:rPr lang="zh-CN" altLang="en-US" dirty="0" smtClean="0">
                <a:solidFill>
                  <a:srgbClr val="FFFFFF"/>
                </a:solidFill>
                <a:latin typeface="微软雅黑"/>
                <a:ea typeface="微软雅黑"/>
                <a:cs typeface="微软雅黑"/>
              </a:rPr>
              <a:t>网络交换机</a:t>
            </a:r>
            <a:endParaRPr lang="en-US" altLang="zh-CN" dirty="0" smtClean="0">
              <a:solidFill>
                <a:srgbClr val="FFFFFF"/>
              </a:solidFill>
              <a:latin typeface="微软雅黑"/>
              <a:ea typeface="微软雅黑"/>
              <a:cs typeface="微软雅黑"/>
            </a:endParaRPr>
          </a:p>
        </p:txBody>
      </p:sp>
    </p:spTree>
    <p:extLst>
      <p:ext uri="{BB962C8B-B14F-4D97-AF65-F5344CB8AC3E}">
        <p14:creationId xmlns:p14="http://schemas.microsoft.com/office/powerpoint/2010/main" val="324459919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3" name="文本框 2"/>
          <p:cNvSpPr txBox="1"/>
          <p:nvPr/>
        </p:nvSpPr>
        <p:spPr>
          <a:xfrm>
            <a:off x="864493" y="1295871"/>
            <a:ext cx="3762568" cy="461665"/>
          </a:xfrm>
          <a:prstGeom prst="rect">
            <a:avLst/>
          </a:prstGeom>
          <a:noFill/>
        </p:spPr>
        <p:txBody>
          <a:bodyPr wrap="none" rtlCol="0">
            <a:spAutoFit/>
          </a:bodyPr>
          <a:lstStyle/>
          <a:p>
            <a:r>
              <a:rPr kumimoji="1" lang="en-US" altLang="zh-CN" sz="2400" dirty="0" smtClean="0">
                <a:latin typeface="微软雅黑"/>
                <a:ea typeface="微软雅黑"/>
                <a:cs typeface="微软雅黑"/>
              </a:rPr>
              <a:t>2</a:t>
            </a:r>
            <a:r>
              <a:rPr kumimoji="1" lang="zh-CN" altLang="en-US" sz="2400" dirty="0" smtClean="0">
                <a:latin typeface="微软雅黑"/>
                <a:ea typeface="微软雅黑"/>
                <a:cs typeface="微软雅黑"/>
              </a:rPr>
              <a:t>  针对点位稀疏</a:t>
            </a:r>
            <a:r>
              <a:rPr kumimoji="1" lang="en-US" altLang="zh-CN" sz="2400" dirty="0" smtClean="0">
                <a:latin typeface="微软雅黑"/>
                <a:ea typeface="微软雅黑"/>
                <a:cs typeface="微软雅黑"/>
              </a:rPr>
              <a:t>-</a:t>
            </a:r>
            <a:r>
              <a:rPr kumimoji="1" lang="zh-CN" altLang="en-US" sz="2400" dirty="0" smtClean="0">
                <a:latin typeface="微软雅黑"/>
                <a:ea typeface="微软雅黑"/>
                <a:cs typeface="微软雅黑"/>
              </a:rPr>
              <a:t>机型齐全</a:t>
            </a:r>
            <a:endParaRPr kumimoji="1" lang="zh-CN" altLang="en-US" sz="2400" dirty="0">
              <a:latin typeface="微软雅黑"/>
              <a:ea typeface="微软雅黑"/>
              <a:cs typeface="微软雅黑"/>
            </a:endParaRPr>
          </a:p>
        </p:txBody>
      </p:sp>
      <p:pic>
        <p:nvPicPr>
          <p:cNvPr id="5"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7692" b="89744" l="0" r="99200"/>
                    </a14:imgEffect>
                  </a14:imgLayer>
                </a14:imgProps>
              </a:ext>
              <a:ext uri="{28A0092B-C50C-407E-A947-70E740481C1C}">
                <a14:useLocalDpi xmlns:a14="http://schemas.microsoft.com/office/drawing/2010/main" val="0"/>
              </a:ext>
            </a:extLst>
          </a:blip>
          <a:srcRect/>
          <a:stretch>
            <a:fillRect/>
          </a:stretch>
        </p:blipFill>
        <p:spPr bwMode="auto">
          <a:xfrm>
            <a:off x="1152525" y="2736031"/>
            <a:ext cx="3188232" cy="99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8"/>
          <p:cNvSpPr txBox="1"/>
          <p:nvPr/>
        </p:nvSpPr>
        <p:spPr>
          <a:xfrm>
            <a:off x="1152525" y="2159967"/>
            <a:ext cx="2788632" cy="646331"/>
          </a:xfrm>
          <a:prstGeom prst="rect">
            <a:avLst/>
          </a:prstGeom>
          <a:noFill/>
        </p:spPr>
        <p:txBody>
          <a:bodyPr wrap="none" rtlCol="0">
            <a:spAutoFit/>
          </a:bodyPr>
          <a:lstStyle/>
          <a:p>
            <a:r>
              <a:rPr lang="zh-CN" altLang="en-US" dirty="0" smtClean="0">
                <a:latin typeface="微软雅黑"/>
                <a:ea typeface="微软雅黑"/>
                <a:cs typeface="微软雅黑"/>
              </a:rPr>
              <a:t>传统同档次</a:t>
            </a:r>
            <a:r>
              <a:rPr lang="en-US" altLang="zh-CN" dirty="0" smtClean="0">
                <a:latin typeface="微软雅黑"/>
                <a:ea typeface="微软雅黑"/>
                <a:cs typeface="微软雅黑"/>
              </a:rPr>
              <a:t>PC</a:t>
            </a:r>
            <a:r>
              <a:rPr lang="zh-CN" altLang="en-US" dirty="0" smtClean="0">
                <a:latin typeface="微软雅黑"/>
                <a:ea typeface="微软雅黑"/>
                <a:cs typeface="微软雅黑"/>
              </a:rPr>
              <a:t>网络交换机</a:t>
            </a:r>
            <a:endParaRPr lang="en-US" altLang="zh-CN" dirty="0" smtClean="0">
              <a:latin typeface="微软雅黑"/>
              <a:ea typeface="微软雅黑"/>
              <a:cs typeface="微软雅黑"/>
            </a:endParaRPr>
          </a:p>
          <a:p>
            <a:r>
              <a:rPr lang="zh-CN" altLang="en-US" dirty="0" smtClean="0">
                <a:latin typeface="微软雅黑"/>
                <a:ea typeface="微软雅黑"/>
                <a:cs typeface="微软雅黑"/>
              </a:rPr>
              <a:t>机型不全</a:t>
            </a:r>
            <a:endParaRPr lang="zh-CN" altLang="en-US" dirty="0">
              <a:latin typeface="微软雅黑"/>
              <a:ea typeface="微软雅黑"/>
              <a:cs typeface="微软雅黑"/>
            </a:endParaRPr>
          </a:p>
        </p:txBody>
      </p:sp>
      <p:sp>
        <p:nvSpPr>
          <p:cNvPr id="8" name="TextBox 10"/>
          <p:cNvSpPr txBox="1"/>
          <p:nvPr/>
        </p:nvSpPr>
        <p:spPr>
          <a:xfrm>
            <a:off x="720477" y="3878867"/>
            <a:ext cx="4262705" cy="369332"/>
          </a:xfrm>
          <a:prstGeom prst="rect">
            <a:avLst/>
          </a:prstGeom>
          <a:noFill/>
        </p:spPr>
        <p:txBody>
          <a:bodyPr wrap="none" rtlCol="0">
            <a:spAutoFit/>
          </a:bodyPr>
          <a:lstStyle/>
          <a:p>
            <a:r>
              <a:rPr lang="zh-CN" altLang="en-US" b="1" dirty="0">
                <a:latin typeface="微软雅黑"/>
                <a:ea typeface="微软雅黑"/>
                <a:cs typeface="微软雅黑"/>
              </a:rPr>
              <a:t>将</a:t>
            </a:r>
            <a:r>
              <a:rPr lang="zh-CN" altLang="en-US" b="1" dirty="0" smtClean="0">
                <a:latin typeface="微软雅黑"/>
                <a:ea typeface="微软雅黑"/>
                <a:cs typeface="微软雅黑"/>
              </a:rPr>
              <a:t>就着用，例如</a:t>
            </a:r>
            <a:r>
              <a:rPr lang="en-US" altLang="zh-CN" b="1" dirty="0" smtClean="0">
                <a:latin typeface="微软雅黑"/>
                <a:ea typeface="微软雅黑"/>
                <a:cs typeface="微软雅黑"/>
              </a:rPr>
              <a:t>24</a:t>
            </a:r>
            <a:r>
              <a:rPr lang="zh-CN" altLang="en-US" b="1" dirty="0" smtClean="0">
                <a:latin typeface="微软雅黑"/>
                <a:ea typeface="微软雅黑"/>
                <a:cs typeface="微软雅黑"/>
              </a:rPr>
              <a:t>口交换机接</a:t>
            </a:r>
            <a:r>
              <a:rPr lang="en-US" altLang="zh-CN" b="1" dirty="0" smtClean="0">
                <a:latin typeface="微软雅黑"/>
                <a:ea typeface="微软雅黑"/>
                <a:cs typeface="微软雅黑"/>
              </a:rPr>
              <a:t>6</a:t>
            </a:r>
            <a:r>
              <a:rPr lang="zh-CN" altLang="en-US" b="1" dirty="0" smtClean="0">
                <a:latin typeface="微软雅黑"/>
                <a:ea typeface="微软雅黑"/>
                <a:cs typeface="微软雅黑"/>
              </a:rPr>
              <a:t>个摄像头</a:t>
            </a:r>
            <a:endParaRPr lang="zh-CN" altLang="en-US" b="1" dirty="0">
              <a:latin typeface="微软雅黑"/>
              <a:ea typeface="微软雅黑"/>
              <a:cs typeface="微软雅黑"/>
            </a:endParaRPr>
          </a:p>
        </p:txBody>
      </p:sp>
      <p:pic>
        <p:nvPicPr>
          <p:cNvPr id="9" name="图片 8"/>
          <p:cNvPicPr>
            <a:picLocks noChangeAspect="1"/>
          </p:cNvPicPr>
          <p:nvPr/>
        </p:nvPicPr>
        <p:blipFill>
          <a:blip r:embed="rId4"/>
          <a:stretch>
            <a:fillRect/>
          </a:stretch>
        </p:blipFill>
        <p:spPr>
          <a:xfrm>
            <a:off x="5905053" y="1871935"/>
            <a:ext cx="4924521" cy="2232248"/>
          </a:xfrm>
          <a:prstGeom prst="rect">
            <a:avLst/>
          </a:prstGeom>
        </p:spPr>
      </p:pic>
      <p:sp>
        <p:nvSpPr>
          <p:cNvPr id="10" name="TextBox 2"/>
          <p:cNvSpPr txBox="1"/>
          <p:nvPr/>
        </p:nvSpPr>
        <p:spPr>
          <a:xfrm>
            <a:off x="7273205" y="4320207"/>
            <a:ext cx="2674568" cy="900246"/>
          </a:xfrm>
          <a:prstGeom prst="rect">
            <a:avLst/>
          </a:prstGeom>
          <a:noFill/>
        </p:spPr>
        <p:txBody>
          <a:bodyPr wrap="none" rtlCol="0">
            <a:spAutoFit/>
          </a:bodyPr>
          <a:lstStyle/>
          <a:p>
            <a:pPr>
              <a:lnSpc>
                <a:spcPct val="150000"/>
              </a:lnSpc>
            </a:pPr>
            <a:r>
              <a:rPr lang="en-US" altLang="zh-CN" dirty="0" smtClean="0">
                <a:latin typeface="微软雅黑"/>
                <a:ea typeface="微软雅黑"/>
                <a:cs typeface="微软雅黑"/>
              </a:rPr>
              <a:t>8</a:t>
            </a:r>
            <a:r>
              <a:rPr lang="zh-CN" altLang="en-US" dirty="0" smtClean="0">
                <a:latin typeface="微软雅黑"/>
                <a:ea typeface="微软雅黑"/>
                <a:cs typeface="微软雅黑"/>
              </a:rPr>
              <a:t>口</a:t>
            </a:r>
            <a:r>
              <a:rPr lang="en-US" altLang="zh-CN" dirty="0" smtClean="0">
                <a:latin typeface="微软雅黑"/>
                <a:ea typeface="微软雅黑"/>
                <a:cs typeface="微软雅黑"/>
              </a:rPr>
              <a:t>/16</a:t>
            </a:r>
            <a:r>
              <a:rPr lang="zh-CN" altLang="en-US" dirty="0" smtClean="0">
                <a:latin typeface="微软雅黑"/>
                <a:ea typeface="微软雅黑"/>
                <a:cs typeface="微软雅黑"/>
              </a:rPr>
              <a:t>口</a:t>
            </a:r>
            <a:r>
              <a:rPr lang="en-US" altLang="zh-CN" dirty="0" smtClean="0">
                <a:latin typeface="微软雅黑"/>
                <a:ea typeface="微软雅黑"/>
                <a:cs typeface="微软雅黑"/>
              </a:rPr>
              <a:t>/24</a:t>
            </a:r>
            <a:r>
              <a:rPr lang="zh-CN" altLang="en-US" dirty="0" smtClean="0">
                <a:latin typeface="微软雅黑"/>
                <a:ea typeface="微软雅黑"/>
                <a:cs typeface="微软雅黑"/>
              </a:rPr>
              <a:t>口机型齐全</a:t>
            </a:r>
            <a:endParaRPr lang="en-US" altLang="zh-CN" dirty="0" smtClean="0">
              <a:latin typeface="微软雅黑"/>
              <a:ea typeface="微软雅黑"/>
              <a:cs typeface="微软雅黑"/>
            </a:endParaRPr>
          </a:p>
          <a:p>
            <a:pPr>
              <a:lnSpc>
                <a:spcPct val="150000"/>
              </a:lnSpc>
            </a:pPr>
            <a:r>
              <a:rPr lang="zh-CN" altLang="en-US" dirty="0" smtClean="0">
                <a:latin typeface="微软雅黑"/>
                <a:ea typeface="微软雅黑"/>
                <a:cs typeface="微软雅黑"/>
              </a:rPr>
              <a:t>避免造成不必要浪费</a:t>
            </a:r>
            <a:endParaRPr lang="zh-CN" altLang="en-US" dirty="0">
              <a:latin typeface="微软雅黑"/>
              <a:ea typeface="微软雅黑"/>
              <a:cs typeface="微软雅黑"/>
            </a:endParaRPr>
          </a:p>
        </p:txBody>
      </p:sp>
    </p:spTree>
    <p:extLst>
      <p:ext uri="{BB962C8B-B14F-4D97-AF65-F5344CB8AC3E}">
        <p14:creationId xmlns:p14="http://schemas.microsoft.com/office/powerpoint/2010/main" val="185200391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3" name="文本框 2"/>
          <p:cNvSpPr txBox="1"/>
          <p:nvPr/>
        </p:nvSpPr>
        <p:spPr>
          <a:xfrm>
            <a:off x="864493" y="1295871"/>
            <a:ext cx="3009508" cy="461665"/>
          </a:xfrm>
          <a:prstGeom prst="rect">
            <a:avLst/>
          </a:prstGeom>
          <a:noFill/>
        </p:spPr>
        <p:txBody>
          <a:bodyPr wrap="none" rtlCol="0">
            <a:spAutoFit/>
          </a:bodyPr>
          <a:lstStyle/>
          <a:p>
            <a:r>
              <a:rPr kumimoji="1" lang="en-US" altLang="zh-CN" sz="2400" dirty="0" smtClean="0">
                <a:latin typeface="微软雅黑"/>
                <a:ea typeface="微软雅黑"/>
                <a:cs typeface="微软雅黑"/>
              </a:rPr>
              <a:t>3</a:t>
            </a:r>
            <a:r>
              <a:rPr kumimoji="1" lang="zh-CN" altLang="en-US" sz="2400" dirty="0" smtClean="0">
                <a:latin typeface="微软雅黑"/>
                <a:ea typeface="微软雅黑"/>
                <a:cs typeface="微软雅黑"/>
              </a:rPr>
              <a:t>  针对恶劣工作环境</a:t>
            </a:r>
            <a:endParaRPr kumimoji="1" lang="zh-CN" altLang="en-US" sz="2400" dirty="0">
              <a:latin typeface="微软雅黑"/>
              <a:ea typeface="微软雅黑"/>
              <a:cs typeface="微软雅黑"/>
            </a:endParaRPr>
          </a:p>
        </p:txBody>
      </p:sp>
      <p:sp>
        <p:nvSpPr>
          <p:cNvPr id="4" name="TextBox 12"/>
          <p:cNvSpPr txBox="1"/>
          <p:nvPr/>
        </p:nvSpPr>
        <p:spPr>
          <a:xfrm>
            <a:off x="1440557" y="2006659"/>
            <a:ext cx="2788632" cy="369332"/>
          </a:xfrm>
          <a:prstGeom prst="rect">
            <a:avLst/>
          </a:prstGeom>
          <a:noFill/>
        </p:spPr>
        <p:txBody>
          <a:bodyPr wrap="none" rtlCol="0">
            <a:spAutoFit/>
          </a:bodyPr>
          <a:lstStyle/>
          <a:p>
            <a:r>
              <a:rPr lang="zh-CN" altLang="en-US" dirty="0" smtClean="0">
                <a:latin typeface="微软雅黑"/>
                <a:ea typeface="微软雅黑"/>
                <a:cs typeface="微软雅黑"/>
              </a:rPr>
              <a:t>传统同档次</a:t>
            </a:r>
            <a:r>
              <a:rPr lang="en-US" altLang="zh-CN" dirty="0" smtClean="0">
                <a:latin typeface="微软雅黑"/>
                <a:ea typeface="微软雅黑"/>
                <a:cs typeface="微软雅黑"/>
              </a:rPr>
              <a:t>PC</a:t>
            </a:r>
            <a:r>
              <a:rPr lang="zh-CN" altLang="en-US" dirty="0" smtClean="0">
                <a:latin typeface="微软雅黑"/>
                <a:ea typeface="微软雅黑"/>
                <a:cs typeface="微软雅黑"/>
              </a:rPr>
              <a:t>网络交换机</a:t>
            </a:r>
            <a:endParaRPr lang="zh-CN" altLang="en-US" dirty="0">
              <a:latin typeface="微软雅黑"/>
              <a:ea typeface="微软雅黑"/>
              <a:cs typeface="微软雅黑"/>
            </a:endParaRPr>
          </a:p>
        </p:txBody>
      </p:sp>
      <p:sp>
        <p:nvSpPr>
          <p:cNvPr id="5" name="椭圆 4"/>
          <p:cNvSpPr/>
          <p:nvPr/>
        </p:nvSpPr>
        <p:spPr bwMode="auto">
          <a:xfrm>
            <a:off x="1800597" y="3352234"/>
            <a:ext cx="1944216" cy="64807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6" name="椭圆 5"/>
          <p:cNvSpPr/>
          <p:nvPr/>
        </p:nvSpPr>
        <p:spPr bwMode="auto">
          <a:xfrm>
            <a:off x="1800597" y="4096321"/>
            <a:ext cx="1944216" cy="64807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7" name="椭圆 6"/>
          <p:cNvSpPr/>
          <p:nvPr/>
        </p:nvSpPr>
        <p:spPr bwMode="auto">
          <a:xfrm>
            <a:off x="1800597" y="4853304"/>
            <a:ext cx="1944216" cy="64807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8" name="椭圆 7"/>
          <p:cNvSpPr/>
          <p:nvPr/>
        </p:nvSpPr>
        <p:spPr bwMode="auto">
          <a:xfrm>
            <a:off x="1826976" y="2559986"/>
            <a:ext cx="1944216" cy="64807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9" name="TextBox 22"/>
          <p:cNvSpPr txBox="1"/>
          <p:nvPr/>
        </p:nvSpPr>
        <p:spPr>
          <a:xfrm>
            <a:off x="2224346" y="2697214"/>
            <a:ext cx="1104790" cy="400110"/>
          </a:xfrm>
          <a:prstGeom prst="rect">
            <a:avLst/>
          </a:prstGeom>
          <a:noFill/>
        </p:spPr>
        <p:txBody>
          <a:bodyPr wrap="none" rtlCol="0">
            <a:spAutoFit/>
          </a:bodyPr>
          <a:lstStyle/>
          <a:p>
            <a:r>
              <a:rPr lang="en-US" altLang="zh-CN" sz="2000" dirty="0">
                <a:solidFill>
                  <a:srgbClr val="FF6600"/>
                </a:solidFill>
                <a:latin typeface="微软雅黑"/>
                <a:ea typeface="微软雅黑"/>
                <a:cs typeface="微软雅黑"/>
              </a:rPr>
              <a:t>1</a:t>
            </a:r>
            <a:r>
              <a:rPr lang="zh-CN" altLang="en-US" sz="2000" dirty="0" smtClean="0">
                <a:solidFill>
                  <a:srgbClr val="FF6600"/>
                </a:solidFill>
                <a:latin typeface="微软雅黑"/>
                <a:ea typeface="微软雅黑"/>
                <a:cs typeface="微软雅黑"/>
              </a:rPr>
              <a:t>年</a:t>
            </a:r>
            <a:r>
              <a:rPr lang="zh-CN" altLang="en-US" sz="2000" dirty="0" smtClean="0">
                <a:solidFill>
                  <a:srgbClr val="FFFFFF"/>
                </a:solidFill>
                <a:latin typeface="微软雅黑"/>
                <a:ea typeface="微软雅黑"/>
                <a:cs typeface="微软雅黑"/>
              </a:rPr>
              <a:t>质保</a:t>
            </a:r>
            <a:endParaRPr lang="zh-CN" altLang="en-US" sz="2000" dirty="0">
              <a:solidFill>
                <a:srgbClr val="FFFFFF"/>
              </a:solidFill>
              <a:latin typeface="微软雅黑"/>
              <a:ea typeface="微软雅黑"/>
              <a:cs typeface="微软雅黑"/>
            </a:endParaRPr>
          </a:p>
        </p:txBody>
      </p:sp>
      <p:sp>
        <p:nvSpPr>
          <p:cNvPr id="10" name="TextBox 24"/>
          <p:cNvSpPr txBox="1"/>
          <p:nvPr/>
        </p:nvSpPr>
        <p:spPr>
          <a:xfrm>
            <a:off x="2224346" y="3544244"/>
            <a:ext cx="1210588" cy="400110"/>
          </a:xfrm>
          <a:prstGeom prst="rect">
            <a:avLst/>
          </a:prstGeom>
          <a:noFill/>
        </p:spPr>
        <p:txBody>
          <a:bodyPr wrap="none" rtlCol="0">
            <a:spAutoFit/>
          </a:bodyPr>
          <a:lstStyle/>
          <a:p>
            <a:r>
              <a:rPr lang="zh-CN" altLang="en-US" sz="2000" dirty="0" smtClean="0">
                <a:solidFill>
                  <a:srgbClr val="FF6600"/>
                </a:solidFill>
                <a:latin typeface="微软雅黑"/>
                <a:ea typeface="微软雅黑"/>
                <a:cs typeface="微软雅黑"/>
              </a:rPr>
              <a:t>国产</a:t>
            </a:r>
            <a:r>
              <a:rPr lang="zh-CN" altLang="en-US" sz="2000" dirty="0" smtClean="0">
                <a:solidFill>
                  <a:srgbClr val="FFFFFF"/>
                </a:solidFill>
                <a:latin typeface="微软雅黑"/>
                <a:ea typeface="微软雅黑"/>
                <a:cs typeface="微软雅黑"/>
              </a:rPr>
              <a:t>电容</a:t>
            </a:r>
            <a:endParaRPr lang="zh-CN" altLang="en-US" sz="2000" dirty="0">
              <a:solidFill>
                <a:srgbClr val="FFFFFF"/>
              </a:solidFill>
              <a:latin typeface="微软雅黑"/>
              <a:ea typeface="微软雅黑"/>
              <a:cs typeface="微软雅黑"/>
            </a:endParaRPr>
          </a:p>
        </p:txBody>
      </p:sp>
      <p:sp>
        <p:nvSpPr>
          <p:cNvPr id="11" name="TextBox 26"/>
          <p:cNvSpPr txBox="1"/>
          <p:nvPr/>
        </p:nvSpPr>
        <p:spPr>
          <a:xfrm>
            <a:off x="1944622" y="4234590"/>
            <a:ext cx="1835759" cy="400110"/>
          </a:xfrm>
          <a:prstGeom prst="rect">
            <a:avLst/>
          </a:prstGeom>
          <a:noFill/>
        </p:spPr>
        <p:txBody>
          <a:bodyPr wrap="none" rtlCol="0">
            <a:spAutoFit/>
          </a:bodyPr>
          <a:lstStyle/>
          <a:p>
            <a:r>
              <a:rPr lang="zh-CN" altLang="en-US" sz="2000" dirty="0" smtClean="0">
                <a:solidFill>
                  <a:srgbClr val="FFFFFF"/>
                </a:solidFill>
                <a:latin typeface="微软雅黑"/>
                <a:ea typeface="微软雅黑"/>
                <a:cs typeface="微软雅黑"/>
              </a:rPr>
              <a:t>电容耐压</a:t>
            </a:r>
            <a:r>
              <a:rPr lang="en-US" altLang="zh-CN" sz="2000" dirty="0" smtClean="0">
                <a:solidFill>
                  <a:srgbClr val="FF6600"/>
                </a:solidFill>
                <a:latin typeface="微软雅黑"/>
                <a:ea typeface="微软雅黑"/>
                <a:cs typeface="微软雅黑"/>
              </a:rPr>
              <a:t>350V</a:t>
            </a:r>
            <a:endParaRPr lang="zh-CN" altLang="en-US" sz="2000" dirty="0">
              <a:solidFill>
                <a:srgbClr val="FF6600"/>
              </a:solidFill>
              <a:latin typeface="微软雅黑"/>
              <a:ea typeface="微软雅黑"/>
              <a:cs typeface="微软雅黑"/>
            </a:endParaRPr>
          </a:p>
        </p:txBody>
      </p:sp>
      <p:sp>
        <p:nvSpPr>
          <p:cNvPr id="12" name="TextBox 28"/>
          <p:cNvSpPr txBox="1"/>
          <p:nvPr/>
        </p:nvSpPr>
        <p:spPr>
          <a:xfrm>
            <a:off x="2262015" y="5013457"/>
            <a:ext cx="1023037" cy="400110"/>
          </a:xfrm>
          <a:prstGeom prst="rect">
            <a:avLst/>
          </a:prstGeom>
          <a:noFill/>
        </p:spPr>
        <p:txBody>
          <a:bodyPr wrap="none" rtlCol="0">
            <a:spAutoFit/>
          </a:bodyPr>
          <a:lstStyle/>
          <a:p>
            <a:r>
              <a:rPr lang="en-US" altLang="zh-CN" sz="2000" dirty="0" smtClean="0">
                <a:solidFill>
                  <a:srgbClr val="FFFFFF"/>
                </a:solidFill>
                <a:latin typeface="微软雅黑"/>
                <a:ea typeface="微软雅黑"/>
                <a:cs typeface="微软雅黑"/>
              </a:rPr>
              <a:t>0-</a:t>
            </a:r>
            <a:r>
              <a:rPr lang="en-US" altLang="zh-CN" sz="2000" dirty="0" smtClean="0">
                <a:solidFill>
                  <a:srgbClr val="FF6600"/>
                </a:solidFill>
                <a:latin typeface="微软雅黑"/>
                <a:ea typeface="微软雅黑"/>
                <a:cs typeface="微软雅黑"/>
              </a:rPr>
              <a:t>40</a:t>
            </a:r>
            <a:r>
              <a:rPr lang="en-US" altLang="zh-CN" sz="2000" dirty="0" smtClean="0">
                <a:solidFill>
                  <a:srgbClr val="FFFFFF"/>
                </a:solidFill>
                <a:latin typeface="微软雅黑"/>
                <a:ea typeface="微软雅黑"/>
                <a:cs typeface="微软雅黑"/>
              </a:rPr>
              <a:t>°C</a:t>
            </a:r>
            <a:endParaRPr lang="zh-CN" altLang="en-US" sz="2000" dirty="0">
              <a:solidFill>
                <a:srgbClr val="FFFFFF"/>
              </a:solidFill>
              <a:latin typeface="微软雅黑"/>
              <a:ea typeface="微软雅黑"/>
              <a:cs typeface="微软雅黑"/>
            </a:endParaRPr>
          </a:p>
        </p:txBody>
      </p:sp>
      <p:sp>
        <p:nvSpPr>
          <p:cNvPr id="13" name="TextBox 11"/>
          <p:cNvSpPr txBox="1"/>
          <p:nvPr/>
        </p:nvSpPr>
        <p:spPr>
          <a:xfrm>
            <a:off x="6235183" y="2006659"/>
            <a:ext cx="2262158" cy="369332"/>
          </a:xfrm>
          <a:prstGeom prst="rect">
            <a:avLst/>
          </a:prstGeom>
          <a:noFill/>
        </p:spPr>
        <p:txBody>
          <a:bodyPr wrap="none" rtlCol="0">
            <a:spAutoFit/>
          </a:bodyPr>
          <a:lstStyle/>
          <a:p>
            <a:r>
              <a:rPr lang="zh-CN" altLang="en-US" dirty="0" smtClean="0">
                <a:latin typeface="微软雅黑"/>
                <a:ea typeface="微软雅黑"/>
                <a:cs typeface="微软雅黑"/>
              </a:rPr>
              <a:t>锐捷监控专用交换机</a:t>
            </a:r>
            <a:endParaRPr lang="zh-CN" altLang="en-US" dirty="0">
              <a:latin typeface="微软雅黑"/>
              <a:ea typeface="微软雅黑"/>
              <a:cs typeface="微软雅黑"/>
            </a:endParaRPr>
          </a:p>
        </p:txBody>
      </p:sp>
      <p:sp>
        <p:nvSpPr>
          <p:cNvPr id="14" name="椭圆 13"/>
          <p:cNvSpPr/>
          <p:nvPr/>
        </p:nvSpPr>
        <p:spPr bwMode="auto">
          <a:xfrm>
            <a:off x="6492937" y="4848114"/>
            <a:ext cx="1944216" cy="648072"/>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15" name="椭圆 14"/>
          <p:cNvSpPr/>
          <p:nvPr/>
        </p:nvSpPr>
        <p:spPr bwMode="auto">
          <a:xfrm>
            <a:off x="6533759" y="4054959"/>
            <a:ext cx="1944216" cy="648072"/>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16" name="椭圆 15"/>
          <p:cNvSpPr/>
          <p:nvPr/>
        </p:nvSpPr>
        <p:spPr bwMode="auto">
          <a:xfrm>
            <a:off x="6492937" y="3336322"/>
            <a:ext cx="1944216" cy="648072"/>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17" name="椭圆 16"/>
          <p:cNvSpPr/>
          <p:nvPr/>
        </p:nvSpPr>
        <p:spPr bwMode="auto">
          <a:xfrm>
            <a:off x="6404031" y="2518624"/>
            <a:ext cx="1944216" cy="648072"/>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FFFFF"/>
              </a:solidFill>
              <a:effectLst/>
              <a:latin typeface="微软雅黑"/>
              <a:ea typeface="微软雅黑"/>
              <a:cs typeface="微软雅黑"/>
            </a:endParaRPr>
          </a:p>
        </p:txBody>
      </p:sp>
      <p:sp>
        <p:nvSpPr>
          <p:cNvPr id="18" name="TextBox 21"/>
          <p:cNvSpPr txBox="1"/>
          <p:nvPr/>
        </p:nvSpPr>
        <p:spPr>
          <a:xfrm>
            <a:off x="6841157" y="2655852"/>
            <a:ext cx="1104790" cy="400110"/>
          </a:xfrm>
          <a:prstGeom prst="rect">
            <a:avLst/>
          </a:prstGeom>
          <a:noFill/>
        </p:spPr>
        <p:txBody>
          <a:bodyPr wrap="none" rtlCol="0">
            <a:spAutoFit/>
          </a:bodyPr>
          <a:lstStyle/>
          <a:p>
            <a:r>
              <a:rPr lang="en-US" altLang="zh-CN" sz="2000" dirty="0" smtClean="0">
                <a:solidFill>
                  <a:srgbClr val="FF6600"/>
                </a:solidFill>
                <a:latin typeface="微软雅黑"/>
                <a:ea typeface="微软雅黑"/>
                <a:cs typeface="微软雅黑"/>
              </a:rPr>
              <a:t>3</a:t>
            </a:r>
            <a:r>
              <a:rPr lang="zh-CN" altLang="en-US" sz="2000" dirty="0" smtClean="0">
                <a:solidFill>
                  <a:srgbClr val="FF6600"/>
                </a:solidFill>
                <a:latin typeface="微软雅黑"/>
                <a:ea typeface="微软雅黑"/>
                <a:cs typeface="微软雅黑"/>
              </a:rPr>
              <a:t>年</a:t>
            </a:r>
            <a:r>
              <a:rPr lang="zh-CN" altLang="en-US" sz="2000" dirty="0" smtClean="0">
                <a:solidFill>
                  <a:srgbClr val="FFFFFF"/>
                </a:solidFill>
                <a:latin typeface="微软雅黑"/>
                <a:ea typeface="微软雅黑"/>
                <a:cs typeface="微软雅黑"/>
              </a:rPr>
              <a:t>质保</a:t>
            </a:r>
            <a:endParaRPr lang="zh-CN" altLang="en-US" sz="2000" dirty="0">
              <a:solidFill>
                <a:srgbClr val="FFFFFF"/>
              </a:solidFill>
              <a:latin typeface="微软雅黑"/>
              <a:ea typeface="微软雅黑"/>
              <a:cs typeface="微软雅黑"/>
            </a:endParaRPr>
          </a:p>
        </p:txBody>
      </p:sp>
      <p:sp>
        <p:nvSpPr>
          <p:cNvPr id="19" name="TextBox 23"/>
          <p:cNvSpPr txBox="1"/>
          <p:nvPr/>
        </p:nvSpPr>
        <p:spPr>
          <a:xfrm>
            <a:off x="6788258" y="3513640"/>
            <a:ext cx="1210588" cy="400110"/>
          </a:xfrm>
          <a:prstGeom prst="rect">
            <a:avLst/>
          </a:prstGeom>
          <a:noFill/>
        </p:spPr>
        <p:txBody>
          <a:bodyPr wrap="none" rtlCol="0">
            <a:spAutoFit/>
          </a:bodyPr>
          <a:lstStyle/>
          <a:p>
            <a:r>
              <a:rPr lang="zh-CN" altLang="en-US" sz="2000" dirty="0" smtClean="0">
                <a:solidFill>
                  <a:srgbClr val="FF6600"/>
                </a:solidFill>
                <a:latin typeface="微软雅黑"/>
                <a:ea typeface="微软雅黑"/>
                <a:cs typeface="微软雅黑"/>
              </a:rPr>
              <a:t>日系</a:t>
            </a:r>
            <a:r>
              <a:rPr lang="zh-CN" altLang="en-US" sz="2000" dirty="0" smtClean="0">
                <a:solidFill>
                  <a:srgbClr val="FFFFFF"/>
                </a:solidFill>
                <a:latin typeface="微软雅黑"/>
                <a:ea typeface="微软雅黑"/>
                <a:cs typeface="微软雅黑"/>
              </a:rPr>
              <a:t>电容</a:t>
            </a:r>
            <a:endParaRPr lang="zh-CN" altLang="en-US" sz="2000" dirty="0">
              <a:solidFill>
                <a:srgbClr val="FFFFFF"/>
              </a:solidFill>
              <a:latin typeface="微软雅黑"/>
              <a:ea typeface="微软雅黑"/>
              <a:cs typeface="微软雅黑"/>
            </a:endParaRPr>
          </a:p>
        </p:txBody>
      </p:sp>
      <p:sp>
        <p:nvSpPr>
          <p:cNvPr id="20" name="TextBox 25"/>
          <p:cNvSpPr txBox="1"/>
          <p:nvPr/>
        </p:nvSpPr>
        <p:spPr>
          <a:xfrm>
            <a:off x="6532988" y="4193228"/>
            <a:ext cx="1835759" cy="400110"/>
          </a:xfrm>
          <a:prstGeom prst="rect">
            <a:avLst/>
          </a:prstGeom>
          <a:noFill/>
        </p:spPr>
        <p:txBody>
          <a:bodyPr wrap="none" rtlCol="0">
            <a:spAutoFit/>
          </a:bodyPr>
          <a:lstStyle/>
          <a:p>
            <a:r>
              <a:rPr lang="zh-CN" altLang="en-US" sz="2000" dirty="0" smtClean="0">
                <a:solidFill>
                  <a:srgbClr val="FFFFFF"/>
                </a:solidFill>
                <a:latin typeface="微软雅黑"/>
                <a:ea typeface="微软雅黑"/>
                <a:cs typeface="微软雅黑"/>
              </a:rPr>
              <a:t>电容耐压</a:t>
            </a:r>
            <a:r>
              <a:rPr lang="en-US" altLang="zh-CN" sz="2000" dirty="0" smtClean="0">
                <a:solidFill>
                  <a:srgbClr val="FF6600"/>
                </a:solidFill>
                <a:latin typeface="微软雅黑"/>
                <a:ea typeface="微软雅黑"/>
                <a:cs typeface="微软雅黑"/>
              </a:rPr>
              <a:t>450V</a:t>
            </a:r>
            <a:endParaRPr lang="zh-CN" altLang="en-US" sz="2000" dirty="0">
              <a:solidFill>
                <a:srgbClr val="FF6600"/>
              </a:solidFill>
              <a:latin typeface="微软雅黑"/>
              <a:ea typeface="微软雅黑"/>
              <a:cs typeface="微软雅黑"/>
            </a:endParaRPr>
          </a:p>
        </p:txBody>
      </p:sp>
      <p:sp>
        <p:nvSpPr>
          <p:cNvPr id="21" name="TextBox 27"/>
          <p:cNvSpPr txBox="1"/>
          <p:nvPr/>
        </p:nvSpPr>
        <p:spPr>
          <a:xfrm>
            <a:off x="7005451" y="4972095"/>
            <a:ext cx="1023037" cy="400110"/>
          </a:xfrm>
          <a:prstGeom prst="rect">
            <a:avLst/>
          </a:prstGeom>
          <a:noFill/>
        </p:spPr>
        <p:txBody>
          <a:bodyPr wrap="none" rtlCol="0">
            <a:spAutoFit/>
          </a:bodyPr>
          <a:lstStyle/>
          <a:p>
            <a:r>
              <a:rPr lang="en-US" altLang="zh-CN" sz="2000" dirty="0" smtClean="0">
                <a:solidFill>
                  <a:srgbClr val="FFFFFF"/>
                </a:solidFill>
                <a:latin typeface="微软雅黑"/>
                <a:ea typeface="微软雅黑"/>
                <a:cs typeface="微软雅黑"/>
              </a:rPr>
              <a:t>0-</a:t>
            </a:r>
            <a:r>
              <a:rPr lang="en-US" altLang="zh-CN" sz="2000" dirty="0" smtClean="0">
                <a:solidFill>
                  <a:srgbClr val="FF6600"/>
                </a:solidFill>
                <a:latin typeface="微软雅黑"/>
                <a:ea typeface="微软雅黑"/>
                <a:cs typeface="微软雅黑"/>
              </a:rPr>
              <a:t>50</a:t>
            </a:r>
            <a:r>
              <a:rPr lang="en-US" altLang="zh-CN" sz="2000" dirty="0" smtClean="0">
                <a:solidFill>
                  <a:srgbClr val="FFFFFF"/>
                </a:solidFill>
                <a:latin typeface="微软雅黑"/>
                <a:ea typeface="微软雅黑"/>
                <a:cs typeface="微软雅黑"/>
              </a:rPr>
              <a:t>°C</a:t>
            </a:r>
            <a:endParaRPr lang="zh-CN" altLang="en-US" sz="2000" dirty="0">
              <a:solidFill>
                <a:srgbClr val="FFFFFF"/>
              </a:solidFill>
              <a:latin typeface="微软雅黑"/>
              <a:ea typeface="微软雅黑"/>
              <a:cs typeface="微软雅黑"/>
            </a:endParaRPr>
          </a:p>
        </p:txBody>
      </p:sp>
      <p:sp>
        <p:nvSpPr>
          <p:cNvPr id="22" name="文本框 21"/>
          <p:cNvSpPr txBox="1"/>
          <p:nvPr/>
        </p:nvSpPr>
        <p:spPr>
          <a:xfrm>
            <a:off x="9001397" y="3312095"/>
            <a:ext cx="2088232" cy="584776"/>
          </a:xfrm>
          <a:prstGeom prst="rect">
            <a:avLst/>
          </a:prstGeom>
          <a:noFill/>
        </p:spPr>
        <p:txBody>
          <a:bodyPr wrap="square" rtlCol="0">
            <a:spAutoFit/>
          </a:bodyPr>
          <a:lstStyle/>
          <a:p>
            <a:r>
              <a:rPr kumimoji="1" lang="zh-CN" altLang="en-US" sz="1600" dirty="0" smtClean="0">
                <a:latin typeface="微软雅黑"/>
                <a:ea typeface="微软雅黑"/>
                <a:cs typeface="微软雅黑"/>
              </a:rPr>
              <a:t>电容是直接影响电源寿命最重要的因素</a:t>
            </a:r>
            <a:endParaRPr kumimoji="1" lang="zh-CN" altLang="en-US" sz="1600" dirty="0">
              <a:latin typeface="微软雅黑"/>
              <a:ea typeface="微软雅黑"/>
              <a:cs typeface="微软雅黑"/>
            </a:endParaRPr>
          </a:p>
        </p:txBody>
      </p:sp>
    </p:spTree>
    <p:extLst>
      <p:ext uri="{BB962C8B-B14F-4D97-AF65-F5344CB8AC3E}">
        <p14:creationId xmlns:p14="http://schemas.microsoft.com/office/powerpoint/2010/main" val="134345515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solidFill>
                  <a:srgbClr val="FFFFFF"/>
                </a:solidFill>
                <a:latin typeface="微软雅黑" panose="020B0503020204020204" pitchFamily="34" charset="-122"/>
                <a:ea typeface="微软雅黑" panose="020B0503020204020204" pitchFamily="34" charset="-122"/>
              </a:rPr>
              <a:t>目录</a:t>
            </a:r>
            <a:endParaRPr lang="zh-CN" altLang="en-US" sz="4000" dirty="0">
              <a:solidFill>
                <a:srgbClr val="FFFFFF"/>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648112" y="1511895"/>
            <a:ext cx="9433405" cy="3312368"/>
          </a:xfrm>
        </p:spPr>
        <p:txBody>
          <a:bodyPr/>
          <a:lstStyle/>
          <a:p>
            <a:pPr>
              <a:buFont typeface="Wingdings" panose="05000000000000000000" pitchFamily="2" charset="2"/>
              <a:buChar char="n"/>
            </a:pPr>
            <a:r>
              <a:rPr lang="zh-CN" altLang="en-US" sz="2400" b="1" dirty="0" smtClean="0">
                <a:solidFill>
                  <a:srgbClr val="FF0000"/>
                </a:solidFill>
                <a:latin typeface="微软雅黑" panose="020B0503020204020204" pitchFamily="34" charset="-122"/>
                <a:ea typeface="微软雅黑" panose="020B0503020204020204" pitchFamily="34" charset="-122"/>
              </a:rPr>
              <a:t>监控交换机概述</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dirty="0">
              <a:solidFill>
                <a:srgbClr val="FFFFFF"/>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dirty="0" smtClean="0">
                <a:solidFill>
                  <a:srgbClr val="FFFFFF"/>
                </a:solidFill>
                <a:latin typeface="微软雅黑" panose="020B0503020204020204" pitchFamily="34" charset="-122"/>
                <a:ea typeface="微软雅黑" panose="020B0503020204020204" pitchFamily="34" charset="-122"/>
              </a:rPr>
              <a:t>为什么要用监控专用交换机</a:t>
            </a:r>
            <a:endParaRPr lang="en-US" altLang="zh-CN" sz="2400" dirty="0">
              <a:solidFill>
                <a:srgbClr val="FFFFFF"/>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smtClean="0">
              <a:solidFill>
                <a:srgbClr val="FFFFFF"/>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b="1" dirty="0" smtClean="0">
                <a:latin typeface="微软雅黑" panose="020B0503020204020204" pitchFamily="34" charset="-122"/>
                <a:ea typeface="微软雅黑" panose="020B0503020204020204" pitchFamily="34" charset="-122"/>
              </a:rPr>
              <a:t>监控交换机特色介绍</a:t>
            </a:r>
            <a:endParaRPr lang="en-US" altLang="zh-CN" sz="2400" b="1" dirty="0" smtClean="0">
              <a:latin typeface="微软雅黑" panose="020B0503020204020204" pitchFamily="34" charset="-122"/>
              <a:ea typeface="微软雅黑" panose="020B0503020204020204" pitchFamily="34" charset="-122"/>
            </a:endParaRPr>
          </a:p>
          <a:p>
            <a:pPr marL="0" indent="0">
              <a:buNone/>
            </a:pP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07563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5" y="503783"/>
            <a:ext cx="3416320"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监控交换机</a:t>
            </a:r>
            <a:r>
              <a:rPr lang="zh-CN" altLang="en-US" sz="2800" b="1" dirty="0">
                <a:solidFill>
                  <a:srgbClr val="3366FF"/>
                </a:solidFill>
                <a:latin typeface="微软雅黑"/>
                <a:ea typeface="微软雅黑"/>
                <a:cs typeface="微软雅黑"/>
              </a:rPr>
              <a:t>特色</a:t>
            </a:r>
            <a:r>
              <a:rPr lang="zh-CN" altLang="en-US" sz="2800" b="1" dirty="0" smtClean="0">
                <a:solidFill>
                  <a:srgbClr val="FFFFFF"/>
                </a:solidFill>
                <a:latin typeface="微软雅黑"/>
                <a:ea typeface="微软雅黑"/>
                <a:cs typeface="微软雅黑"/>
              </a:rPr>
              <a:t>介绍</a:t>
            </a:r>
            <a:endParaRPr lang="en-US" altLang="zh-CN" sz="2800" b="1" dirty="0">
              <a:solidFill>
                <a:srgbClr val="FFFFFF"/>
              </a:solidFill>
              <a:latin typeface="微软雅黑"/>
              <a:ea typeface="微软雅黑"/>
              <a:cs typeface="微软雅黑"/>
            </a:endParaRPr>
          </a:p>
        </p:txBody>
      </p:sp>
      <p:sp>
        <p:nvSpPr>
          <p:cNvPr id="3" name="文本框 2"/>
          <p:cNvSpPr txBox="1"/>
          <p:nvPr/>
        </p:nvSpPr>
        <p:spPr>
          <a:xfrm>
            <a:off x="864493" y="1295871"/>
            <a:ext cx="2701731" cy="461665"/>
          </a:xfrm>
          <a:prstGeom prst="rect">
            <a:avLst/>
          </a:prstGeom>
          <a:noFill/>
        </p:spPr>
        <p:txBody>
          <a:bodyPr wrap="none" rtlCol="0">
            <a:spAutoFit/>
          </a:bodyPr>
          <a:lstStyle/>
          <a:p>
            <a:r>
              <a:rPr kumimoji="1" lang="en-US" altLang="zh-CN" sz="2400" dirty="0" smtClean="0">
                <a:latin typeface="微软雅黑"/>
                <a:ea typeface="微软雅黑"/>
                <a:cs typeface="微软雅黑"/>
              </a:rPr>
              <a:t>4</a:t>
            </a:r>
            <a:r>
              <a:rPr kumimoji="1" lang="zh-CN" altLang="en-US" sz="2400" dirty="0" smtClean="0">
                <a:latin typeface="微软雅黑"/>
                <a:ea typeface="微软雅黑"/>
                <a:cs typeface="微软雅黑"/>
              </a:rPr>
              <a:t>  一个贴心的设计</a:t>
            </a:r>
            <a:endParaRPr kumimoji="1" lang="zh-CN" altLang="en-US" sz="2400" dirty="0">
              <a:latin typeface="微软雅黑"/>
              <a:ea typeface="微软雅黑"/>
              <a:cs typeface="微软雅黑"/>
            </a:endParaRPr>
          </a:p>
        </p:txBody>
      </p:sp>
      <p:pic>
        <p:nvPicPr>
          <p:cNvPr id="4"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8345" y1="11446" x2="94616" y2="16867"/>
                      </a14:backgroundRemoval>
                    </a14:imgEffect>
                  </a14:imgLayer>
                </a14:imgProps>
              </a:ext>
              <a:ext uri="{28A0092B-C50C-407E-A947-70E740481C1C}">
                <a14:useLocalDpi xmlns:a14="http://schemas.microsoft.com/office/drawing/2010/main" val="0"/>
              </a:ext>
            </a:extLst>
          </a:blip>
          <a:srcRect/>
          <a:stretch>
            <a:fillRect/>
          </a:stretch>
        </p:blipFill>
        <p:spPr bwMode="auto">
          <a:xfrm>
            <a:off x="1224533" y="4104183"/>
            <a:ext cx="4896544" cy="90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937924" y="5043944"/>
            <a:ext cx="1413806" cy="397545"/>
          </a:xfrm>
          <a:prstGeom prst="rect">
            <a:avLst/>
          </a:prstGeom>
          <a:noFill/>
        </p:spPr>
        <p:txBody>
          <a:bodyPr wrap="none" rtlCol="0">
            <a:spAutoFit/>
          </a:bodyPr>
          <a:lstStyle/>
          <a:p>
            <a:pPr>
              <a:lnSpc>
                <a:spcPct val="150000"/>
              </a:lnSpc>
            </a:pPr>
            <a:r>
              <a:rPr lang="en-US" altLang="zh-CN" sz="1400" b="1" smtClean="0">
                <a:latin typeface="微软雅黑"/>
                <a:ea typeface="微软雅黑"/>
                <a:cs typeface="微软雅黑"/>
              </a:rPr>
              <a:t>RG-NBS1809C</a:t>
            </a:r>
            <a:endParaRPr lang="zh-CN" altLang="en-US" sz="1400" b="1" dirty="0">
              <a:latin typeface="微软雅黑"/>
              <a:ea typeface="微软雅黑"/>
              <a:cs typeface="微软雅黑"/>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4533" y="2377504"/>
            <a:ext cx="180975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箭头连接符 6"/>
          <p:cNvCxnSpPr/>
          <p:nvPr/>
        </p:nvCxnSpPr>
        <p:spPr>
          <a:xfrm flipH="1" flipV="1">
            <a:off x="2304653" y="3312095"/>
            <a:ext cx="504056" cy="12454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312765" y="2195825"/>
            <a:ext cx="7799092" cy="900246"/>
          </a:xfrm>
          <a:prstGeom prst="rect">
            <a:avLst/>
          </a:prstGeom>
          <a:noFill/>
        </p:spPr>
        <p:txBody>
          <a:bodyPr wrap="none" rtlCol="0">
            <a:spAutoFit/>
          </a:bodyPr>
          <a:lstStyle/>
          <a:p>
            <a:pPr>
              <a:lnSpc>
                <a:spcPct val="150000"/>
              </a:lnSpc>
            </a:pPr>
            <a:r>
              <a:rPr lang="zh-CN" altLang="en-US" dirty="0" smtClean="0">
                <a:latin typeface="微软雅黑"/>
                <a:ea typeface="微软雅黑"/>
                <a:cs typeface="微软雅黑"/>
              </a:rPr>
              <a:t>可视对讲环境，开启，避免流量被可视视频对讲占满，保障开门指令传输</a:t>
            </a:r>
            <a:endParaRPr lang="en-US" altLang="zh-CN" dirty="0" smtClean="0">
              <a:latin typeface="微软雅黑"/>
              <a:ea typeface="微软雅黑"/>
              <a:cs typeface="微软雅黑"/>
            </a:endParaRPr>
          </a:p>
          <a:p>
            <a:pPr>
              <a:lnSpc>
                <a:spcPct val="150000"/>
              </a:lnSpc>
            </a:pPr>
            <a:r>
              <a:rPr lang="zh-CN" altLang="en-US" dirty="0">
                <a:latin typeface="微软雅黑"/>
                <a:ea typeface="微软雅黑"/>
                <a:cs typeface="微软雅黑"/>
              </a:rPr>
              <a:t>网</a:t>
            </a:r>
            <a:r>
              <a:rPr lang="zh-CN" altLang="en-US" dirty="0" smtClean="0">
                <a:latin typeface="微软雅黑"/>
                <a:ea typeface="微软雅黑"/>
                <a:cs typeface="微软雅黑"/>
              </a:rPr>
              <a:t>络克隆</a:t>
            </a:r>
            <a:r>
              <a:rPr lang="en-US" altLang="zh-CN" dirty="0" smtClean="0">
                <a:latin typeface="微软雅黑"/>
                <a:ea typeface="微软雅黑"/>
                <a:cs typeface="微软雅黑"/>
              </a:rPr>
              <a:t>/</a:t>
            </a:r>
            <a:r>
              <a:rPr lang="zh-CN" altLang="en-US" dirty="0" smtClean="0">
                <a:latin typeface="微软雅黑"/>
                <a:ea typeface="微软雅黑"/>
                <a:cs typeface="微软雅黑"/>
              </a:rPr>
              <a:t>同传环境，</a:t>
            </a:r>
            <a:r>
              <a:rPr lang="zh-CN" altLang="en-US" dirty="0">
                <a:latin typeface="微软雅黑"/>
                <a:ea typeface="微软雅黑"/>
                <a:cs typeface="微软雅黑"/>
              </a:rPr>
              <a:t>关闭，</a:t>
            </a:r>
            <a:r>
              <a:rPr lang="zh-CN" altLang="en-US" dirty="0" smtClean="0">
                <a:latin typeface="微软雅黑"/>
                <a:ea typeface="微软雅黑"/>
                <a:cs typeface="微软雅黑"/>
              </a:rPr>
              <a:t>避免某个节点速度影响整体，保障同传速度</a:t>
            </a:r>
            <a:endParaRPr lang="zh-CN" altLang="en-US" dirty="0">
              <a:latin typeface="微软雅黑"/>
              <a:ea typeface="微软雅黑"/>
              <a:cs typeface="微软雅黑"/>
            </a:endParaRPr>
          </a:p>
        </p:txBody>
      </p:sp>
    </p:spTree>
    <p:extLst>
      <p:ext uri="{BB962C8B-B14F-4D97-AF65-F5344CB8AC3E}">
        <p14:creationId xmlns:p14="http://schemas.microsoft.com/office/powerpoint/2010/main" val="3900917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solidFill>
                  <a:srgbClr val="FFFFFF"/>
                </a:solidFill>
                <a:latin typeface="微软雅黑" panose="020B0503020204020204" pitchFamily="34" charset="-122"/>
                <a:ea typeface="微软雅黑" panose="020B0503020204020204" pitchFamily="34" charset="-122"/>
              </a:rPr>
              <a:t>目录</a:t>
            </a:r>
            <a:endParaRPr lang="zh-CN" altLang="en-US" sz="4000" dirty="0">
              <a:solidFill>
                <a:srgbClr val="FFFFFF"/>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648112" y="1511895"/>
            <a:ext cx="9433405" cy="3312368"/>
          </a:xfrm>
        </p:spPr>
        <p:txBody>
          <a:bodyPr/>
          <a:lstStyle/>
          <a:p>
            <a:pPr>
              <a:buFont typeface="Wingdings" panose="05000000000000000000" pitchFamily="2" charset="2"/>
              <a:buChar char="n"/>
            </a:pPr>
            <a:r>
              <a:rPr lang="zh-CN" altLang="en-US" sz="2400" b="1" dirty="0" smtClean="0">
                <a:latin typeface="微软雅黑" panose="020B0503020204020204" pitchFamily="34" charset="-122"/>
                <a:ea typeface="微软雅黑" panose="020B0503020204020204" pitchFamily="34" charset="-122"/>
              </a:rPr>
              <a:t>监</a:t>
            </a:r>
            <a:r>
              <a:rPr lang="zh-CN" altLang="en-US" sz="2400" b="1" dirty="0" smtClean="0">
                <a:solidFill>
                  <a:schemeClr val="tx1"/>
                </a:solidFill>
                <a:latin typeface="微软雅黑" panose="020B0503020204020204" pitchFamily="34" charset="-122"/>
                <a:ea typeface="微软雅黑" panose="020B0503020204020204" pitchFamily="34" charset="-122"/>
              </a:rPr>
              <a:t>控交换机概述</a:t>
            </a:r>
            <a:endParaRPr lang="en-US" altLang="zh-CN" sz="2400" b="1" dirty="0" smtClean="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dirty="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dirty="0" smtClean="0">
                <a:solidFill>
                  <a:schemeClr val="tx1"/>
                </a:solidFill>
                <a:latin typeface="微软雅黑" panose="020B0503020204020204" pitchFamily="34" charset="-122"/>
                <a:ea typeface="微软雅黑" panose="020B0503020204020204" pitchFamily="34" charset="-122"/>
              </a:rPr>
              <a:t>为什么要用监控专用交换机</a:t>
            </a:r>
            <a:endParaRPr lang="en-US" altLang="zh-CN" sz="2400" dirty="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b="1" dirty="0" smtClean="0">
                <a:solidFill>
                  <a:schemeClr val="tx1"/>
                </a:solidFill>
                <a:latin typeface="微软雅黑" panose="020B0503020204020204" pitchFamily="34" charset="-122"/>
                <a:ea typeface="微软雅黑" panose="020B0503020204020204" pitchFamily="34" charset="-122"/>
              </a:rPr>
              <a:t>监控交换机特色介绍</a:t>
            </a:r>
            <a:endParaRPr lang="en-US" altLang="zh-CN" sz="2400" b="1" dirty="0" smtClean="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953866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5" y="503783"/>
            <a:ext cx="2339102"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监控组网建议</a:t>
            </a:r>
            <a:endParaRPr lang="en-US" altLang="zh-CN" sz="2800" b="1" dirty="0">
              <a:solidFill>
                <a:srgbClr val="3366FF"/>
              </a:solidFill>
              <a:latin typeface="微软雅黑"/>
              <a:ea typeface="微软雅黑"/>
              <a:cs typeface="微软雅黑"/>
            </a:endParaRPr>
          </a:p>
        </p:txBody>
      </p:sp>
      <p:sp>
        <p:nvSpPr>
          <p:cNvPr id="5" name="文本框 4"/>
          <p:cNvSpPr txBox="1"/>
          <p:nvPr/>
        </p:nvSpPr>
        <p:spPr>
          <a:xfrm>
            <a:off x="864494" y="1295871"/>
            <a:ext cx="10369152" cy="1685077"/>
          </a:xfrm>
          <a:prstGeom prst="rect">
            <a:avLst/>
          </a:prstGeom>
          <a:noFill/>
        </p:spPr>
        <p:txBody>
          <a:bodyPr wrap="square" rtlCol="0">
            <a:spAutoFit/>
          </a:bodyPr>
          <a:lstStyle/>
          <a:p>
            <a:pPr>
              <a:lnSpc>
                <a:spcPct val="120000"/>
              </a:lnSpc>
            </a:pPr>
            <a:r>
              <a:rPr kumimoji="1" lang="en-US" altLang="zh-CN" sz="2000" dirty="0" smtClean="0">
                <a:latin typeface="微软雅黑"/>
                <a:ea typeface="微软雅黑"/>
                <a:cs typeface="微软雅黑"/>
              </a:rPr>
              <a:t>1</a:t>
            </a:r>
            <a:r>
              <a:rPr kumimoji="1" lang="zh-CN" altLang="en-US" sz="2000" dirty="0" smtClean="0">
                <a:latin typeface="微软雅黑"/>
                <a:ea typeface="微软雅黑"/>
                <a:cs typeface="微软雅黑"/>
              </a:rPr>
              <a:t>、组网模型</a:t>
            </a:r>
            <a:endParaRPr kumimoji="1" lang="en-US" altLang="zh-CN" sz="2000" dirty="0" smtClean="0">
              <a:latin typeface="微软雅黑"/>
              <a:ea typeface="微软雅黑"/>
              <a:cs typeface="微软雅黑"/>
            </a:endParaRPr>
          </a:p>
          <a:p>
            <a:pPr>
              <a:lnSpc>
                <a:spcPct val="150000"/>
              </a:lnSpc>
            </a:pPr>
            <a:r>
              <a:rPr lang="en-US" altLang="zh-CN" dirty="0">
                <a:latin typeface="微软雅黑"/>
                <a:ea typeface="微软雅黑"/>
                <a:cs typeface="微软雅黑"/>
              </a:rPr>
              <a:t>IP</a:t>
            </a:r>
            <a:r>
              <a:rPr lang="zh-CN" altLang="en-US" dirty="0">
                <a:latin typeface="微软雅黑"/>
                <a:ea typeface="微软雅黑"/>
                <a:cs typeface="微软雅黑"/>
              </a:rPr>
              <a:t>监控网应为核心</a:t>
            </a:r>
            <a:r>
              <a:rPr lang="en-US" altLang="zh-CN" dirty="0">
                <a:latin typeface="微软雅黑"/>
                <a:ea typeface="微软雅黑"/>
                <a:cs typeface="微软雅黑"/>
              </a:rPr>
              <a:t>-</a:t>
            </a:r>
            <a:r>
              <a:rPr lang="zh-CN" altLang="en-US" dirty="0" smtClean="0">
                <a:latin typeface="微软雅黑"/>
                <a:ea typeface="微软雅黑"/>
                <a:cs typeface="微软雅黑"/>
              </a:rPr>
              <a:t>接入或核心</a:t>
            </a:r>
            <a:r>
              <a:rPr lang="en-US" altLang="zh-CN" dirty="0">
                <a:latin typeface="微软雅黑"/>
                <a:ea typeface="微软雅黑"/>
                <a:cs typeface="微软雅黑"/>
              </a:rPr>
              <a:t>-</a:t>
            </a:r>
            <a:r>
              <a:rPr lang="zh-CN" altLang="en-US" dirty="0">
                <a:latin typeface="微软雅黑"/>
                <a:ea typeface="微软雅黑"/>
                <a:cs typeface="微软雅黑"/>
              </a:rPr>
              <a:t>汇聚</a:t>
            </a:r>
            <a:r>
              <a:rPr lang="en-US" altLang="zh-CN" dirty="0">
                <a:latin typeface="微软雅黑"/>
                <a:ea typeface="微软雅黑"/>
                <a:cs typeface="微软雅黑"/>
              </a:rPr>
              <a:t>-</a:t>
            </a:r>
            <a:r>
              <a:rPr lang="zh-CN" altLang="en-US" dirty="0">
                <a:latin typeface="微软雅黑"/>
                <a:ea typeface="微软雅黑"/>
                <a:cs typeface="微软雅黑"/>
              </a:rPr>
              <a:t>接入两种组网</a:t>
            </a:r>
            <a:r>
              <a:rPr lang="zh-CN" altLang="en-US" dirty="0" smtClean="0">
                <a:latin typeface="微软雅黑"/>
                <a:ea typeface="微软雅黑"/>
                <a:cs typeface="微软雅黑"/>
              </a:rPr>
              <a:t>模型；</a:t>
            </a:r>
            <a:endParaRPr lang="en-US" altLang="zh-CN" dirty="0" smtClean="0">
              <a:latin typeface="微软雅黑"/>
              <a:ea typeface="微软雅黑"/>
              <a:cs typeface="微软雅黑"/>
            </a:endParaRPr>
          </a:p>
          <a:p>
            <a:pPr>
              <a:lnSpc>
                <a:spcPct val="150000"/>
              </a:lnSpc>
            </a:pPr>
            <a:r>
              <a:rPr lang="zh-CN" altLang="en-US" dirty="0">
                <a:latin typeface="微软雅黑"/>
                <a:ea typeface="微软雅黑"/>
                <a:cs typeface="微软雅黑"/>
              </a:rPr>
              <a:t>根据图像存储的要求</a:t>
            </a:r>
            <a:r>
              <a:rPr lang="en-US" altLang="zh-CN" dirty="0">
                <a:latin typeface="微软雅黑"/>
                <a:ea typeface="微软雅黑"/>
                <a:cs typeface="微软雅黑"/>
              </a:rPr>
              <a:t>,</a:t>
            </a:r>
            <a:r>
              <a:rPr lang="zh-CN" altLang="en-US" dirty="0">
                <a:latin typeface="微软雅黑"/>
                <a:ea typeface="微软雅黑"/>
                <a:cs typeface="微软雅黑"/>
              </a:rPr>
              <a:t>视频存储分为集中存储和分布</a:t>
            </a:r>
            <a:r>
              <a:rPr lang="zh-CN" altLang="en-US" dirty="0" smtClean="0">
                <a:latin typeface="微软雅黑"/>
                <a:ea typeface="微软雅黑"/>
                <a:cs typeface="微软雅黑"/>
              </a:rPr>
              <a:t>式前端存储两种； </a:t>
            </a:r>
            <a:endParaRPr lang="zh-CN" altLang="en-US" dirty="0">
              <a:latin typeface="微软雅黑"/>
              <a:ea typeface="微软雅黑"/>
              <a:cs typeface="微软雅黑"/>
            </a:endParaRPr>
          </a:p>
          <a:p>
            <a:pPr>
              <a:lnSpc>
                <a:spcPct val="150000"/>
              </a:lnSpc>
            </a:pPr>
            <a:r>
              <a:rPr lang="zh-CN" altLang="en-US" dirty="0">
                <a:latin typeface="微软雅黑"/>
                <a:ea typeface="微软雅黑"/>
                <a:cs typeface="微软雅黑"/>
              </a:rPr>
              <a:t>对于网络要求最高的为核心</a:t>
            </a:r>
            <a:r>
              <a:rPr lang="en-US" altLang="zh-CN" dirty="0">
                <a:latin typeface="微软雅黑"/>
                <a:ea typeface="微软雅黑"/>
                <a:cs typeface="微软雅黑"/>
              </a:rPr>
              <a:t>-</a:t>
            </a:r>
            <a:r>
              <a:rPr lang="zh-CN" altLang="en-US" dirty="0">
                <a:latin typeface="微软雅黑"/>
                <a:ea typeface="微软雅黑"/>
                <a:cs typeface="微软雅黑"/>
              </a:rPr>
              <a:t>汇聚</a:t>
            </a:r>
            <a:r>
              <a:rPr lang="en-US" altLang="zh-CN" dirty="0">
                <a:latin typeface="微软雅黑"/>
                <a:ea typeface="微软雅黑"/>
                <a:cs typeface="微软雅黑"/>
              </a:rPr>
              <a:t>-</a:t>
            </a:r>
            <a:r>
              <a:rPr lang="zh-CN" altLang="en-US" dirty="0">
                <a:latin typeface="微软雅黑"/>
                <a:ea typeface="微软雅黑"/>
                <a:cs typeface="微软雅黑"/>
              </a:rPr>
              <a:t>接入三层组网</a:t>
            </a:r>
            <a:r>
              <a:rPr lang="en-US" altLang="zh-CN" dirty="0">
                <a:latin typeface="微软雅黑"/>
                <a:ea typeface="微软雅黑"/>
                <a:cs typeface="微软雅黑"/>
              </a:rPr>
              <a:t>,</a:t>
            </a:r>
            <a:r>
              <a:rPr lang="zh-CN" altLang="en-US" dirty="0">
                <a:latin typeface="微软雅黑"/>
                <a:ea typeface="微软雅黑"/>
                <a:cs typeface="微软雅黑"/>
              </a:rPr>
              <a:t>视频集中存储</a:t>
            </a:r>
            <a:r>
              <a:rPr lang="zh-CN" altLang="en-US" dirty="0" smtClean="0">
                <a:latin typeface="微软雅黑"/>
                <a:ea typeface="微软雅黑"/>
                <a:cs typeface="微软雅黑"/>
              </a:rPr>
              <a:t>的应用场景，以下即讨论此种场景：</a:t>
            </a:r>
            <a:endParaRPr lang="zh-CN" altLang="en-US" dirty="0">
              <a:latin typeface="微软雅黑"/>
              <a:ea typeface="微软雅黑"/>
              <a:cs typeface="微软雅黑"/>
            </a:endParaRPr>
          </a:p>
        </p:txBody>
      </p:sp>
      <p:grpSp>
        <p:nvGrpSpPr>
          <p:cNvPr id="63" name="组 62"/>
          <p:cNvGrpSpPr/>
          <p:nvPr/>
        </p:nvGrpSpPr>
        <p:grpSpPr>
          <a:xfrm>
            <a:off x="1728589" y="3117557"/>
            <a:ext cx="7305427" cy="3290882"/>
            <a:chOff x="1728589" y="2880047"/>
            <a:chExt cx="7305427" cy="3290882"/>
          </a:xfrm>
        </p:grpSpPr>
        <p:pic>
          <p:nvPicPr>
            <p:cNvPr id="6" name="Picture 54" descr="磁盘阵列"/>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589" y="3240087"/>
              <a:ext cx="628133"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0" descr="核心交换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2401" y="3240087"/>
              <a:ext cx="59296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9" descr="固化汇聚交换机"/>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0273" y="4176191"/>
              <a:ext cx="610484" cy="459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9" descr="固化汇聚交换机"/>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2401" y="4176191"/>
              <a:ext cx="610484" cy="459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9" descr="固化汇聚交换机"/>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2521" y="4176191"/>
              <a:ext cx="610484" cy="459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接入交换机"/>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4329" y="5256311"/>
              <a:ext cx="576389"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8" descr="接入交换机"/>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2401" y="5256311"/>
              <a:ext cx="576389"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接入交换机"/>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0473" y="5256311"/>
              <a:ext cx="576389"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直线连接符 15"/>
            <p:cNvCxnSpPr>
              <a:endCxn id="6" idx="3"/>
            </p:cNvCxnSpPr>
            <p:nvPr/>
          </p:nvCxnSpPr>
          <p:spPr bwMode="auto">
            <a:xfrm flipH="1">
              <a:off x="2356722" y="3600127"/>
              <a:ext cx="138809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直线连接符 25"/>
            <p:cNvCxnSpPr>
              <a:stCxn id="9" idx="0"/>
              <a:endCxn id="7" idx="2"/>
            </p:cNvCxnSpPr>
            <p:nvPr/>
          </p:nvCxnSpPr>
          <p:spPr bwMode="auto">
            <a:xfrm flipV="1">
              <a:off x="2935515" y="3888159"/>
              <a:ext cx="1143366" cy="28803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直线连接符 28"/>
            <p:cNvCxnSpPr>
              <a:stCxn id="10" idx="0"/>
              <a:endCxn id="7" idx="2"/>
            </p:cNvCxnSpPr>
            <p:nvPr/>
          </p:nvCxnSpPr>
          <p:spPr bwMode="auto">
            <a:xfrm flipH="1" flipV="1">
              <a:off x="4078881" y="3888159"/>
              <a:ext cx="8762" cy="28803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2" name="直线连接符 31"/>
            <p:cNvCxnSpPr>
              <a:stCxn id="11" idx="0"/>
              <a:endCxn id="7" idx="2"/>
            </p:cNvCxnSpPr>
            <p:nvPr/>
          </p:nvCxnSpPr>
          <p:spPr bwMode="auto">
            <a:xfrm flipH="1" flipV="1">
              <a:off x="4078881" y="3888159"/>
              <a:ext cx="1088882" cy="28803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直线连接符 34"/>
            <p:cNvCxnSpPr>
              <a:stCxn id="12" idx="0"/>
              <a:endCxn id="10" idx="2"/>
            </p:cNvCxnSpPr>
            <p:nvPr/>
          </p:nvCxnSpPr>
          <p:spPr bwMode="auto">
            <a:xfrm flipV="1">
              <a:off x="3422524" y="4635350"/>
              <a:ext cx="665119" cy="6209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8" name="直线连接符 37"/>
            <p:cNvCxnSpPr>
              <a:stCxn id="14" idx="0"/>
              <a:endCxn id="10" idx="2"/>
            </p:cNvCxnSpPr>
            <p:nvPr/>
          </p:nvCxnSpPr>
          <p:spPr bwMode="auto">
            <a:xfrm flipH="1" flipV="1">
              <a:off x="4087643" y="4635350"/>
              <a:ext cx="631025" cy="6209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1" name="直线连接符 40"/>
            <p:cNvCxnSpPr>
              <a:stCxn id="13" idx="0"/>
              <a:endCxn id="10" idx="2"/>
            </p:cNvCxnSpPr>
            <p:nvPr/>
          </p:nvCxnSpPr>
          <p:spPr bwMode="auto">
            <a:xfrm flipV="1">
              <a:off x="4070596" y="4635350"/>
              <a:ext cx="17047" cy="620961"/>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44" name="Picture 35" descr="C:\Documents and Settings\Administrator\桌面\2009.6新图标\2009.6新图标\NPE系列网络出口引擎.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1037" y="3312095"/>
              <a:ext cx="768697" cy="62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 name="直线连接符 48"/>
            <p:cNvCxnSpPr/>
            <p:nvPr/>
          </p:nvCxnSpPr>
          <p:spPr bwMode="auto">
            <a:xfrm flipH="1">
              <a:off x="4372946" y="3600127"/>
              <a:ext cx="138809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50" name="图片 49"/>
            <p:cNvPicPr>
              <a:picLocks noChangeAspect="1"/>
            </p:cNvPicPr>
            <p:nvPr/>
          </p:nvPicPr>
          <p:blipFill>
            <a:blip r:embed="rId8"/>
            <a:stretch>
              <a:fillRect/>
            </a:stretch>
          </p:blipFill>
          <p:spPr>
            <a:xfrm>
              <a:off x="7345213" y="3096072"/>
              <a:ext cx="1688803" cy="1152128"/>
            </a:xfrm>
            <a:prstGeom prst="rect">
              <a:avLst/>
            </a:prstGeom>
          </p:spPr>
        </p:pic>
        <p:cxnSp>
          <p:nvCxnSpPr>
            <p:cNvPr id="51" name="直线连接符 50"/>
            <p:cNvCxnSpPr/>
            <p:nvPr/>
          </p:nvCxnSpPr>
          <p:spPr bwMode="auto">
            <a:xfrm flipH="1">
              <a:off x="6481118" y="3600127"/>
              <a:ext cx="86409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3" name="文本框 52"/>
            <p:cNvSpPr txBox="1"/>
            <p:nvPr/>
          </p:nvSpPr>
          <p:spPr>
            <a:xfrm>
              <a:off x="1728589" y="4104183"/>
              <a:ext cx="595035" cy="338554"/>
            </a:xfrm>
            <a:prstGeom prst="rect">
              <a:avLst/>
            </a:prstGeom>
            <a:noFill/>
          </p:spPr>
          <p:txBody>
            <a:bodyPr wrap="none" rtlCol="0">
              <a:spAutoFit/>
            </a:bodyPr>
            <a:lstStyle/>
            <a:p>
              <a:r>
                <a:rPr kumimoji="1" lang="zh-CN" altLang="en-US" sz="1600" dirty="0" smtClean="0">
                  <a:latin typeface="微软雅黑"/>
                  <a:ea typeface="微软雅黑"/>
                  <a:cs typeface="微软雅黑"/>
                </a:rPr>
                <a:t>存储</a:t>
              </a:r>
              <a:endParaRPr kumimoji="1" lang="zh-CN" altLang="en-US" sz="1600" dirty="0">
                <a:latin typeface="微软雅黑"/>
                <a:ea typeface="微软雅黑"/>
                <a:cs typeface="微软雅黑"/>
              </a:endParaRPr>
            </a:p>
          </p:txBody>
        </p:sp>
        <p:sp>
          <p:nvSpPr>
            <p:cNvPr id="55" name="文本框 54"/>
            <p:cNvSpPr txBox="1"/>
            <p:nvPr/>
          </p:nvSpPr>
          <p:spPr>
            <a:xfrm>
              <a:off x="2736701" y="3168079"/>
              <a:ext cx="715360" cy="338554"/>
            </a:xfrm>
            <a:prstGeom prst="rect">
              <a:avLst/>
            </a:prstGeom>
            <a:noFill/>
          </p:spPr>
          <p:txBody>
            <a:bodyPr wrap="none" rtlCol="0">
              <a:spAutoFit/>
            </a:bodyPr>
            <a:lstStyle/>
            <a:p>
              <a:r>
                <a:rPr kumimoji="1" lang="zh-CN" altLang="en-US" sz="1600" dirty="0" smtClean="0">
                  <a:solidFill>
                    <a:srgbClr val="FFFF00"/>
                  </a:solidFill>
                  <a:latin typeface="微软雅黑"/>
                  <a:ea typeface="微软雅黑"/>
                  <a:cs typeface="微软雅黑"/>
                </a:rPr>
                <a:t>链路</a:t>
              </a:r>
              <a:r>
                <a:rPr kumimoji="1" lang="en-US" altLang="zh-CN" sz="1600" dirty="0" smtClean="0">
                  <a:solidFill>
                    <a:srgbClr val="FFFF00"/>
                  </a:solidFill>
                  <a:latin typeface="微软雅黑"/>
                  <a:ea typeface="微软雅黑"/>
                  <a:cs typeface="微软雅黑"/>
                </a:rPr>
                <a:t>2</a:t>
              </a:r>
              <a:endParaRPr kumimoji="1" lang="zh-CN" altLang="en-US" sz="1600" dirty="0">
                <a:solidFill>
                  <a:srgbClr val="FFFF00"/>
                </a:solidFill>
                <a:latin typeface="微软雅黑"/>
                <a:ea typeface="微软雅黑"/>
                <a:cs typeface="微软雅黑"/>
              </a:endParaRPr>
            </a:p>
          </p:txBody>
        </p:sp>
        <p:sp>
          <p:nvSpPr>
            <p:cNvPr id="56" name="文本框 55"/>
            <p:cNvSpPr txBox="1"/>
            <p:nvPr/>
          </p:nvSpPr>
          <p:spPr>
            <a:xfrm>
              <a:off x="3456781" y="2880047"/>
              <a:ext cx="1210588" cy="338554"/>
            </a:xfrm>
            <a:prstGeom prst="rect">
              <a:avLst/>
            </a:prstGeom>
            <a:noFill/>
          </p:spPr>
          <p:txBody>
            <a:bodyPr wrap="none" rtlCol="0">
              <a:spAutoFit/>
            </a:bodyPr>
            <a:lstStyle/>
            <a:p>
              <a:r>
                <a:rPr kumimoji="1" lang="zh-CN" altLang="en-US" sz="1600" dirty="0" smtClean="0">
                  <a:latin typeface="微软雅黑"/>
                  <a:ea typeface="微软雅黑"/>
                  <a:cs typeface="微软雅黑"/>
                </a:rPr>
                <a:t>核心交换机</a:t>
              </a:r>
              <a:endParaRPr kumimoji="1" lang="zh-CN" altLang="en-US" sz="1600" dirty="0">
                <a:latin typeface="微软雅黑"/>
                <a:ea typeface="微软雅黑"/>
                <a:cs typeface="微软雅黑"/>
              </a:endParaRPr>
            </a:p>
          </p:txBody>
        </p:sp>
        <p:sp>
          <p:nvSpPr>
            <p:cNvPr id="57" name="文本框 56"/>
            <p:cNvSpPr txBox="1"/>
            <p:nvPr/>
          </p:nvSpPr>
          <p:spPr>
            <a:xfrm>
              <a:off x="4896941" y="3168079"/>
              <a:ext cx="715360" cy="338554"/>
            </a:xfrm>
            <a:prstGeom prst="rect">
              <a:avLst/>
            </a:prstGeom>
            <a:noFill/>
          </p:spPr>
          <p:txBody>
            <a:bodyPr wrap="none" rtlCol="0">
              <a:spAutoFit/>
            </a:bodyPr>
            <a:lstStyle/>
            <a:p>
              <a:r>
                <a:rPr kumimoji="1" lang="zh-CN" altLang="en-US" sz="1600" dirty="0" smtClean="0">
                  <a:solidFill>
                    <a:srgbClr val="FFFF00"/>
                  </a:solidFill>
                  <a:latin typeface="微软雅黑"/>
                  <a:ea typeface="微软雅黑"/>
                  <a:cs typeface="微软雅黑"/>
                </a:rPr>
                <a:t>链路</a:t>
              </a:r>
              <a:r>
                <a:rPr kumimoji="1" lang="zh-CN" altLang="zh-CN" sz="1600" dirty="0">
                  <a:solidFill>
                    <a:srgbClr val="FFFF00"/>
                  </a:solidFill>
                  <a:latin typeface="微软雅黑"/>
                  <a:ea typeface="微软雅黑"/>
                  <a:cs typeface="微软雅黑"/>
                </a:rPr>
                <a:t>3</a:t>
              </a:r>
              <a:endParaRPr kumimoji="1" lang="zh-CN" altLang="en-US" sz="1600" dirty="0">
                <a:solidFill>
                  <a:srgbClr val="FFFF00"/>
                </a:solidFill>
                <a:latin typeface="微软雅黑"/>
                <a:ea typeface="微软雅黑"/>
                <a:cs typeface="微软雅黑"/>
              </a:endParaRPr>
            </a:p>
          </p:txBody>
        </p:sp>
        <p:sp>
          <p:nvSpPr>
            <p:cNvPr id="58" name="文本框 57"/>
            <p:cNvSpPr txBox="1"/>
            <p:nvPr/>
          </p:nvSpPr>
          <p:spPr>
            <a:xfrm>
              <a:off x="4464893" y="3744143"/>
              <a:ext cx="715360" cy="338554"/>
            </a:xfrm>
            <a:prstGeom prst="rect">
              <a:avLst/>
            </a:prstGeom>
            <a:noFill/>
          </p:spPr>
          <p:txBody>
            <a:bodyPr wrap="none" rtlCol="0">
              <a:spAutoFit/>
            </a:bodyPr>
            <a:lstStyle/>
            <a:p>
              <a:r>
                <a:rPr kumimoji="1" lang="zh-CN" altLang="en-US" sz="1600" dirty="0" smtClean="0">
                  <a:solidFill>
                    <a:srgbClr val="FFFF00"/>
                  </a:solidFill>
                  <a:latin typeface="微软雅黑"/>
                  <a:ea typeface="微软雅黑"/>
                  <a:cs typeface="微软雅黑"/>
                </a:rPr>
                <a:t>链路</a:t>
              </a:r>
              <a:r>
                <a:rPr kumimoji="1" lang="en-US" altLang="zh-CN" sz="1600" dirty="0" smtClean="0">
                  <a:solidFill>
                    <a:srgbClr val="FFFF00"/>
                  </a:solidFill>
                  <a:latin typeface="微软雅黑"/>
                  <a:ea typeface="微软雅黑"/>
                  <a:cs typeface="微软雅黑"/>
                </a:rPr>
                <a:t>1</a:t>
              </a:r>
              <a:endParaRPr kumimoji="1" lang="zh-CN" altLang="en-US" sz="1600" dirty="0">
                <a:solidFill>
                  <a:srgbClr val="FFFF00"/>
                </a:solidFill>
                <a:latin typeface="微软雅黑"/>
                <a:ea typeface="微软雅黑"/>
                <a:cs typeface="微软雅黑"/>
              </a:endParaRPr>
            </a:p>
          </p:txBody>
        </p:sp>
        <p:sp>
          <p:nvSpPr>
            <p:cNvPr id="59" name="文本框 58"/>
            <p:cNvSpPr txBox="1"/>
            <p:nvPr/>
          </p:nvSpPr>
          <p:spPr>
            <a:xfrm>
              <a:off x="5040957" y="4536231"/>
              <a:ext cx="1210588" cy="338554"/>
            </a:xfrm>
            <a:prstGeom prst="rect">
              <a:avLst/>
            </a:prstGeom>
            <a:noFill/>
          </p:spPr>
          <p:txBody>
            <a:bodyPr wrap="none" rtlCol="0">
              <a:spAutoFit/>
            </a:bodyPr>
            <a:lstStyle/>
            <a:p>
              <a:r>
                <a:rPr kumimoji="1" lang="zh-CN" altLang="en-US" sz="1600" dirty="0" smtClean="0">
                  <a:latin typeface="微软雅黑"/>
                  <a:ea typeface="微软雅黑"/>
                  <a:cs typeface="微软雅黑"/>
                </a:rPr>
                <a:t>汇聚交换机</a:t>
              </a:r>
              <a:endParaRPr kumimoji="1" lang="zh-CN" altLang="en-US" sz="1600" dirty="0">
                <a:latin typeface="微软雅黑"/>
                <a:ea typeface="微软雅黑"/>
                <a:cs typeface="微软雅黑"/>
              </a:endParaRPr>
            </a:p>
          </p:txBody>
        </p:sp>
        <p:sp>
          <p:nvSpPr>
            <p:cNvPr id="60" name="文本框 59"/>
            <p:cNvSpPr txBox="1"/>
            <p:nvPr/>
          </p:nvSpPr>
          <p:spPr>
            <a:xfrm>
              <a:off x="3456781" y="5832375"/>
              <a:ext cx="1210588" cy="338554"/>
            </a:xfrm>
            <a:prstGeom prst="rect">
              <a:avLst/>
            </a:prstGeom>
            <a:noFill/>
          </p:spPr>
          <p:txBody>
            <a:bodyPr wrap="none" rtlCol="0">
              <a:spAutoFit/>
            </a:bodyPr>
            <a:lstStyle/>
            <a:p>
              <a:r>
                <a:rPr kumimoji="1" lang="zh-CN" altLang="en-US" sz="1600" dirty="0" smtClean="0">
                  <a:latin typeface="微软雅黑"/>
                  <a:ea typeface="微软雅黑"/>
                  <a:cs typeface="微软雅黑"/>
                </a:rPr>
                <a:t>接入交换机</a:t>
              </a:r>
              <a:endParaRPr kumimoji="1" lang="zh-CN" altLang="en-US" sz="1600" dirty="0">
                <a:latin typeface="微软雅黑"/>
                <a:ea typeface="微软雅黑"/>
                <a:cs typeface="微软雅黑"/>
              </a:endParaRPr>
            </a:p>
          </p:txBody>
        </p:sp>
        <p:sp>
          <p:nvSpPr>
            <p:cNvPr id="61" name="文本框 60"/>
            <p:cNvSpPr txBox="1"/>
            <p:nvPr/>
          </p:nvSpPr>
          <p:spPr>
            <a:xfrm>
              <a:off x="5761037" y="2952055"/>
              <a:ext cx="800219" cy="338554"/>
            </a:xfrm>
            <a:prstGeom prst="rect">
              <a:avLst/>
            </a:prstGeom>
            <a:noFill/>
          </p:spPr>
          <p:txBody>
            <a:bodyPr wrap="none" rtlCol="0">
              <a:spAutoFit/>
            </a:bodyPr>
            <a:lstStyle/>
            <a:p>
              <a:r>
                <a:rPr kumimoji="1" lang="zh-CN" altLang="en-US" sz="1600" dirty="0" smtClean="0">
                  <a:latin typeface="微软雅黑"/>
                  <a:ea typeface="微软雅黑"/>
                  <a:cs typeface="微软雅黑"/>
                </a:rPr>
                <a:t>解码器</a:t>
              </a:r>
              <a:endParaRPr kumimoji="1" lang="zh-CN" altLang="en-US" sz="1600" dirty="0">
                <a:latin typeface="微软雅黑"/>
                <a:ea typeface="微软雅黑"/>
                <a:cs typeface="微软雅黑"/>
              </a:endParaRPr>
            </a:p>
          </p:txBody>
        </p:sp>
        <p:sp>
          <p:nvSpPr>
            <p:cNvPr id="62" name="文本框 61"/>
            <p:cNvSpPr txBox="1"/>
            <p:nvPr/>
          </p:nvSpPr>
          <p:spPr>
            <a:xfrm>
              <a:off x="7707962" y="4320207"/>
              <a:ext cx="1005403" cy="338554"/>
            </a:xfrm>
            <a:prstGeom prst="rect">
              <a:avLst/>
            </a:prstGeom>
            <a:noFill/>
          </p:spPr>
          <p:txBody>
            <a:bodyPr wrap="none" rtlCol="0">
              <a:spAutoFit/>
            </a:bodyPr>
            <a:lstStyle/>
            <a:p>
              <a:r>
                <a:rPr kumimoji="1" lang="zh-CN" altLang="en-US" sz="1600" dirty="0" smtClean="0">
                  <a:latin typeface="微软雅黑"/>
                  <a:ea typeface="微软雅黑"/>
                  <a:cs typeface="微软雅黑"/>
                </a:rPr>
                <a:t>显示大屏</a:t>
              </a:r>
              <a:endParaRPr kumimoji="1" lang="zh-CN" altLang="en-US" sz="1600" dirty="0">
                <a:latin typeface="微软雅黑"/>
                <a:ea typeface="微软雅黑"/>
                <a:cs typeface="微软雅黑"/>
              </a:endParaRPr>
            </a:p>
          </p:txBody>
        </p:sp>
      </p:grpSp>
    </p:spTree>
    <p:extLst>
      <p:ext uri="{BB962C8B-B14F-4D97-AF65-F5344CB8AC3E}">
        <p14:creationId xmlns:p14="http://schemas.microsoft.com/office/powerpoint/2010/main" val="129442464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5" y="503783"/>
            <a:ext cx="2339102" cy="523220"/>
          </a:xfrm>
          <a:prstGeom prst="rect">
            <a:avLst/>
          </a:prstGeom>
          <a:noFill/>
        </p:spPr>
        <p:txBody>
          <a:bodyPr wrap="none" rtlCol="0">
            <a:spAutoFit/>
          </a:bodyPr>
          <a:lstStyle/>
          <a:p>
            <a:r>
              <a:rPr lang="zh-CN" altLang="en-US" sz="2800" b="1" dirty="0" smtClean="0">
                <a:solidFill>
                  <a:srgbClr val="FFFFFF"/>
                </a:solidFill>
                <a:latin typeface="微软雅黑"/>
                <a:ea typeface="微软雅黑"/>
                <a:cs typeface="微软雅黑"/>
              </a:rPr>
              <a:t>监控组网建议</a:t>
            </a:r>
            <a:endParaRPr lang="en-US" altLang="zh-CN" sz="2800" b="1" dirty="0">
              <a:solidFill>
                <a:srgbClr val="3366FF"/>
              </a:solidFill>
              <a:latin typeface="微软雅黑"/>
              <a:ea typeface="微软雅黑"/>
              <a:cs typeface="微软雅黑"/>
            </a:endParaRPr>
          </a:p>
        </p:txBody>
      </p:sp>
      <p:sp>
        <p:nvSpPr>
          <p:cNvPr id="5" name="文本框 4"/>
          <p:cNvSpPr txBox="1"/>
          <p:nvPr/>
        </p:nvSpPr>
        <p:spPr>
          <a:xfrm>
            <a:off x="792485" y="935831"/>
            <a:ext cx="10369152" cy="5328639"/>
          </a:xfrm>
          <a:prstGeom prst="rect">
            <a:avLst/>
          </a:prstGeom>
          <a:noFill/>
        </p:spPr>
        <p:txBody>
          <a:bodyPr wrap="square" rtlCol="0">
            <a:spAutoFit/>
          </a:bodyPr>
          <a:lstStyle/>
          <a:p>
            <a:pPr>
              <a:lnSpc>
                <a:spcPct val="120000"/>
              </a:lnSpc>
            </a:pPr>
            <a:r>
              <a:rPr kumimoji="1" lang="zh-CN" altLang="en-US" sz="1600" dirty="0" smtClean="0">
                <a:latin typeface="微软雅黑"/>
                <a:ea typeface="微软雅黑"/>
                <a:cs typeface="微软雅黑"/>
              </a:rPr>
              <a:t>设备要求</a:t>
            </a:r>
            <a:r>
              <a:rPr kumimoji="1" lang="zh-CN" altLang="zh-CN" sz="1600" dirty="0">
                <a:latin typeface="微软雅黑"/>
                <a:ea typeface="微软雅黑"/>
                <a:cs typeface="微软雅黑"/>
              </a:rPr>
              <a:t>，</a:t>
            </a:r>
            <a:r>
              <a:rPr lang="en-US" altLang="zh-CN" sz="1600" dirty="0" smtClean="0">
                <a:latin typeface="微软雅黑"/>
                <a:ea typeface="微软雅黑"/>
                <a:cs typeface="微软雅黑"/>
              </a:rPr>
              <a:t>《</a:t>
            </a:r>
            <a:r>
              <a:rPr lang="zh-CN" altLang="en-US" sz="1600" dirty="0">
                <a:latin typeface="微软雅黑"/>
                <a:ea typeface="微软雅黑"/>
                <a:cs typeface="微软雅黑"/>
              </a:rPr>
              <a:t>上海要求</a:t>
            </a:r>
            <a:r>
              <a:rPr lang="en-US" altLang="zh-CN" sz="1600" dirty="0">
                <a:latin typeface="微软雅黑"/>
                <a:ea typeface="微软雅黑"/>
                <a:cs typeface="微软雅黑"/>
              </a:rPr>
              <a:t>》</a:t>
            </a:r>
            <a:r>
              <a:rPr lang="zh-CN" altLang="en-US" sz="1600" dirty="0">
                <a:latin typeface="微软雅黑"/>
                <a:ea typeface="微软雅黑"/>
                <a:cs typeface="微软雅黑"/>
              </a:rPr>
              <a:t>里明确提出</a:t>
            </a:r>
            <a:r>
              <a:rPr lang="en-US" altLang="zh-CN" sz="1600" dirty="0">
                <a:latin typeface="微软雅黑"/>
                <a:ea typeface="微软雅黑"/>
                <a:cs typeface="微软雅黑"/>
              </a:rPr>
              <a:t>,</a:t>
            </a:r>
            <a:r>
              <a:rPr lang="zh-CN" altLang="en-US" sz="1600" dirty="0" smtClean="0">
                <a:latin typeface="微软雅黑"/>
                <a:ea typeface="微软雅黑"/>
                <a:cs typeface="微软雅黑"/>
              </a:rPr>
              <a:t>监控网</a:t>
            </a:r>
            <a:r>
              <a:rPr lang="zh-CN" altLang="en-US" sz="1600" dirty="0" smtClean="0">
                <a:solidFill>
                  <a:srgbClr val="FFFF00"/>
                </a:solidFill>
                <a:latin typeface="微软雅黑"/>
                <a:ea typeface="微软雅黑"/>
                <a:cs typeface="微软雅黑"/>
              </a:rPr>
              <a:t>不应采用桌面</a:t>
            </a:r>
            <a:r>
              <a:rPr lang="zh-CN" altLang="en-US" sz="1600" dirty="0" smtClean="0">
                <a:latin typeface="微软雅黑"/>
                <a:ea typeface="微软雅黑"/>
                <a:cs typeface="微软雅黑"/>
              </a:rPr>
              <a:t>型网络交换设备 </a:t>
            </a:r>
            <a:endParaRPr kumimoji="1" lang="en-US" altLang="zh-CN" sz="1600" dirty="0" smtClean="0">
              <a:latin typeface="微软雅黑"/>
              <a:ea typeface="微软雅黑"/>
              <a:cs typeface="微软雅黑"/>
            </a:endParaRPr>
          </a:p>
          <a:p>
            <a:pPr>
              <a:lnSpc>
                <a:spcPct val="120000"/>
              </a:lnSpc>
            </a:pPr>
            <a:r>
              <a:rPr kumimoji="1" lang="zh-CN" altLang="en-US" sz="2000" dirty="0" smtClean="0">
                <a:solidFill>
                  <a:srgbClr val="FFFF00"/>
                </a:solidFill>
                <a:latin typeface="微软雅黑"/>
                <a:ea typeface="微软雅黑"/>
                <a:cs typeface="微软雅黑"/>
              </a:rPr>
              <a:t>接入交换机</a:t>
            </a:r>
            <a:endParaRPr kumimoji="1" lang="en-US" altLang="zh-CN" sz="2000" dirty="0" smtClean="0">
              <a:solidFill>
                <a:srgbClr val="FFFF00"/>
              </a:solidFill>
              <a:latin typeface="微软雅黑"/>
              <a:ea typeface="微软雅黑"/>
              <a:cs typeface="微软雅黑"/>
            </a:endParaRPr>
          </a:p>
          <a:p>
            <a:pPr>
              <a:lnSpc>
                <a:spcPct val="120000"/>
              </a:lnSpc>
            </a:pPr>
            <a:r>
              <a:rPr lang="zh-CN" altLang="en-US" sz="1600" dirty="0">
                <a:latin typeface="微软雅黑"/>
                <a:ea typeface="微软雅黑"/>
                <a:cs typeface="微软雅黑"/>
              </a:rPr>
              <a:t>每个接入端口带宽应</a:t>
            </a:r>
            <a:r>
              <a:rPr lang="en-US" altLang="zh-CN" sz="1600" dirty="0">
                <a:latin typeface="微软雅黑"/>
                <a:ea typeface="微软雅黑"/>
                <a:cs typeface="微软雅黑"/>
              </a:rPr>
              <a:t>≥100M,</a:t>
            </a:r>
            <a:r>
              <a:rPr lang="zh-CN" altLang="en-US" sz="1600" dirty="0" smtClean="0">
                <a:latin typeface="微软雅黑"/>
                <a:ea typeface="微软雅黑"/>
                <a:cs typeface="微软雅黑"/>
              </a:rPr>
              <a:t>宜不超过</a:t>
            </a:r>
            <a:r>
              <a:rPr lang="en-US" altLang="zh-CN" sz="1600" dirty="0">
                <a:latin typeface="微软雅黑"/>
                <a:ea typeface="微软雅黑"/>
                <a:cs typeface="微软雅黑"/>
              </a:rPr>
              <a:t>24</a:t>
            </a:r>
            <a:r>
              <a:rPr lang="zh-CN" altLang="en-US" sz="1600" dirty="0">
                <a:latin typeface="微软雅黑"/>
                <a:ea typeface="微软雅黑"/>
                <a:cs typeface="微软雅黑"/>
              </a:rPr>
              <a:t>个接入端口</a:t>
            </a:r>
            <a:r>
              <a:rPr lang="en-US" altLang="zh-CN" sz="1600" dirty="0">
                <a:latin typeface="微软雅黑"/>
                <a:ea typeface="微软雅黑"/>
                <a:cs typeface="微软雅黑"/>
              </a:rPr>
              <a:t>,</a:t>
            </a:r>
            <a:r>
              <a:rPr lang="zh-CN" altLang="en-US" sz="1600" dirty="0">
                <a:latin typeface="微软雅黑"/>
                <a:ea typeface="微软雅黑"/>
                <a:cs typeface="微软雅黑"/>
              </a:rPr>
              <a:t>宜</a:t>
            </a:r>
            <a:r>
              <a:rPr lang="zh-CN" altLang="en-US" sz="1600" dirty="0" smtClean="0">
                <a:latin typeface="微软雅黑"/>
                <a:ea typeface="微软雅黑"/>
                <a:cs typeface="微软雅黑"/>
              </a:rPr>
              <a:t>具有</a:t>
            </a:r>
            <a:r>
              <a:rPr lang="en-US" altLang="zh-CN" sz="1600" dirty="0" smtClean="0">
                <a:latin typeface="微软雅黑"/>
                <a:ea typeface="微软雅黑"/>
                <a:cs typeface="微软雅黑"/>
              </a:rPr>
              <a:t>2</a:t>
            </a:r>
            <a:r>
              <a:rPr lang="zh-CN" altLang="en-US" sz="1600" dirty="0">
                <a:latin typeface="微软雅黑"/>
                <a:ea typeface="微软雅黑"/>
                <a:cs typeface="微软雅黑"/>
              </a:rPr>
              <a:t>个</a:t>
            </a:r>
            <a:r>
              <a:rPr lang="en-US" altLang="zh-CN" sz="1600" dirty="0">
                <a:latin typeface="微软雅黑"/>
                <a:ea typeface="微软雅黑"/>
                <a:cs typeface="微软雅黑"/>
              </a:rPr>
              <a:t>1000M</a:t>
            </a:r>
            <a:r>
              <a:rPr lang="zh-CN" altLang="en-US" sz="1600" dirty="0" smtClean="0">
                <a:latin typeface="微软雅黑"/>
                <a:ea typeface="微软雅黑"/>
                <a:cs typeface="微软雅黑"/>
              </a:rPr>
              <a:t>以太网端</a:t>
            </a:r>
            <a:r>
              <a:rPr lang="zh-CN" altLang="en-US" sz="1600" dirty="0">
                <a:latin typeface="微软雅黑"/>
                <a:ea typeface="微软雅黑"/>
                <a:cs typeface="微软雅黑"/>
              </a:rPr>
              <a:t>口</a:t>
            </a:r>
            <a:r>
              <a:rPr lang="en-US" altLang="zh-CN" sz="1600" dirty="0">
                <a:latin typeface="微软雅黑"/>
                <a:ea typeface="微软雅黑"/>
                <a:cs typeface="微软雅黑"/>
              </a:rPr>
              <a:t>; </a:t>
            </a:r>
            <a:endParaRPr lang="zh-CN" altLang="en-US" sz="1600" dirty="0">
              <a:latin typeface="微软雅黑"/>
              <a:ea typeface="微软雅黑"/>
              <a:cs typeface="微软雅黑"/>
            </a:endParaRPr>
          </a:p>
          <a:p>
            <a:pPr>
              <a:lnSpc>
                <a:spcPct val="120000"/>
              </a:lnSpc>
            </a:pPr>
            <a:r>
              <a:rPr lang="zh-CN" altLang="en-US" sz="1600" dirty="0">
                <a:latin typeface="微软雅黑"/>
                <a:ea typeface="微软雅黑"/>
                <a:cs typeface="微软雅黑"/>
              </a:rPr>
              <a:t>交换容量应</a:t>
            </a:r>
            <a:r>
              <a:rPr lang="en-US" altLang="zh-CN" sz="1600" dirty="0">
                <a:latin typeface="微软雅黑"/>
                <a:ea typeface="微软雅黑"/>
                <a:cs typeface="微软雅黑"/>
              </a:rPr>
              <a:t>≥19.2Gbps; </a:t>
            </a:r>
            <a:r>
              <a:rPr lang="zh-CN" altLang="en-US" sz="1600" dirty="0">
                <a:latin typeface="微软雅黑"/>
                <a:ea typeface="微软雅黑"/>
                <a:cs typeface="微软雅黑"/>
              </a:rPr>
              <a:t>包转发率应</a:t>
            </a:r>
            <a:r>
              <a:rPr lang="en-US" altLang="zh-CN" sz="1600" dirty="0">
                <a:latin typeface="微软雅黑"/>
                <a:ea typeface="微软雅黑"/>
                <a:cs typeface="微软雅黑"/>
              </a:rPr>
              <a:t>≥6.5Mpps</a:t>
            </a:r>
            <a:r>
              <a:rPr lang="zh-CN" altLang="en-US" sz="1600" dirty="0">
                <a:latin typeface="微软雅黑"/>
                <a:ea typeface="微软雅黑"/>
                <a:cs typeface="微软雅黑"/>
              </a:rPr>
              <a:t>。 </a:t>
            </a:r>
            <a:endParaRPr lang="en-US" altLang="zh-CN" sz="1600" dirty="0" smtClean="0">
              <a:latin typeface="微软雅黑"/>
              <a:ea typeface="微软雅黑"/>
              <a:cs typeface="微软雅黑"/>
            </a:endParaRPr>
          </a:p>
          <a:p>
            <a:pPr>
              <a:lnSpc>
                <a:spcPct val="120000"/>
              </a:lnSpc>
            </a:pPr>
            <a:endParaRPr lang="en-US" altLang="zh-CN" sz="1600" dirty="0" smtClean="0">
              <a:latin typeface="微软雅黑"/>
              <a:ea typeface="微软雅黑"/>
              <a:cs typeface="微软雅黑"/>
            </a:endParaRPr>
          </a:p>
          <a:p>
            <a:pPr>
              <a:lnSpc>
                <a:spcPct val="120000"/>
              </a:lnSpc>
            </a:pPr>
            <a:r>
              <a:rPr lang="zh-CN" altLang="en-US" sz="2000" dirty="0" smtClean="0">
                <a:solidFill>
                  <a:srgbClr val="FFFF00"/>
                </a:solidFill>
                <a:latin typeface="微软雅黑"/>
                <a:ea typeface="微软雅黑"/>
                <a:cs typeface="微软雅黑"/>
              </a:rPr>
              <a:t>汇聚交换机</a:t>
            </a:r>
            <a:endParaRPr lang="en-US" altLang="zh-CN" sz="2000" dirty="0" smtClean="0">
              <a:solidFill>
                <a:srgbClr val="FFFF00"/>
              </a:solidFill>
              <a:latin typeface="微软雅黑"/>
              <a:ea typeface="微软雅黑"/>
              <a:cs typeface="微软雅黑"/>
            </a:endParaRPr>
          </a:p>
          <a:p>
            <a:pPr>
              <a:lnSpc>
                <a:spcPct val="120000"/>
              </a:lnSpc>
            </a:pPr>
            <a:r>
              <a:rPr lang="zh-CN" altLang="en-US" sz="1600" dirty="0">
                <a:latin typeface="微软雅黑"/>
                <a:ea typeface="微软雅黑"/>
                <a:cs typeface="微软雅黑"/>
              </a:rPr>
              <a:t>每个接入端口带宽应</a:t>
            </a:r>
            <a:r>
              <a:rPr lang="en-US" altLang="zh-CN" sz="1600" dirty="0">
                <a:latin typeface="微软雅黑"/>
                <a:ea typeface="微软雅黑"/>
                <a:cs typeface="微软雅黑"/>
              </a:rPr>
              <a:t>≥1000M,</a:t>
            </a:r>
            <a:r>
              <a:rPr lang="zh-CN" altLang="en-US" sz="1600" dirty="0">
                <a:latin typeface="微软雅黑"/>
                <a:ea typeface="微软雅黑"/>
                <a:cs typeface="微软雅黑"/>
              </a:rPr>
              <a:t>支持网络管理功能</a:t>
            </a:r>
            <a:r>
              <a:rPr lang="en-US" altLang="zh-CN" sz="1600" dirty="0">
                <a:latin typeface="微软雅黑"/>
                <a:ea typeface="微软雅黑"/>
                <a:cs typeface="微软雅黑"/>
              </a:rPr>
              <a:t>,</a:t>
            </a:r>
            <a:r>
              <a:rPr lang="zh-CN" altLang="en-US" sz="1600" dirty="0">
                <a:latin typeface="微软雅黑"/>
                <a:ea typeface="微软雅黑"/>
                <a:cs typeface="微软雅黑"/>
              </a:rPr>
              <a:t>支持网络风暴抑制</a:t>
            </a:r>
            <a:r>
              <a:rPr lang="en-US" altLang="zh-CN" sz="1600" dirty="0">
                <a:latin typeface="微软雅黑"/>
                <a:ea typeface="微软雅黑"/>
                <a:cs typeface="微软雅黑"/>
              </a:rPr>
              <a:t>,</a:t>
            </a:r>
            <a:r>
              <a:rPr lang="zh-CN" altLang="en-US" sz="1600" dirty="0">
                <a:latin typeface="微软雅黑"/>
                <a:ea typeface="微软雅黑"/>
                <a:cs typeface="微软雅黑"/>
              </a:rPr>
              <a:t>支持</a:t>
            </a:r>
            <a:r>
              <a:rPr lang="en-US" altLang="zh-CN" sz="1600" dirty="0">
                <a:latin typeface="微软雅黑"/>
                <a:ea typeface="微软雅黑"/>
                <a:cs typeface="微软雅黑"/>
              </a:rPr>
              <a:t>VLAN</a:t>
            </a:r>
            <a:r>
              <a:rPr lang="zh-CN" altLang="en-US" sz="1600" dirty="0">
                <a:latin typeface="微软雅黑"/>
                <a:ea typeface="微软雅黑"/>
                <a:cs typeface="微软雅黑"/>
              </a:rPr>
              <a:t>划分</a:t>
            </a:r>
            <a:r>
              <a:rPr lang="en-US" altLang="zh-CN" sz="1600" dirty="0">
                <a:latin typeface="微软雅黑"/>
                <a:ea typeface="微软雅黑"/>
                <a:cs typeface="微软雅黑"/>
              </a:rPr>
              <a:t>; </a:t>
            </a:r>
            <a:endParaRPr lang="zh-CN" altLang="en-US" sz="1600" dirty="0">
              <a:latin typeface="微软雅黑"/>
              <a:ea typeface="微软雅黑"/>
              <a:cs typeface="微软雅黑"/>
            </a:endParaRPr>
          </a:p>
          <a:p>
            <a:pPr>
              <a:lnSpc>
                <a:spcPct val="120000"/>
              </a:lnSpc>
            </a:pPr>
            <a:r>
              <a:rPr lang="zh-CN" altLang="en-US" sz="1600" dirty="0">
                <a:latin typeface="微软雅黑"/>
                <a:ea typeface="微软雅黑"/>
                <a:cs typeface="微软雅黑"/>
              </a:rPr>
              <a:t>交换容量应</a:t>
            </a:r>
            <a:r>
              <a:rPr lang="en-US" altLang="zh-CN" sz="1600" dirty="0">
                <a:latin typeface="微软雅黑"/>
                <a:ea typeface="微软雅黑"/>
                <a:cs typeface="微软雅黑"/>
              </a:rPr>
              <a:t>≥192 </a:t>
            </a:r>
            <a:r>
              <a:rPr lang="en-US" altLang="zh-CN" sz="1600" dirty="0" err="1">
                <a:latin typeface="微软雅黑"/>
                <a:ea typeface="微软雅黑"/>
                <a:cs typeface="微软雅黑"/>
              </a:rPr>
              <a:t>Gbps</a:t>
            </a:r>
            <a:r>
              <a:rPr lang="en-US" altLang="zh-CN" sz="1600" dirty="0">
                <a:latin typeface="微软雅黑"/>
                <a:ea typeface="微软雅黑"/>
                <a:cs typeface="微软雅黑"/>
              </a:rPr>
              <a:t>; </a:t>
            </a:r>
            <a:r>
              <a:rPr lang="zh-CN" altLang="en-US" sz="1600" dirty="0">
                <a:latin typeface="微软雅黑"/>
                <a:ea typeface="微软雅黑"/>
                <a:cs typeface="微软雅黑"/>
              </a:rPr>
              <a:t>包转发率应</a:t>
            </a:r>
            <a:r>
              <a:rPr lang="en-US" altLang="zh-CN" sz="1600" dirty="0">
                <a:latin typeface="微软雅黑"/>
                <a:ea typeface="微软雅黑"/>
                <a:cs typeface="微软雅黑"/>
              </a:rPr>
              <a:t>≥36Mpps</a:t>
            </a:r>
            <a:r>
              <a:rPr lang="zh-CN" altLang="en-US" sz="1600" dirty="0">
                <a:latin typeface="微软雅黑"/>
                <a:ea typeface="微软雅黑"/>
                <a:cs typeface="微软雅黑"/>
              </a:rPr>
              <a:t>。 </a:t>
            </a:r>
            <a:r>
              <a:rPr lang="zh-CN" altLang="en-US" sz="1600" dirty="0" smtClean="0">
                <a:latin typeface="微软雅黑"/>
                <a:ea typeface="微软雅黑"/>
                <a:cs typeface="微软雅黑"/>
              </a:rPr>
              <a:t>（</a:t>
            </a:r>
            <a:r>
              <a:rPr lang="en-US" altLang="zh-CN" sz="1600" dirty="0" smtClean="0">
                <a:latin typeface="微软雅黑"/>
                <a:ea typeface="微软雅黑"/>
                <a:cs typeface="微软雅黑"/>
              </a:rPr>
              <a:t>NBS2026G/S5750-48GT-S</a:t>
            </a:r>
            <a:r>
              <a:rPr lang="zh-CN" altLang="en-US" sz="1600" dirty="0" smtClean="0">
                <a:latin typeface="微软雅黑"/>
                <a:ea typeface="微软雅黑"/>
                <a:cs typeface="微软雅黑"/>
              </a:rPr>
              <a:t>均是满足要求的）</a:t>
            </a:r>
            <a:endParaRPr lang="en-US" altLang="zh-CN" sz="1600" dirty="0" smtClean="0">
              <a:latin typeface="微软雅黑"/>
              <a:ea typeface="微软雅黑"/>
              <a:cs typeface="微软雅黑"/>
            </a:endParaRPr>
          </a:p>
          <a:p>
            <a:pPr>
              <a:lnSpc>
                <a:spcPct val="120000"/>
              </a:lnSpc>
            </a:pPr>
            <a:r>
              <a:rPr lang="zh-CN" altLang="en-US" sz="1600" dirty="0" smtClean="0">
                <a:latin typeface="微软雅黑"/>
                <a:ea typeface="微软雅黑"/>
                <a:cs typeface="微软雅黑"/>
              </a:rPr>
              <a:t>即拓扑图</a:t>
            </a:r>
            <a:r>
              <a:rPr lang="zh-CN" altLang="en-US" sz="1600" dirty="0">
                <a:latin typeface="微软雅黑"/>
                <a:ea typeface="微软雅黑"/>
                <a:cs typeface="微软雅黑"/>
              </a:rPr>
              <a:t>的</a:t>
            </a:r>
            <a:r>
              <a:rPr lang="zh-CN" altLang="en-US" sz="1600" dirty="0">
                <a:solidFill>
                  <a:srgbClr val="FFFF00"/>
                </a:solidFill>
                <a:latin typeface="微软雅黑"/>
                <a:ea typeface="微软雅黑"/>
                <a:cs typeface="微软雅黑"/>
              </a:rPr>
              <a:t>链路</a:t>
            </a:r>
            <a:r>
              <a:rPr lang="en-US" altLang="zh-CN" sz="1600" dirty="0" smtClean="0">
                <a:solidFill>
                  <a:srgbClr val="FFFF00"/>
                </a:solidFill>
                <a:latin typeface="微软雅黑"/>
                <a:ea typeface="微软雅黑"/>
                <a:cs typeface="微软雅黑"/>
              </a:rPr>
              <a:t>1</a:t>
            </a:r>
            <a:r>
              <a:rPr lang="zh-CN" altLang="en-US" sz="1600" dirty="0" smtClean="0">
                <a:latin typeface="微软雅黑"/>
                <a:ea typeface="微软雅黑"/>
                <a:cs typeface="微软雅黑"/>
              </a:rPr>
              <a:t>需要计算链路带宽为：</a:t>
            </a:r>
            <a:r>
              <a:rPr lang="zh-CN" altLang="en-US" sz="1600" dirty="0" smtClean="0">
                <a:solidFill>
                  <a:srgbClr val="FFFF00"/>
                </a:solidFill>
                <a:latin typeface="微软雅黑"/>
                <a:ea typeface="微软雅黑"/>
                <a:cs typeface="微软雅黑"/>
              </a:rPr>
              <a:t>链路带宽</a:t>
            </a:r>
            <a:r>
              <a:rPr lang="en-US" altLang="zh-CN" sz="1600" dirty="0">
                <a:solidFill>
                  <a:srgbClr val="FFFF00"/>
                </a:solidFill>
                <a:latin typeface="微软雅黑"/>
                <a:ea typeface="微软雅黑"/>
                <a:cs typeface="微软雅黑"/>
              </a:rPr>
              <a:t>&gt;=</a:t>
            </a:r>
            <a:r>
              <a:rPr lang="zh-CN" altLang="en-US" sz="1600" dirty="0">
                <a:solidFill>
                  <a:srgbClr val="FFFF00"/>
                </a:solidFill>
                <a:latin typeface="微软雅黑"/>
                <a:ea typeface="微软雅黑"/>
                <a:cs typeface="微软雅黑"/>
              </a:rPr>
              <a:t>本区域视频</a:t>
            </a:r>
            <a:r>
              <a:rPr lang="zh-CN" altLang="en-US" sz="1600" dirty="0" smtClean="0">
                <a:solidFill>
                  <a:srgbClr val="FFFF00"/>
                </a:solidFill>
                <a:latin typeface="微软雅黑"/>
                <a:ea typeface="微软雅黑"/>
                <a:cs typeface="微软雅黑"/>
              </a:rPr>
              <a:t>路数</a:t>
            </a:r>
            <a:r>
              <a:rPr lang="en-US" altLang="zh-CN" sz="1600" dirty="0" smtClean="0">
                <a:solidFill>
                  <a:srgbClr val="FFFF00"/>
                </a:solidFill>
                <a:latin typeface="微软雅黑"/>
                <a:ea typeface="微软雅黑"/>
                <a:cs typeface="微软雅黑"/>
              </a:rPr>
              <a:t>X</a:t>
            </a:r>
            <a:r>
              <a:rPr lang="zh-CN" altLang="en-US" sz="1600" dirty="0" smtClean="0">
                <a:solidFill>
                  <a:srgbClr val="FFFF00"/>
                </a:solidFill>
                <a:latin typeface="微软雅黑"/>
                <a:ea typeface="微软雅黑"/>
                <a:cs typeface="微软雅黑"/>
              </a:rPr>
              <a:t>单路视频码率</a:t>
            </a:r>
            <a:r>
              <a:rPr lang="en-US" altLang="zh-CN" sz="1600" dirty="0" smtClean="0">
                <a:solidFill>
                  <a:srgbClr val="FFFF00"/>
                </a:solidFill>
                <a:latin typeface="微软雅黑"/>
                <a:ea typeface="微软雅黑"/>
                <a:cs typeface="微软雅黑"/>
              </a:rPr>
              <a:t>X2.2</a:t>
            </a:r>
            <a:r>
              <a:rPr lang="zh-CN" altLang="en-US" sz="1600" dirty="0" smtClean="0">
                <a:solidFill>
                  <a:srgbClr val="FFFF00"/>
                </a:solidFill>
                <a:latin typeface="微软雅黑"/>
                <a:ea typeface="微软雅黑"/>
                <a:cs typeface="微软雅黑"/>
              </a:rPr>
              <a:t>倍</a:t>
            </a:r>
            <a:r>
              <a:rPr lang="zh-CN" altLang="zh-CN" sz="1600" dirty="0">
                <a:latin typeface="微软雅黑"/>
                <a:ea typeface="微软雅黑"/>
                <a:cs typeface="微软雅黑"/>
              </a:rPr>
              <a:t>，</a:t>
            </a:r>
            <a:r>
              <a:rPr lang="zh-CN" altLang="en-US" sz="1600" dirty="0" smtClean="0">
                <a:latin typeface="微软雅黑"/>
                <a:ea typeface="微软雅黑"/>
                <a:cs typeface="微软雅黑"/>
              </a:rPr>
              <a:t>而结合实际测试</a:t>
            </a:r>
            <a:r>
              <a:rPr lang="en-US" altLang="zh-CN" sz="1600" dirty="0" smtClean="0">
                <a:latin typeface="微软雅黑"/>
                <a:ea typeface="微软雅黑"/>
                <a:cs typeface="微软雅黑"/>
              </a:rPr>
              <a:t>,</a:t>
            </a:r>
            <a:r>
              <a:rPr lang="zh-CN" altLang="en-US" sz="1600" dirty="0" smtClean="0">
                <a:solidFill>
                  <a:srgbClr val="FFFF00"/>
                </a:solidFill>
                <a:latin typeface="微软雅黑"/>
                <a:ea typeface="微软雅黑"/>
                <a:cs typeface="微软雅黑"/>
              </a:rPr>
              <a:t>建议放</a:t>
            </a:r>
            <a:r>
              <a:rPr lang="zh-CN" altLang="en-US" sz="1600" dirty="0">
                <a:solidFill>
                  <a:srgbClr val="FFFF00"/>
                </a:solidFill>
                <a:latin typeface="微软雅黑"/>
                <a:ea typeface="微软雅黑"/>
                <a:cs typeface="微软雅黑"/>
              </a:rPr>
              <a:t>大到</a:t>
            </a:r>
            <a:r>
              <a:rPr lang="en-US" altLang="zh-CN" sz="1600" dirty="0">
                <a:solidFill>
                  <a:srgbClr val="FFFF00"/>
                </a:solidFill>
                <a:latin typeface="微软雅黑"/>
                <a:ea typeface="微软雅黑"/>
                <a:cs typeface="微软雅黑"/>
              </a:rPr>
              <a:t>5</a:t>
            </a:r>
            <a:r>
              <a:rPr lang="zh-CN" altLang="en-US" sz="1600" dirty="0">
                <a:solidFill>
                  <a:srgbClr val="FFFF00"/>
                </a:solidFill>
                <a:latin typeface="微软雅黑"/>
                <a:ea typeface="微软雅黑"/>
                <a:cs typeface="微软雅黑"/>
              </a:rPr>
              <a:t>倍</a:t>
            </a:r>
            <a:r>
              <a:rPr lang="zh-CN" altLang="en-US" sz="1600" dirty="0">
                <a:latin typeface="微软雅黑"/>
                <a:ea typeface="微软雅黑"/>
                <a:cs typeface="微软雅黑"/>
              </a:rPr>
              <a:t>。 </a:t>
            </a:r>
          </a:p>
          <a:p>
            <a:pPr>
              <a:lnSpc>
                <a:spcPct val="120000"/>
              </a:lnSpc>
            </a:pPr>
            <a:r>
              <a:rPr lang="zh-CN" altLang="en-US" sz="1600" dirty="0" smtClean="0">
                <a:latin typeface="微软雅黑"/>
                <a:ea typeface="微软雅黑"/>
                <a:cs typeface="微软雅黑"/>
              </a:rPr>
              <a:t>例：本汇聚区接入</a:t>
            </a:r>
            <a:r>
              <a:rPr lang="zh-CN" altLang="en-US" sz="1600" dirty="0">
                <a:latin typeface="微软雅黑"/>
                <a:ea typeface="微软雅黑"/>
                <a:cs typeface="微软雅黑"/>
              </a:rPr>
              <a:t>了</a:t>
            </a:r>
            <a:r>
              <a:rPr lang="en-US" altLang="zh-CN" sz="1600" dirty="0">
                <a:latin typeface="微软雅黑"/>
                <a:ea typeface="微软雅黑"/>
                <a:cs typeface="微软雅黑"/>
              </a:rPr>
              <a:t>100</a:t>
            </a:r>
            <a:r>
              <a:rPr lang="zh-CN" altLang="en-US" sz="1600" dirty="0">
                <a:latin typeface="微软雅黑"/>
                <a:ea typeface="微软雅黑"/>
                <a:cs typeface="微软雅黑"/>
              </a:rPr>
              <a:t>个</a:t>
            </a:r>
            <a:r>
              <a:rPr lang="en-US" altLang="zh-CN" sz="1600" dirty="0">
                <a:latin typeface="微软雅黑"/>
                <a:ea typeface="微软雅黑"/>
                <a:cs typeface="微软雅黑"/>
              </a:rPr>
              <a:t>4M</a:t>
            </a:r>
            <a:r>
              <a:rPr lang="zh-CN" altLang="en-US" sz="1600" dirty="0">
                <a:latin typeface="微软雅黑"/>
                <a:ea typeface="微软雅黑"/>
                <a:cs typeface="微软雅黑"/>
              </a:rPr>
              <a:t>码流的摄像头</a:t>
            </a:r>
            <a:r>
              <a:rPr lang="en-US" altLang="zh-CN" sz="1600" dirty="0">
                <a:latin typeface="微软雅黑"/>
                <a:ea typeface="微软雅黑"/>
                <a:cs typeface="微软雅黑"/>
              </a:rPr>
              <a:t>,</a:t>
            </a:r>
            <a:r>
              <a:rPr lang="zh-CN" altLang="en-US" sz="1600" dirty="0">
                <a:latin typeface="微软雅黑"/>
                <a:ea typeface="微软雅黑"/>
                <a:cs typeface="微软雅黑"/>
              </a:rPr>
              <a:t>则汇聚所需</a:t>
            </a:r>
            <a:r>
              <a:rPr lang="zh-CN" altLang="en-US" sz="1600" dirty="0" smtClean="0">
                <a:latin typeface="微软雅黑"/>
                <a:ea typeface="微软雅黑"/>
                <a:cs typeface="微软雅黑"/>
              </a:rPr>
              <a:t>的链路带宽为：</a:t>
            </a:r>
            <a:r>
              <a:rPr lang="en-US" altLang="zh-CN" sz="1600" dirty="0" smtClean="0">
                <a:latin typeface="微软雅黑"/>
                <a:ea typeface="微软雅黑"/>
                <a:cs typeface="微软雅黑"/>
              </a:rPr>
              <a:t>100</a:t>
            </a:r>
            <a:r>
              <a:rPr lang="zh-CN" altLang="en-US" sz="1600" dirty="0" smtClean="0">
                <a:latin typeface="微软雅黑"/>
                <a:ea typeface="微软雅黑"/>
                <a:cs typeface="微软雅黑"/>
              </a:rPr>
              <a:t>路</a:t>
            </a:r>
            <a:r>
              <a:rPr lang="en-US" altLang="zh-CN" sz="1600" dirty="0" smtClean="0">
                <a:latin typeface="微软雅黑"/>
                <a:ea typeface="微软雅黑"/>
                <a:cs typeface="微软雅黑"/>
              </a:rPr>
              <a:t>X4MX </a:t>
            </a:r>
            <a:r>
              <a:rPr lang="en-US" altLang="zh-CN" sz="1600" dirty="0">
                <a:latin typeface="微软雅黑"/>
                <a:ea typeface="微软雅黑"/>
                <a:cs typeface="微软雅黑"/>
              </a:rPr>
              <a:t>5</a:t>
            </a:r>
            <a:r>
              <a:rPr lang="zh-CN" altLang="en-US" sz="1600" dirty="0">
                <a:latin typeface="微软雅黑"/>
                <a:ea typeface="微软雅黑"/>
                <a:cs typeface="微软雅黑"/>
              </a:rPr>
              <a:t>倍</a:t>
            </a:r>
            <a:r>
              <a:rPr lang="en-US" altLang="zh-CN" sz="1600" dirty="0">
                <a:latin typeface="微软雅黑"/>
                <a:ea typeface="微软雅黑"/>
                <a:cs typeface="微软雅黑"/>
              </a:rPr>
              <a:t>=</a:t>
            </a:r>
            <a:r>
              <a:rPr lang="en-US" altLang="zh-CN" sz="1600" dirty="0" smtClean="0">
                <a:latin typeface="微软雅黑"/>
                <a:ea typeface="微软雅黑"/>
                <a:cs typeface="微软雅黑"/>
              </a:rPr>
              <a:t>2G</a:t>
            </a:r>
            <a:r>
              <a:rPr lang="zh-CN" altLang="en-US" sz="1600" dirty="0" smtClean="0">
                <a:latin typeface="微软雅黑"/>
                <a:ea typeface="微软雅黑"/>
                <a:cs typeface="微软雅黑"/>
              </a:rPr>
              <a:t>，汇聚交换</a:t>
            </a:r>
            <a:r>
              <a:rPr lang="zh-CN" altLang="en-US" sz="1600" dirty="0">
                <a:latin typeface="微软雅黑"/>
                <a:ea typeface="微软雅黑"/>
                <a:cs typeface="微软雅黑"/>
              </a:rPr>
              <a:t>机的上联带宽为</a:t>
            </a:r>
            <a:r>
              <a:rPr lang="en-US" altLang="zh-CN" sz="1600" dirty="0">
                <a:latin typeface="微软雅黑"/>
                <a:ea typeface="微软雅黑"/>
                <a:cs typeface="微软雅黑"/>
              </a:rPr>
              <a:t>2</a:t>
            </a:r>
            <a:r>
              <a:rPr lang="zh-CN" altLang="en-US" sz="1600" dirty="0" smtClean="0">
                <a:latin typeface="微软雅黑"/>
                <a:ea typeface="微软雅黑"/>
                <a:cs typeface="微软雅黑"/>
              </a:rPr>
              <a:t>个千兆捆绑成万</a:t>
            </a:r>
            <a:r>
              <a:rPr lang="zh-CN" altLang="en-US" sz="1600" dirty="0">
                <a:latin typeface="微软雅黑"/>
                <a:ea typeface="微软雅黑"/>
                <a:cs typeface="微软雅黑"/>
              </a:rPr>
              <a:t>兆</a:t>
            </a:r>
            <a:r>
              <a:rPr lang="zh-CN" altLang="en-US" sz="1600" dirty="0" smtClean="0">
                <a:latin typeface="微软雅黑"/>
                <a:ea typeface="微软雅黑"/>
                <a:cs typeface="微软雅黑"/>
              </a:rPr>
              <a:t>。</a:t>
            </a:r>
            <a:endParaRPr lang="en-US" altLang="zh-CN" sz="1600" dirty="0" smtClean="0">
              <a:latin typeface="微软雅黑"/>
              <a:ea typeface="微软雅黑"/>
              <a:cs typeface="微软雅黑"/>
            </a:endParaRPr>
          </a:p>
          <a:p>
            <a:pPr>
              <a:lnSpc>
                <a:spcPct val="120000"/>
              </a:lnSpc>
            </a:pPr>
            <a:r>
              <a:rPr lang="zh-CN" altLang="en-US" sz="1600" dirty="0" smtClean="0">
                <a:latin typeface="微软雅黑"/>
                <a:ea typeface="微软雅黑"/>
                <a:cs typeface="微软雅黑"/>
              </a:rPr>
              <a:t> </a:t>
            </a:r>
            <a:endParaRPr lang="zh-CN" altLang="en-US" sz="1600" dirty="0">
              <a:latin typeface="微软雅黑"/>
              <a:ea typeface="微软雅黑"/>
              <a:cs typeface="微软雅黑"/>
            </a:endParaRPr>
          </a:p>
          <a:p>
            <a:pPr>
              <a:lnSpc>
                <a:spcPct val="120000"/>
              </a:lnSpc>
            </a:pPr>
            <a:r>
              <a:rPr lang="zh-CN" altLang="en-US" sz="2000" dirty="0" smtClean="0">
                <a:solidFill>
                  <a:srgbClr val="FFFF00"/>
                </a:solidFill>
                <a:latin typeface="微软雅黑"/>
                <a:ea typeface="微软雅黑"/>
                <a:cs typeface="微软雅黑"/>
              </a:rPr>
              <a:t>核心交换机</a:t>
            </a:r>
            <a:endParaRPr lang="en-US" altLang="zh-CN" sz="2000" dirty="0" smtClean="0">
              <a:solidFill>
                <a:srgbClr val="FFFF00"/>
              </a:solidFill>
              <a:latin typeface="微软雅黑"/>
              <a:ea typeface="微软雅黑"/>
              <a:cs typeface="微软雅黑"/>
            </a:endParaRPr>
          </a:p>
          <a:p>
            <a:pPr>
              <a:lnSpc>
                <a:spcPct val="120000"/>
              </a:lnSpc>
            </a:pPr>
            <a:r>
              <a:rPr lang="zh-CN" altLang="en-US" sz="1600" dirty="0" smtClean="0">
                <a:latin typeface="微软雅黑"/>
                <a:ea typeface="微软雅黑"/>
                <a:cs typeface="微软雅黑"/>
              </a:rPr>
              <a:t>拓扑图中，</a:t>
            </a:r>
            <a:r>
              <a:rPr lang="zh-CN" altLang="en-US" sz="1600" dirty="0" smtClean="0">
                <a:solidFill>
                  <a:srgbClr val="FFFF00"/>
                </a:solidFill>
                <a:latin typeface="微软雅黑"/>
                <a:ea typeface="微软雅黑"/>
                <a:cs typeface="微软雅黑"/>
              </a:rPr>
              <a:t>链路</a:t>
            </a:r>
            <a:r>
              <a:rPr lang="en-US" altLang="zh-CN" sz="1600" dirty="0" smtClean="0">
                <a:solidFill>
                  <a:srgbClr val="FFFF00"/>
                </a:solidFill>
                <a:latin typeface="微软雅黑"/>
                <a:ea typeface="微软雅黑"/>
                <a:cs typeface="微软雅黑"/>
              </a:rPr>
              <a:t>2</a:t>
            </a:r>
            <a:r>
              <a:rPr lang="en-US" altLang="en-US" sz="1600" dirty="0" smtClean="0">
                <a:solidFill>
                  <a:srgbClr val="FFFF00"/>
                </a:solidFill>
                <a:latin typeface="微软雅黑"/>
                <a:ea typeface="微软雅黑"/>
                <a:cs typeface="微软雅黑"/>
              </a:rPr>
              <a:t>所需带</a:t>
            </a:r>
            <a:r>
              <a:rPr lang="zh-CN" altLang="en-US" sz="1600" dirty="0" smtClean="0">
                <a:solidFill>
                  <a:srgbClr val="FFFF00"/>
                </a:solidFill>
                <a:latin typeface="微软雅黑"/>
                <a:ea typeface="微软雅黑"/>
                <a:cs typeface="微软雅黑"/>
              </a:rPr>
              <a:t>宽</a:t>
            </a:r>
            <a:r>
              <a:rPr lang="en-US" altLang="zh-CN" sz="1600" dirty="0">
                <a:solidFill>
                  <a:srgbClr val="FFFF00"/>
                </a:solidFill>
                <a:latin typeface="微软雅黑"/>
                <a:ea typeface="微软雅黑"/>
                <a:cs typeface="微软雅黑"/>
              </a:rPr>
              <a:t>&gt;=</a:t>
            </a:r>
            <a:r>
              <a:rPr lang="zh-CN" altLang="en-US" sz="1600" dirty="0">
                <a:solidFill>
                  <a:srgbClr val="FFFF00"/>
                </a:solidFill>
                <a:latin typeface="微软雅黑"/>
                <a:ea typeface="微软雅黑"/>
                <a:cs typeface="微软雅黑"/>
              </a:rPr>
              <a:t>所有视频</a:t>
            </a:r>
            <a:r>
              <a:rPr lang="zh-CN" altLang="en-US" sz="1600" dirty="0" smtClean="0">
                <a:solidFill>
                  <a:srgbClr val="FFFF00"/>
                </a:solidFill>
                <a:latin typeface="微软雅黑"/>
                <a:ea typeface="微软雅黑"/>
                <a:cs typeface="微软雅黑"/>
              </a:rPr>
              <a:t>路数</a:t>
            </a:r>
            <a:r>
              <a:rPr lang="en-US" altLang="zh-CN" sz="1600" dirty="0" smtClean="0">
                <a:solidFill>
                  <a:srgbClr val="FFFF00"/>
                </a:solidFill>
                <a:latin typeface="微软雅黑"/>
                <a:ea typeface="微软雅黑"/>
                <a:cs typeface="微软雅黑"/>
              </a:rPr>
              <a:t>X</a:t>
            </a:r>
            <a:r>
              <a:rPr lang="zh-CN" altLang="en-US" sz="1600" dirty="0" smtClean="0">
                <a:solidFill>
                  <a:srgbClr val="FFFF00"/>
                </a:solidFill>
                <a:latin typeface="微软雅黑"/>
                <a:ea typeface="微软雅黑"/>
                <a:cs typeface="微软雅黑"/>
              </a:rPr>
              <a:t>单路视频码率</a:t>
            </a:r>
            <a:r>
              <a:rPr lang="en-US" altLang="zh-CN" sz="1600" dirty="0" smtClean="0">
                <a:solidFill>
                  <a:srgbClr val="FFFF00"/>
                </a:solidFill>
                <a:latin typeface="微软雅黑"/>
                <a:ea typeface="微软雅黑"/>
                <a:cs typeface="微软雅黑"/>
              </a:rPr>
              <a:t>X 5</a:t>
            </a:r>
            <a:r>
              <a:rPr lang="zh-CN" altLang="en-US" sz="1600" dirty="0" smtClean="0">
                <a:solidFill>
                  <a:srgbClr val="FFFF00"/>
                </a:solidFill>
                <a:latin typeface="微软雅黑"/>
                <a:ea typeface="微软雅黑"/>
                <a:cs typeface="微软雅黑"/>
              </a:rPr>
              <a:t>倍</a:t>
            </a:r>
            <a:r>
              <a:rPr lang="zh-CN" altLang="en-US" sz="1600" dirty="0" smtClean="0">
                <a:latin typeface="微软雅黑"/>
                <a:ea typeface="微软雅黑"/>
                <a:cs typeface="微软雅黑"/>
              </a:rPr>
              <a:t>；</a:t>
            </a:r>
            <a:endParaRPr lang="en-US" altLang="zh-CN" sz="1600" dirty="0" smtClean="0">
              <a:latin typeface="微软雅黑"/>
              <a:ea typeface="微软雅黑"/>
              <a:cs typeface="微软雅黑"/>
            </a:endParaRPr>
          </a:p>
          <a:p>
            <a:pPr>
              <a:lnSpc>
                <a:spcPct val="120000"/>
              </a:lnSpc>
            </a:pPr>
            <a:r>
              <a:rPr lang="zh-CN" altLang="en-US" sz="1600" dirty="0">
                <a:latin typeface="微软雅黑"/>
                <a:ea typeface="微软雅黑"/>
                <a:cs typeface="微软雅黑"/>
              </a:rPr>
              <a:t>拓扑图中，</a:t>
            </a:r>
            <a:r>
              <a:rPr lang="zh-CN" altLang="en-US" sz="1600" dirty="0" smtClean="0">
                <a:solidFill>
                  <a:srgbClr val="FFFF00"/>
                </a:solidFill>
                <a:latin typeface="微软雅黑"/>
                <a:ea typeface="微软雅黑"/>
                <a:cs typeface="微软雅黑"/>
              </a:rPr>
              <a:t>链路</a:t>
            </a:r>
            <a:r>
              <a:rPr lang="en-US" altLang="zh-CN" sz="1600" dirty="0" smtClean="0">
                <a:solidFill>
                  <a:srgbClr val="FFFF00"/>
                </a:solidFill>
                <a:latin typeface="微软雅黑"/>
                <a:ea typeface="微软雅黑"/>
                <a:cs typeface="微软雅黑"/>
              </a:rPr>
              <a:t>3</a:t>
            </a:r>
            <a:r>
              <a:rPr lang="en-US" altLang="en-US" sz="1600" dirty="0" smtClean="0">
                <a:solidFill>
                  <a:srgbClr val="FFFF00"/>
                </a:solidFill>
                <a:latin typeface="微软雅黑"/>
                <a:ea typeface="微软雅黑"/>
                <a:cs typeface="微软雅黑"/>
              </a:rPr>
              <a:t>所需</a:t>
            </a:r>
            <a:r>
              <a:rPr lang="en-US" altLang="en-US" sz="1600" dirty="0">
                <a:solidFill>
                  <a:srgbClr val="FFFF00"/>
                </a:solidFill>
                <a:latin typeface="微软雅黑"/>
                <a:ea typeface="微软雅黑"/>
                <a:cs typeface="微软雅黑"/>
              </a:rPr>
              <a:t>带</a:t>
            </a:r>
            <a:r>
              <a:rPr lang="zh-CN" altLang="en-US" sz="1600" dirty="0">
                <a:solidFill>
                  <a:srgbClr val="FFFF00"/>
                </a:solidFill>
                <a:latin typeface="微软雅黑"/>
                <a:ea typeface="微软雅黑"/>
                <a:cs typeface="微软雅黑"/>
              </a:rPr>
              <a:t>宽</a:t>
            </a:r>
            <a:r>
              <a:rPr lang="en-US" altLang="zh-CN" sz="1600" dirty="0">
                <a:solidFill>
                  <a:srgbClr val="FFFF00"/>
                </a:solidFill>
                <a:latin typeface="微软雅黑"/>
                <a:ea typeface="微软雅黑"/>
                <a:cs typeface="微软雅黑"/>
              </a:rPr>
              <a:t>&gt;</a:t>
            </a:r>
            <a:r>
              <a:rPr lang="en-US" altLang="zh-CN" sz="1600" dirty="0" smtClean="0">
                <a:solidFill>
                  <a:srgbClr val="FFFF00"/>
                </a:solidFill>
                <a:latin typeface="微软雅黑"/>
                <a:ea typeface="微软雅黑"/>
                <a:cs typeface="微软雅黑"/>
              </a:rPr>
              <a:t>=</a:t>
            </a:r>
            <a:r>
              <a:rPr lang="zh-CN" altLang="en-US" sz="1600" dirty="0" smtClean="0">
                <a:solidFill>
                  <a:srgbClr val="FFFF00"/>
                </a:solidFill>
                <a:latin typeface="微软雅黑"/>
                <a:ea typeface="微软雅黑"/>
                <a:cs typeface="微软雅黑"/>
              </a:rPr>
              <a:t>屏幕数</a:t>
            </a:r>
            <a:r>
              <a:rPr lang="en-US" altLang="zh-CN" sz="1600" dirty="0" smtClean="0">
                <a:solidFill>
                  <a:srgbClr val="FFFF00"/>
                </a:solidFill>
                <a:latin typeface="微软雅黑"/>
                <a:ea typeface="微软雅黑"/>
                <a:cs typeface="微软雅黑"/>
              </a:rPr>
              <a:t>X </a:t>
            </a:r>
            <a:r>
              <a:rPr lang="zh-CN" altLang="en-US" sz="1600" dirty="0" smtClean="0">
                <a:solidFill>
                  <a:srgbClr val="FFFF00"/>
                </a:solidFill>
                <a:latin typeface="微软雅黑"/>
                <a:ea typeface="微软雅黑"/>
                <a:cs typeface="微软雅黑"/>
              </a:rPr>
              <a:t>单路视频码率</a:t>
            </a:r>
            <a:r>
              <a:rPr lang="en-US" altLang="zh-CN" sz="1600" dirty="0" smtClean="0">
                <a:solidFill>
                  <a:srgbClr val="FFFF00"/>
                </a:solidFill>
                <a:latin typeface="微软雅黑"/>
                <a:ea typeface="微软雅黑"/>
                <a:cs typeface="微软雅黑"/>
              </a:rPr>
              <a:t>X 5</a:t>
            </a:r>
            <a:r>
              <a:rPr lang="zh-CN" altLang="en-US" sz="1600" dirty="0" smtClean="0">
                <a:solidFill>
                  <a:srgbClr val="FFFF00"/>
                </a:solidFill>
                <a:latin typeface="微软雅黑"/>
                <a:ea typeface="微软雅黑"/>
                <a:cs typeface="微软雅黑"/>
              </a:rPr>
              <a:t>倍</a:t>
            </a:r>
            <a:r>
              <a:rPr lang="zh-CN" altLang="en-US" sz="1600" dirty="0" smtClean="0">
                <a:latin typeface="微软雅黑"/>
                <a:ea typeface="微软雅黑"/>
                <a:cs typeface="微软雅黑"/>
              </a:rPr>
              <a:t>，</a:t>
            </a:r>
            <a:r>
              <a:rPr lang="en-US" altLang="zh-CN" sz="1600" dirty="0">
                <a:latin typeface="微软雅黑"/>
                <a:ea typeface="微软雅黑"/>
                <a:cs typeface="微软雅黑"/>
              </a:rPr>
              <a:t>3X3</a:t>
            </a:r>
            <a:r>
              <a:rPr lang="zh-CN" altLang="en-US" sz="1600" dirty="0">
                <a:latin typeface="微软雅黑"/>
                <a:ea typeface="微软雅黑"/>
                <a:cs typeface="微软雅黑"/>
              </a:rPr>
              <a:t>的大屏</a:t>
            </a:r>
            <a:r>
              <a:rPr lang="en-US" altLang="zh-CN" sz="1600" dirty="0">
                <a:latin typeface="微软雅黑"/>
                <a:ea typeface="微软雅黑"/>
                <a:cs typeface="微软雅黑"/>
              </a:rPr>
              <a:t>,</a:t>
            </a:r>
            <a:r>
              <a:rPr lang="zh-CN" altLang="en-US" sz="1600" dirty="0">
                <a:latin typeface="微软雅黑"/>
                <a:ea typeface="微软雅黑"/>
                <a:cs typeface="微软雅黑"/>
              </a:rPr>
              <a:t>屏幕数即为</a:t>
            </a:r>
            <a:r>
              <a:rPr lang="en-US" altLang="zh-CN" sz="1600" dirty="0">
                <a:latin typeface="微软雅黑"/>
                <a:ea typeface="微软雅黑"/>
                <a:cs typeface="微软雅黑"/>
              </a:rPr>
              <a:t>9; 4X4</a:t>
            </a:r>
            <a:r>
              <a:rPr lang="zh-CN" altLang="en-US" sz="1600" dirty="0">
                <a:latin typeface="微软雅黑"/>
                <a:ea typeface="微软雅黑"/>
                <a:cs typeface="微软雅黑"/>
              </a:rPr>
              <a:t>的大屏</a:t>
            </a:r>
            <a:r>
              <a:rPr lang="en-US" altLang="zh-CN" sz="1600" dirty="0">
                <a:latin typeface="微软雅黑"/>
                <a:ea typeface="微软雅黑"/>
                <a:cs typeface="微软雅黑"/>
              </a:rPr>
              <a:t>,</a:t>
            </a:r>
            <a:r>
              <a:rPr lang="zh-CN" altLang="en-US" sz="1600" dirty="0">
                <a:latin typeface="微软雅黑"/>
                <a:ea typeface="微软雅黑"/>
                <a:cs typeface="微软雅黑"/>
              </a:rPr>
              <a:t>屏幕数即为</a:t>
            </a:r>
            <a:r>
              <a:rPr lang="en-US" altLang="zh-CN" sz="1600" dirty="0">
                <a:latin typeface="微软雅黑"/>
                <a:ea typeface="微软雅黑"/>
                <a:cs typeface="微软雅黑"/>
              </a:rPr>
              <a:t>16</a:t>
            </a:r>
            <a:r>
              <a:rPr lang="zh-CN" altLang="en-US" sz="1600" dirty="0" smtClean="0">
                <a:latin typeface="微软雅黑"/>
                <a:ea typeface="微软雅黑"/>
                <a:cs typeface="微软雅黑"/>
              </a:rPr>
              <a:t>。</a:t>
            </a:r>
            <a:endParaRPr lang="en-US" altLang="zh-CN" sz="1600" dirty="0">
              <a:latin typeface="微软雅黑"/>
              <a:ea typeface="微软雅黑"/>
              <a:cs typeface="微软雅黑"/>
            </a:endParaRPr>
          </a:p>
          <a:p>
            <a:pPr>
              <a:lnSpc>
                <a:spcPct val="120000"/>
              </a:lnSpc>
            </a:pPr>
            <a:r>
              <a:rPr lang="zh-CN" altLang="en-US" sz="1600" dirty="0">
                <a:latin typeface="微软雅黑"/>
                <a:ea typeface="微软雅黑"/>
                <a:cs typeface="微软雅黑"/>
              </a:rPr>
              <a:t>核心交换机的</a:t>
            </a:r>
            <a:r>
              <a:rPr lang="zh-CN" altLang="en-US" sz="1600" dirty="0">
                <a:solidFill>
                  <a:srgbClr val="FFFF00"/>
                </a:solidFill>
                <a:latin typeface="微软雅黑"/>
                <a:ea typeface="微软雅黑"/>
                <a:cs typeface="微软雅黑"/>
              </a:rPr>
              <a:t>交换容量</a:t>
            </a:r>
            <a:r>
              <a:rPr lang="en-US" altLang="zh-CN" sz="1600" dirty="0">
                <a:solidFill>
                  <a:srgbClr val="FFFF00"/>
                </a:solidFill>
                <a:latin typeface="微软雅黑"/>
                <a:ea typeface="微软雅黑"/>
                <a:cs typeface="微软雅黑"/>
              </a:rPr>
              <a:t>&gt;=</a:t>
            </a:r>
            <a:r>
              <a:rPr lang="zh-CN" altLang="en-US" sz="1600" dirty="0">
                <a:solidFill>
                  <a:srgbClr val="FFFF00"/>
                </a:solidFill>
                <a:latin typeface="微软雅黑"/>
                <a:ea typeface="微软雅黑"/>
                <a:cs typeface="微软雅黑"/>
              </a:rPr>
              <a:t>所有链路带宽之和 </a:t>
            </a:r>
            <a:r>
              <a:rPr lang="en-US" altLang="zh-CN" sz="1600" dirty="0">
                <a:solidFill>
                  <a:srgbClr val="FFFF00"/>
                </a:solidFill>
                <a:latin typeface="微软雅黑"/>
                <a:ea typeface="微软雅黑"/>
                <a:cs typeface="微软雅黑"/>
              </a:rPr>
              <a:t>X 2</a:t>
            </a:r>
            <a:r>
              <a:rPr lang="en-US" altLang="zh-CN" sz="1600" dirty="0">
                <a:latin typeface="微软雅黑"/>
                <a:ea typeface="微软雅黑"/>
                <a:cs typeface="微软雅黑"/>
              </a:rPr>
              <a:t>(2</a:t>
            </a:r>
            <a:r>
              <a:rPr lang="zh-CN" altLang="en-US" sz="1600" dirty="0">
                <a:latin typeface="微软雅黑"/>
                <a:ea typeface="微软雅黑"/>
                <a:cs typeface="微软雅黑"/>
              </a:rPr>
              <a:t>是指输入输出</a:t>
            </a:r>
            <a:r>
              <a:rPr lang="en-US" altLang="zh-CN" sz="1600" dirty="0">
                <a:latin typeface="微软雅黑"/>
                <a:ea typeface="微软雅黑"/>
                <a:cs typeface="微软雅黑"/>
              </a:rPr>
              <a:t>2</a:t>
            </a:r>
            <a:r>
              <a:rPr lang="zh-CN" altLang="en-US" sz="1600" dirty="0">
                <a:latin typeface="微软雅黑"/>
                <a:ea typeface="微软雅黑"/>
                <a:cs typeface="微软雅黑"/>
              </a:rPr>
              <a:t>个方向</a:t>
            </a:r>
            <a:r>
              <a:rPr lang="en-US" altLang="zh-CN" sz="1600" dirty="0">
                <a:latin typeface="微软雅黑"/>
                <a:ea typeface="微软雅黑"/>
                <a:cs typeface="微软雅黑"/>
              </a:rPr>
              <a:t>) </a:t>
            </a:r>
            <a:endParaRPr lang="zh-CN" altLang="en-US" sz="1600" dirty="0">
              <a:latin typeface="微软雅黑"/>
              <a:ea typeface="微软雅黑"/>
              <a:cs typeface="微软雅黑"/>
            </a:endParaRPr>
          </a:p>
        </p:txBody>
      </p:sp>
    </p:spTree>
    <p:extLst>
      <p:ext uri="{BB962C8B-B14F-4D97-AF65-F5344CB8AC3E}">
        <p14:creationId xmlns:p14="http://schemas.microsoft.com/office/powerpoint/2010/main" val="265317914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主形象ppt-0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7" y="-17473"/>
            <a:ext cx="11519678" cy="6480175"/>
          </a:xfrm>
          <a:prstGeom prst="rect">
            <a:avLst/>
          </a:prstGeom>
        </p:spPr>
      </p:pic>
    </p:spTree>
    <p:extLst>
      <p:ext uri="{BB962C8B-B14F-4D97-AF65-F5344CB8AC3E}">
        <p14:creationId xmlns:p14="http://schemas.microsoft.com/office/powerpoint/2010/main" val="314483209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4493" y="1295871"/>
            <a:ext cx="9937104" cy="3808735"/>
          </a:xfrm>
          <a:prstGeom prst="rect">
            <a:avLst/>
          </a:prstGeom>
        </p:spPr>
        <p:txBody>
          <a:bodyPr wrap="square">
            <a:spAutoFit/>
          </a:bodyPr>
          <a:lstStyle/>
          <a:p>
            <a:pPr>
              <a:lnSpc>
                <a:spcPct val="150000"/>
              </a:lnSpc>
            </a:pPr>
            <a:r>
              <a:rPr lang="en-US" altLang="zh-CN" b="1" dirty="0" smtClean="0">
                <a:latin typeface="微软雅黑"/>
                <a:ea typeface="微软雅黑"/>
                <a:cs typeface="微软雅黑"/>
              </a:rPr>
              <a:t>《2014</a:t>
            </a:r>
            <a:r>
              <a:rPr lang="zh-CN" altLang="en-US" b="1" dirty="0">
                <a:latin typeface="微软雅黑"/>
                <a:ea typeface="微软雅黑"/>
                <a:cs typeface="微软雅黑"/>
              </a:rPr>
              <a:t>年中国安防视频监控行业发展趋势</a:t>
            </a:r>
            <a:r>
              <a:rPr lang="zh-CN" altLang="en-US" b="1" dirty="0" smtClean="0">
                <a:latin typeface="微软雅黑"/>
                <a:ea typeface="微软雅黑"/>
                <a:cs typeface="微软雅黑"/>
              </a:rPr>
              <a:t>分析</a:t>
            </a:r>
            <a:r>
              <a:rPr lang="en-US" altLang="zh-CN" b="1" dirty="0" smtClean="0">
                <a:latin typeface="微软雅黑"/>
                <a:ea typeface="微软雅黑"/>
                <a:cs typeface="微软雅黑"/>
              </a:rPr>
              <a:t>》</a:t>
            </a:r>
            <a:r>
              <a:rPr lang="zh-CN" altLang="en-US" b="1" dirty="0" smtClean="0">
                <a:latin typeface="微软雅黑"/>
                <a:ea typeface="微软雅黑"/>
                <a:cs typeface="微软雅黑"/>
              </a:rPr>
              <a:t>：视频监控行业正在向</a:t>
            </a:r>
            <a:r>
              <a:rPr lang="zh-CN" altLang="en-US" b="1" dirty="0" smtClean="0">
                <a:solidFill>
                  <a:srgbClr val="FFFF00"/>
                </a:solidFill>
                <a:latin typeface="微软雅黑"/>
                <a:ea typeface="微软雅黑"/>
                <a:cs typeface="微软雅黑"/>
              </a:rPr>
              <a:t>高清化、网络化、数字化、智能化</a:t>
            </a:r>
            <a:r>
              <a:rPr lang="zh-CN" altLang="en-US" b="1" dirty="0" smtClean="0">
                <a:latin typeface="微软雅黑"/>
                <a:ea typeface="微软雅黑"/>
                <a:cs typeface="微软雅黑"/>
              </a:rPr>
              <a:t>发展。</a:t>
            </a:r>
            <a:endParaRPr lang="zh-CN" altLang="en-US" b="1" dirty="0">
              <a:latin typeface="微软雅黑"/>
              <a:ea typeface="微软雅黑"/>
              <a:cs typeface="微软雅黑"/>
            </a:endParaRPr>
          </a:p>
          <a:p>
            <a:pPr>
              <a:lnSpc>
                <a:spcPct val="150000"/>
              </a:lnSpc>
            </a:pPr>
            <a:r>
              <a:rPr lang="en-US" altLang="zh-CN" b="1" dirty="0">
                <a:latin typeface="微软雅黑"/>
                <a:ea typeface="微软雅黑"/>
                <a:cs typeface="微软雅黑"/>
              </a:rPr>
              <a:t>《</a:t>
            </a:r>
            <a:r>
              <a:rPr lang="en-US" altLang="zh-CN" b="1" dirty="0" smtClean="0">
                <a:latin typeface="微软雅黑"/>
                <a:ea typeface="微软雅黑"/>
                <a:cs typeface="微软雅黑"/>
              </a:rPr>
              <a:t>2015</a:t>
            </a:r>
            <a:r>
              <a:rPr lang="zh-CN" altLang="en-US" b="1" dirty="0" smtClean="0">
                <a:latin typeface="微软雅黑"/>
                <a:ea typeface="微软雅黑"/>
                <a:cs typeface="微软雅黑"/>
              </a:rPr>
              <a:t>年中</a:t>
            </a:r>
            <a:r>
              <a:rPr lang="zh-CN" altLang="en-US" b="1" dirty="0">
                <a:latin typeface="微软雅黑"/>
                <a:ea typeface="微软雅黑"/>
                <a:cs typeface="微软雅黑"/>
              </a:rPr>
              <a:t>国安防视频监控行业发展趋势分析</a:t>
            </a:r>
            <a:r>
              <a:rPr lang="en-US" altLang="zh-CN" b="1" dirty="0" smtClean="0">
                <a:latin typeface="微软雅黑"/>
                <a:ea typeface="微软雅黑"/>
                <a:cs typeface="微软雅黑"/>
              </a:rPr>
              <a:t>》</a:t>
            </a:r>
            <a:r>
              <a:rPr lang="zh-CN" altLang="en-US" b="1" dirty="0">
                <a:latin typeface="微软雅黑"/>
                <a:ea typeface="微软雅黑"/>
                <a:cs typeface="微软雅黑"/>
              </a:rPr>
              <a:t>：</a:t>
            </a:r>
            <a:r>
              <a:rPr lang="zh-CN" altLang="en-US" dirty="0" smtClean="0">
                <a:latin typeface="微软雅黑"/>
                <a:ea typeface="微软雅黑"/>
                <a:cs typeface="微软雅黑"/>
              </a:rPr>
              <a:t>国内安防监</a:t>
            </a:r>
            <a:r>
              <a:rPr lang="zh-CN" altLang="en-US" dirty="0">
                <a:latin typeface="微软雅黑"/>
                <a:ea typeface="微软雅黑"/>
                <a:cs typeface="微软雅黑"/>
              </a:rPr>
              <a:t>控市场在最近几年开始进入</a:t>
            </a:r>
            <a:r>
              <a:rPr lang="zh-CN" altLang="en-US" dirty="0">
                <a:solidFill>
                  <a:srgbClr val="FFFF00"/>
                </a:solidFill>
                <a:latin typeface="微软雅黑"/>
                <a:ea typeface="微软雅黑"/>
                <a:cs typeface="微软雅黑"/>
              </a:rPr>
              <a:t>高速增长期</a:t>
            </a:r>
            <a:r>
              <a:rPr lang="zh-CN" altLang="en-US" dirty="0">
                <a:latin typeface="微软雅黑"/>
                <a:ea typeface="微软雅黑"/>
                <a:cs typeface="微软雅黑"/>
              </a:rPr>
              <a:t>，而增长的动力来自于城镇化步伐的加快，无论是</a:t>
            </a:r>
            <a:r>
              <a:rPr lang="zh-CN" altLang="en-US" dirty="0">
                <a:solidFill>
                  <a:srgbClr val="FFFF00"/>
                </a:solidFill>
                <a:latin typeface="微软雅黑"/>
                <a:ea typeface="微软雅黑"/>
                <a:cs typeface="微软雅黑"/>
              </a:rPr>
              <a:t>智慧城市、智能交通，还是大量的楼宇监控</a:t>
            </a:r>
            <a:r>
              <a:rPr lang="zh-CN" altLang="en-US" dirty="0">
                <a:latin typeface="微软雅黑"/>
                <a:ea typeface="微软雅黑"/>
                <a:cs typeface="微软雅黑"/>
              </a:rPr>
              <a:t>，都是安防监控市场成长的动力。</a:t>
            </a:r>
            <a:endParaRPr lang="en-US" altLang="zh-CN" dirty="0" smtClean="0">
              <a:solidFill>
                <a:srgbClr val="FFFFFF"/>
              </a:solidFill>
              <a:latin typeface="微软雅黑"/>
              <a:ea typeface="微软雅黑"/>
              <a:cs typeface="微软雅黑"/>
            </a:endParaRPr>
          </a:p>
          <a:p>
            <a:pPr>
              <a:lnSpc>
                <a:spcPct val="150000"/>
              </a:lnSpc>
            </a:pPr>
            <a:endParaRPr lang="en-US" altLang="zh-CN" dirty="0" smtClean="0">
              <a:solidFill>
                <a:srgbClr val="FFFFFF"/>
              </a:solidFill>
              <a:latin typeface="微软雅黑"/>
              <a:ea typeface="微软雅黑"/>
              <a:cs typeface="微软雅黑"/>
            </a:endParaRPr>
          </a:p>
          <a:p>
            <a:pPr>
              <a:lnSpc>
                <a:spcPct val="150000"/>
              </a:lnSpc>
            </a:pPr>
            <a:r>
              <a:rPr lang="zh-CN" altLang="en-US" dirty="0" smtClean="0">
                <a:solidFill>
                  <a:srgbClr val="FFFFFF"/>
                </a:solidFill>
                <a:latin typeface="微软雅黑"/>
                <a:ea typeface="微软雅黑"/>
                <a:cs typeface="微软雅黑"/>
              </a:rPr>
              <a:t>在这样</a:t>
            </a:r>
            <a:r>
              <a:rPr lang="zh-CN" altLang="en-US" dirty="0">
                <a:solidFill>
                  <a:srgbClr val="FFFFFF"/>
                </a:solidFill>
                <a:latin typeface="微软雅黑"/>
                <a:ea typeface="微软雅黑"/>
                <a:cs typeface="微软雅黑"/>
              </a:rPr>
              <a:t>的行业背景下，仍然没有一家主流网络设备厂商，真正来专注监控安防市场的应用特点，推出专门针对监控安防场景的网络传输设备。因此，锐捷网络旗下子品牌“睿易”</a:t>
            </a:r>
            <a:r>
              <a:rPr lang="zh-CN" altLang="en-US" dirty="0" smtClean="0">
                <a:solidFill>
                  <a:srgbClr val="FFFFFF"/>
                </a:solidFill>
                <a:latin typeface="微软雅黑"/>
                <a:ea typeface="微软雅黑"/>
                <a:cs typeface="微软雅黑"/>
              </a:rPr>
              <a:t>，针对监</a:t>
            </a:r>
            <a:r>
              <a:rPr lang="zh-CN" altLang="en-US" dirty="0">
                <a:solidFill>
                  <a:srgbClr val="FFFFFF"/>
                </a:solidFill>
                <a:latin typeface="微软雅黑"/>
                <a:ea typeface="微软雅黑"/>
                <a:cs typeface="微软雅黑"/>
              </a:rPr>
              <a:t>控安防的使用场景</a:t>
            </a:r>
            <a:r>
              <a:rPr lang="zh-CN" altLang="en-US" dirty="0" smtClean="0">
                <a:solidFill>
                  <a:srgbClr val="FFFFFF"/>
                </a:solidFill>
                <a:latin typeface="微软雅黑"/>
                <a:ea typeface="微软雅黑"/>
                <a:cs typeface="微软雅黑"/>
              </a:rPr>
              <a:t>，</a:t>
            </a:r>
            <a:r>
              <a:rPr lang="zh-CN" altLang="en-US" dirty="0" smtClean="0">
                <a:solidFill>
                  <a:srgbClr val="FFFF00"/>
                </a:solidFill>
                <a:latin typeface="微软雅黑"/>
                <a:ea typeface="微软雅黑"/>
                <a:cs typeface="微软雅黑"/>
              </a:rPr>
              <a:t>首次推出一系列专门针对监</a:t>
            </a:r>
            <a:r>
              <a:rPr lang="zh-CN" altLang="en-US" dirty="0">
                <a:solidFill>
                  <a:srgbClr val="FFFF00"/>
                </a:solidFill>
                <a:latin typeface="微软雅黑"/>
                <a:ea typeface="微软雅黑"/>
                <a:cs typeface="微软雅黑"/>
              </a:rPr>
              <a:t>控安防的网络交换机设备</a:t>
            </a:r>
            <a:r>
              <a:rPr lang="en-US" altLang="zh-CN" dirty="0">
                <a:solidFill>
                  <a:srgbClr val="FFFF00"/>
                </a:solidFill>
                <a:latin typeface="微软雅黑"/>
                <a:ea typeface="微软雅黑"/>
                <a:cs typeface="微软雅黑"/>
              </a:rPr>
              <a:t>——NBS1800C</a:t>
            </a:r>
            <a:r>
              <a:rPr lang="zh-CN" altLang="en-US" dirty="0">
                <a:solidFill>
                  <a:srgbClr val="FFFF00"/>
                </a:solidFill>
                <a:latin typeface="微软雅黑"/>
                <a:ea typeface="微软雅黑"/>
                <a:cs typeface="微软雅黑"/>
              </a:rPr>
              <a:t>系列</a:t>
            </a:r>
            <a:r>
              <a:rPr lang="zh-CN" altLang="en-US" dirty="0">
                <a:latin typeface="微软雅黑"/>
                <a:ea typeface="微软雅黑"/>
                <a:cs typeface="微软雅黑"/>
              </a:rPr>
              <a:t>。</a:t>
            </a:r>
          </a:p>
        </p:txBody>
      </p:sp>
      <p:sp>
        <p:nvSpPr>
          <p:cNvPr id="5" name="文本框 4"/>
          <p:cNvSpPr txBox="1"/>
          <p:nvPr/>
        </p:nvSpPr>
        <p:spPr>
          <a:xfrm>
            <a:off x="792485" y="503783"/>
            <a:ext cx="2710999" cy="523220"/>
          </a:xfrm>
          <a:prstGeom prst="rect">
            <a:avLst/>
          </a:prstGeom>
          <a:noFill/>
        </p:spPr>
        <p:txBody>
          <a:bodyPr wrap="none" rtlCol="0">
            <a:spAutoFit/>
          </a:bodyPr>
          <a:lstStyle/>
          <a:p>
            <a:r>
              <a:rPr kumimoji="1" lang="zh-CN" altLang="en-US" sz="2800" b="1" dirty="0" smtClean="0">
                <a:solidFill>
                  <a:srgbClr val="FFFFFF"/>
                </a:solidFill>
                <a:latin typeface="微软雅黑"/>
                <a:ea typeface="微软雅黑"/>
                <a:cs typeface="微软雅黑"/>
              </a:rPr>
              <a:t>监控交换机概述</a:t>
            </a:r>
            <a:endParaRPr kumimoji="1" lang="zh-CN" altLang="en-US" sz="2800" b="1" dirty="0">
              <a:solidFill>
                <a:srgbClr val="FFFFFF"/>
              </a:solidFill>
              <a:latin typeface="微软雅黑"/>
              <a:ea typeface="微软雅黑"/>
              <a:cs typeface="微软雅黑"/>
            </a:endParaRPr>
          </a:p>
        </p:txBody>
      </p:sp>
    </p:spTree>
    <p:extLst>
      <p:ext uri="{BB962C8B-B14F-4D97-AF65-F5344CB8AC3E}">
        <p14:creationId xmlns:p14="http://schemas.microsoft.com/office/powerpoint/2010/main" val="91046801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 29"/>
          <p:cNvGrpSpPr/>
          <p:nvPr/>
        </p:nvGrpSpPr>
        <p:grpSpPr>
          <a:xfrm>
            <a:off x="864493" y="1151855"/>
            <a:ext cx="3066887" cy="4320479"/>
            <a:chOff x="1181982" y="1151855"/>
            <a:chExt cx="3066887" cy="4320479"/>
          </a:xfrm>
        </p:grpSpPr>
        <p:sp>
          <p:nvSpPr>
            <p:cNvPr id="6" name="圆角矩形 5"/>
            <p:cNvSpPr/>
            <p:nvPr/>
          </p:nvSpPr>
          <p:spPr>
            <a:xfrm>
              <a:off x="1181982" y="1151855"/>
              <a:ext cx="3066887" cy="4320479"/>
            </a:xfrm>
            <a:prstGeom prst="round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smtClean="0">
                <a:solidFill>
                  <a:schemeClr val="bg1"/>
                </a:solidFill>
              </a:endParaRPr>
            </a:p>
          </p:txBody>
        </p:sp>
        <p:pic>
          <p:nvPicPr>
            <p:cNvPr id="8" name="Picture 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foregroundMark x1="8345" y1="11446" x2="94616" y2="16867"/>
                        </a14:backgroundRemoval>
                      </a14:imgEffect>
                    </a14:imgLayer>
                  </a14:imgProps>
                </a:ext>
                <a:ext uri="{28A0092B-C50C-407E-A947-70E740481C1C}">
                  <a14:useLocalDpi xmlns:a14="http://schemas.microsoft.com/office/drawing/2010/main" val="0"/>
                </a:ext>
              </a:extLst>
            </a:blip>
            <a:srcRect/>
            <a:stretch>
              <a:fillRect/>
            </a:stretch>
          </p:blipFill>
          <p:spPr bwMode="auto">
            <a:xfrm>
              <a:off x="1264764" y="1367879"/>
              <a:ext cx="2800157" cy="541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7"/>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945" b="100000" l="481" r="99920"/>
                      </a14:imgEffect>
                    </a14:imgLayer>
                  </a14:imgProps>
                </a:ext>
                <a:ext uri="{28A0092B-C50C-407E-A947-70E740481C1C}">
                  <a14:useLocalDpi xmlns:a14="http://schemas.microsoft.com/office/drawing/2010/main" val="0"/>
                </a:ext>
              </a:extLst>
            </a:blip>
            <a:srcRect/>
            <a:stretch>
              <a:fillRect/>
            </a:stretch>
          </p:blipFill>
          <p:spPr bwMode="auto">
            <a:xfrm>
              <a:off x="1319443" y="4008490"/>
              <a:ext cx="2676768" cy="1035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8"/>
            <p:cNvSpPr txBox="1"/>
            <p:nvPr/>
          </p:nvSpPr>
          <p:spPr>
            <a:xfrm>
              <a:off x="2014570" y="2044371"/>
              <a:ext cx="1413806"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RG-NBS1809</a:t>
              </a:r>
              <a:r>
                <a:rPr lang="en-US" altLang="zh-CN" sz="1400" b="1" dirty="0" smtClean="0">
                  <a:solidFill>
                    <a:srgbClr val="FF0000"/>
                  </a:solidFill>
                  <a:latin typeface="微软雅黑" pitchFamily="34" charset="-122"/>
                  <a:ea typeface="微软雅黑" pitchFamily="34" charset="-122"/>
                </a:rPr>
                <a:t>C</a:t>
              </a:r>
              <a:endParaRPr lang="zh-CN" altLang="en-US" sz="1400" b="1" dirty="0">
                <a:solidFill>
                  <a:srgbClr val="FF0000"/>
                </a:solidFill>
                <a:latin typeface="微软雅黑" pitchFamily="34" charset="-122"/>
                <a:ea typeface="微软雅黑" pitchFamily="34" charset="-122"/>
              </a:endParaRPr>
            </a:p>
          </p:txBody>
        </p:sp>
        <p:pic>
          <p:nvPicPr>
            <p:cNvPr id="11" name="Picture 8"/>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99315" l="127" r="100000"/>
                      </a14:imgEffect>
                    </a14:imgLayer>
                  </a14:imgProps>
                </a:ext>
                <a:ext uri="{28A0092B-C50C-407E-A947-70E740481C1C}">
                  <a14:useLocalDpi xmlns:a14="http://schemas.microsoft.com/office/drawing/2010/main" val="0"/>
                </a:ext>
              </a:extLst>
            </a:blip>
            <a:srcRect/>
            <a:stretch>
              <a:fillRect/>
            </a:stretch>
          </p:blipFill>
          <p:spPr bwMode="auto">
            <a:xfrm>
              <a:off x="1347909" y="2767517"/>
              <a:ext cx="2809328" cy="69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0"/>
            <p:cNvSpPr txBox="1"/>
            <p:nvPr/>
          </p:nvSpPr>
          <p:spPr>
            <a:xfrm>
              <a:off x="2103490" y="3451382"/>
              <a:ext cx="1413806"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RG-NBS1817</a:t>
              </a:r>
              <a:r>
                <a:rPr lang="en-US" altLang="zh-CN" sz="1400" b="1" dirty="0" smtClean="0">
                  <a:solidFill>
                    <a:srgbClr val="FF0000"/>
                  </a:solidFill>
                  <a:latin typeface="微软雅黑" pitchFamily="34" charset="-122"/>
                  <a:ea typeface="微软雅黑" pitchFamily="34" charset="-122"/>
                </a:rPr>
                <a:t>C</a:t>
              </a:r>
              <a:endParaRPr lang="zh-CN" altLang="en-US" sz="1400" b="1" dirty="0">
                <a:solidFill>
                  <a:srgbClr val="FF0000"/>
                </a:solidFill>
                <a:latin typeface="微软雅黑" pitchFamily="34" charset="-122"/>
                <a:ea typeface="微软雅黑" pitchFamily="34" charset="-122"/>
              </a:endParaRPr>
            </a:p>
          </p:txBody>
        </p:sp>
        <p:sp>
          <p:nvSpPr>
            <p:cNvPr id="13" name="TextBox 11"/>
            <p:cNvSpPr txBox="1"/>
            <p:nvPr/>
          </p:nvSpPr>
          <p:spPr>
            <a:xfrm>
              <a:off x="2125978" y="4915173"/>
              <a:ext cx="1413806"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RG-NBS1826</a:t>
              </a:r>
              <a:r>
                <a:rPr lang="en-US" altLang="zh-CN" sz="1400" b="1" dirty="0" smtClean="0">
                  <a:solidFill>
                    <a:srgbClr val="FF0000"/>
                  </a:solidFill>
                  <a:latin typeface="微软雅黑" pitchFamily="34" charset="-122"/>
                  <a:ea typeface="微软雅黑" pitchFamily="34" charset="-122"/>
                </a:rPr>
                <a:t>C</a:t>
              </a:r>
              <a:endParaRPr lang="zh-CN" altLang="en-US" sz="1400" b="1" dirty="0">
                <a:solidFill>
                  <a:srgbClr val="FF0000"/>
                </a:solidFill>
                <a:latin typeface="微软雅黑" pitchFamily="34" charset="-122"/>
                <a:ea typeface="微软雅黑" pitchFamily="34" charset="-122"/>
              </a:endParaRPr>
            </a:p>
          </p:txBody>
        </p:sp>
      </p:grpSp>
      <p:grpSp>
        <p:nvGrpSpPr>
          <p:cNvPr id="32" name="组 31"/>
          <p:cNvGrpSpPr/>
          <p:nvPr/>
        </p:nvGrpSpPr>
        <p:grpSpPr>
          <a:xfrm>
            <a:off x="4350021" y="1151855"/>
            <a:ext cx="3067200" cy="4320000"/>
            <a:chOff x="4350021" y="1151855"/>
            <a:chExt cx="3067200" cy="4320000"/>
          </a:xfrm>
        </p:grpSpPr>
        <p:sp>
          <p:nvSpPr>
            <p:cNvPr id="5" name="圆角矩形 4"/>
            <p:cNvSpPr/>
            <p:nvPr/>
          </p:nvSpPr>
          <p:spPr>
            <a:xfrm>
              <a:off x="4350021" y="1151855"/>
              <a:ext cx="3067200" cy="432000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smtClean="0">
                <a:solidFill>
                  <a:schemeClr val="bg1"/>
                </a:solidFill>
              </a:endParaRPr>
            </a:p>
          </p:txBody>
        </p:sp>
        <p:pic>
          <p:nvPicPr>
            <p:cNvPr id="7" name="Picture 2"/>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601704" y="2773816"/>
              <a:ext cx="2334676" cy="727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9"/>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124" b="98540" l="1601" r="99754"/>
                      </a14:imgEffect>
                    </a14:imgLayer>
                  </a14:imgProps>
                </a:ext>
                <a:ext uri="{28A0092B-C50C-407E-A947-70E740481C1C}">
                  <a14:useLocalDpi xmlns:a14="http://schemas.microsoft.com/office/drawing/2010/main" val="0"/>
                </a:ext>
              </a:extLst>
            </a:blip>
            <a:srcRect/>
            <a:stretch>
              <a:fillRect/>
            </a:stretch>
          </p:blipFill>
          <p:spPr bwMode="auto">
            <a:xfrm>
              <a:off x="4676188" y="1151855"/>
              <a:ext cx="2263971" cy="779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4"/>
            <p:cNvSpPr txBox="1"/>
            <p:nvPr/>
          </p:nvSpPr>
          <p:spPr>
            <a:xfrm>
              <a:off x="5180244" y="2015951"/>
              <a:ext cx="1547319"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RG-NBS1810</a:t>
              </a:r>
              <a:r>
                <a:rPr lang="en-US" altLang="zh-CN" sz="1400" b="1" dirty="0" smtClean="0">
                  <a:solidFill>
                    <a:srgbClr val="FFFF00"/>
                  </a:solidFill>
                  <a:latin typeface="微软雅黑" pitchFamily="34" charset="-122"/>
                  <a:ea typeface="微软雅黑" pitchFamily="34" charset="-122"/>
                </a:rPr>
                <a:t>GC</a:t>
              </a:r>
              <a:endParaRPr lang="zh-CN" altLang="en-US" sz="1400" b="1" dirty="0">
                <a:solidFill>
                  <a:srgbClr val="FFFF00"/>
                </a:solidFill>
                <a:latin typeface="微软雅黑" pitchFamily="34" charset="-122"/>
                <a:ea typeface="微软雅黑" pitchFamily="34" charset="-122"/>
              </a:endParaRPr>
            </a:p>
          </p:txBody>
        </p:sp>
        <p:sp>
          <p:nvSpPr>
            <p:cNvPr id="17" name="TextBox 15"/>
            <p:cNvSpPr txBox="1"/>
            <p:nvPr/>
          </p:nvSpPr>
          <p:spPr>
            <a:xfrm>
              <a:off x="5145093" y="3456111"/>
              <a:ext cx="1547319"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RG-NBS1818</a:t>
              </a:r>
              <a:r>
                <a:rPr lang="en-US" altLang="zh-CN" sz="1400" b="1" dirty="0" smtClean="0">
                  <a:solidFill>
                    <a:srgbClr val="FFFF00"/>
                  </a:solidFill>
                  <a:latin typeface="微软雅黑" pitchFamily="34" charset="-122"/>
                  <a:ea typeface="微软雅黑" pitchFamily="34" charset="-122"/>
                </a:rPr>
                <a:t>GC</a:t>
              </a:r>
              <a:endParaRPr lang="zh-CN" altLang="en-US" sz="1400" b="1" dirty="0">
                <a:solidFill>
                  <a:srgbClr val="FFFF00"/>
                </a:solidFill>
                <a:latin typeface="微软雅黑" pitchFamily="34" charset="-122"/>
                <a:ea typeface="微软雅黑" pitchFamily="34" charset="-122"/>
              </a:endParaRPr>
            </a:p>
          </p:txBody>
        </p:sp>
        <p:pic>
          <p:nvPicPr>
            <p:cNvPr id="18" name="Picture 10"/>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9375" b="98295" l="0" r="100000"/>
                      </a14:imgEffect>
                    </a14:imgLayer>
                  </a14:imgProps>
                </a:ext>
                <a:ext uri="{28A0092B-C50C-407E-A947-70E740481C1C}">
                  <a14:useLocalDpi xmlns:a14="http://schemas.microsoft.com/office/drawing/2010/main" val="0"/>
                </a:ext>
              </a:extLst>
            </a:blip>
            <a:srcRect/>
            <a:stretch>
              <a:fillRect/>
            </a:stretch>
          </p:blipFill>
          <p:spPr bwMode="auto">
            <a:xfrm>
              <a:off x="4509959" y="4032175"/>
              <a:ext cx="2542493" cy="960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7"/>
            <p:cNvSpPr txBox="1"/>
            <p:nvPr/>
          </p:nvSpPr>
          <p:spPr>
            <a:xfrm>
              <a:off x="5180244" y="4896271"/>
              <a:ext cx="1547319"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RG-NBS1826</a:t>
              </a:r>
              <a:r>
                <a:rPr lang="en-US" altLang="zh-CN" sz="1400" b="1" dirty="0" smtClean="0">
                  <a:solidFill>
                    <a:srgbClr val="FFFF00"/>
                  </a:solidFill>
                  <a:latin typeface="微软雅黑" pitchFamily="34" charset="-122"/>
                  <a:ea typeface="微软雅黑" pitchFamily="34" charset="-122"/>
                </a:rPr>
                <a:t>GC</a:t>
              </a:r>
              <a:endParaRPr lang="zh-CN" altLang="en-US" sz="1400" b="1" dirty="0">
                <a:solidFill>
                  <a:srgbClr val="FFFF00"/>
                </a:solidFill>
                <a:latin typeface="微软雅黑" pitchFamily="34" charset="-122"/>
                <a:ea typeface="微软雅黑" pitchFamily="34" charset="-122"/>
              </a:endParaRPr>
            </a:p>
          </p:txBody>
        </p:sp>
      </p:grpSp>
      <p:grpSp>
        <p:nvGrpSpPr>
          <p:cNvPr id="33" name="组 32"/>
          <p:cNvGrpSpPr/>
          <p:nvPr/>
        </p:nvGrpSpPr>
        <p:grpSpPr>
          <a:xfrm>
            <a:off x="7705253" y="1079847"/>
            <a:ext cx="3067200" cy="4320000"/>
            <a:chOff x="7705253" y="1079847"/>
            <a:chExt cx="3067200" cy="4320000"/>
          </a:xfrm>
        </p:grpSpPr>
        <p:sp>
          <p:nvSpPr>
            <p:cNvPr id="4" name="圆角矩形 3"/>
            <p:cNvSpPr/>
            <p:nvPr/>
          </p:nvSpPr>
          <p:spPr>
            <a:xfrm>
              <a:off x="7705253" y="1079847"/>
              <a:ext cx="3067200" cy="4320000"/>
            </a:xfrm>
            <a:prstGeom prst="roundRect">
              <a:avLst/>
            </a:prstGeom>
            <a:solidFill>
              <a:srgbClr val="CCFF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smtClean="0">
                <a:solidFill>
                  <a:schemeClr val="bg1"/>
                </a:solidFill>
              </a:endParaRPr>
            </a:p>
          </p:txBody>
        </p:sp>
        <p:pic>
          <p:nvPicPr>
            <p:cNvPr id="15" name="Picture 2"/>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002974" y="2706515"/>
              <a:ext cx="2334676" cy="727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9"/>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9124" b="98540" l="1601" r="99754"/>
                      </a14:imgEffect>
                    </a14:imgLayer>
                  </a14:imgProps>
                </a:ext>
                <a:ext uri="{28A0092B-C50C-407E-A947-70E740481C1C}">
                  <a14:useLocalDpi xmlns:a14="http://schemas.microsoft.com/office/drawing/2010/main" val="0"/>
                </a:ext>
              </a:extLst>
            </a:blip>
            <a:srcRect/>
            <a:stretch>
              <a:fillRect/>
            </a:stretch>
          </p:blipFill>
          <p:spPr bwMode="auto">
            <a:xfrm>
              <a:off x="8073679" y="1151855"/>
              <a:ext cx="2263971" cy="73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19"/>
            <p:cNvSpPr txBox="1"/>
            <p:nvPr/>
          </p:nvSpPr>
          <p:spPr>
            <a:xfrm>
              <a:off x="8556166" y="1999279"/>
              <a:ext cx="1736373"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RG-NBS1810</a:t>
              </a:r>
              <a:r>
                <a:rPr lang="en-US" altLang="zh-CN" sz="1400" b="1" dirty="0" smtClean="0">
                  <a:solidFill>
                    <a:srgbClr val="FF0000"/>
                  </a:solidFill>
                  <a:latin typeface="微软雅黑" pitchFamily="34" charset="-122"/>
                  <a:ea typeface="微软雅黑" pitchFamily="34" charset="-122"/>
                </a:rPr>
                <a:t>GC-P</a:t>
              </a:r>
              <a:endParaRPr lang="zh-CN" altLang="en-US" sz="1400" b="1" dirty="0">
                <a:solidFill>
                  <a:srgbClr val="FF0000"/>
                </a:solidFill>
                <a:latin typeface="微软雅黑" pitchFamily="34" charset="-122"/>
                <a:ea typeface="微软雅黑" pitchFamily="34" charset="-122"/>
              </a:endParaRPr>
            </a:p>
          </p:txBody>
        </p:sp>
        <p:pic>
          <p:nvPicPr>
            <p:cNvPr id="22" name="Picture 10"/>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9375" b="98295" l="0" r="100000"/>
                      </a14:imgEffect>
                    </a14:imgLayer>
                  </a14:imgProps>
                </a:ext>
                <a:ext uri="{28A0092B-C50C-407E-A947-70E740481C1C}">
                  <a14:useLocalDpi xmlns:a14="http://schemas.microsoft.com/office/drawing/2010/main" val="0"/>
                </a:ext>
              </a:extLst>
            </a:blip>
            <a:srcRect/>
            <a:stretch>
              <a:fillRect/>
            </a:stretch>
          </p:blipFill>
          <p:spPr bwMode="auto">
            <a:xfrm>
              <a:off x="7899064" y="3986326"/>
              <a:ext cx="2542493" cy="960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1"/>
            <p:cNvSpPr txBox="1"/>
            <p:nvPr/>
          </p:nvSpPr>
          <p:spPr>
            <a:xfrm>
              <a:off x="8556165" y="3464920"/>
              <a:ext cx="1736373"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RG-NBS1818</a:t>
              </a:r>
              <a:r>
                <a:rPr lang="en-US" altLang="zh-CN" sz="1400" b="1" dirty="0" smtClean="0">
                  <a:solidFill>
                    <a:srgbClr val="FF0000"/>
                  </a:solidFill>
                  <a:latin typeface="微软雅黑" pitchFamily="34" charset="-122"/>
                  <a:ea typeface="微软雅黑" pitchFamily="34" charset="-122"/>
                </a:rPr>
                <a:t>GC-P</a:t>
              </a:r>
              <a:endParaRPr lang="zh-CN" altLang="en-US" sz="1400" b="1" dirty="0">
                <a:solidFill>
                  <a:srgbClr val="FF0000"/>
                </a:solidFill>
                <a:latin typeface="微软雅黑" pitchFamily="34" charset="-122"/>
                <a:ea typeface="微软雅黑" pitchFamily="34" charset="-122"/>
              </a:endParaRPr>
            </a:p>
          </p:txBody>
        </p:sp>
        <p:sp>
          <p:nvSpPr>
            <p:cNvPr id="24" name="TextBox 22"/>
            <p:cNvSpPr txBox="1"/>
            <p:nvPr/>
          </p:nvSpPr>
          <p:spPr>
            <a:xfrm>
              <a:off x="8556165" y="4858766"/>
              <a:ext cx="1736373" cy="397545"/>
            </a:xfrm>
            <a:prstGeom prst="rect">
              <a:avLst/>
            </a:prstGeom>
            <a:noFill/>
          </p:spPr>
          <p:txBody>
            <a:bodyPr wrap="none" rtlCol="0">
              <a:spAutoFit/>
            </a:bodyPr>
            <a:lstStyle/>
            <a:p>
              <a:pPr>
                <a:lnSpc>
                  <a:spcPct val="150000"/>
                </a:lnSpc>
              </a:pPr>
              <a:r>
                <a:rPr lang="en-US" altLang="zh-CN" sz="1400" b="1" dirty="0" smtClean="0">
                  <a:solidFill>
                    <a:schemeClr val="bg1"/>
                  </a:solidFill>
                  <a:latin typeface="微软雅黑" pitchFamily="34" charset="-122"/>
                  <a:ea typeface="微软雅黑" pitchFamily="34" charset="-122"/>
                </a:rPr>
                <a:t>RG-NBS1826</a:t>
              </a:r>
              <a:r>
                <a:rPr lang="en-US" altLang="zh-CN" sz="1400" b="1" dirty="0" smtClean="0">
                  <a:solidFill>
                    <a:srgbClr val="FF0000"/>
                  </a:solidFill>
                  <a:latin typeface="微软雅黑" pitchFamily="34" charset="-122"/>
                  <a:ea typeface="微软雅黑" pitchFamily="34" charset="-122"/>
                </a:rPr>
                <a:t>GC-P</a:t>
              </a:r>
              <a:endParaRPr lang="zh-CN" altLang="en-US" sz="1400" b="1" dirty="0">
                <a:solidFill>
                  <a:srgbClr val="FF0000"/>
                </a:solidFill>
                <a:latin typeface="微软雅黑" pitchFamily="34" charset="-122"/>
                <a:ea typeface="微软雅黑" pitchFamily="34" charset="-122"/>
              </a:endParaRPr>
            </a:p>
          </p:txBody>
        </p:sp>
      </p:grpSp>
      <p:sp>
        <p:nvSpPr>
          <p:cNvPr id="25" name="TextBox 2"/>
          <p:cNvSpPr txBox="1"/>
          <p:nvPr/>
        </p:nvSpPr>
        <p:spPr>
          <a:xfrm>
            <a:off x="1725252" y="5594846"/>
            <a:ext cx="1510036" cy="369332"/>
          </a:xfrm>
          <a:prstGeom prst="rect">
            <a:avLst/>
          </a:prstGeom>
          <a:noFill/>
        </p:spPr>
        <p:txBody>
          <a:bodyPr wrap="none" rtlCol="0">
            <a:spAutoFit/>
          </a:bodyPr>
          <a:lstStyle/>
          <a:p>
            <a:r>
              <a:rPr lang="zh-CN" altLang="en-US" smtClean="0">
                <a:latin typeface="微软雅黑"/>
                <a:ea typeface="微软雅黑"/>
                <a:cs typeface="微软雅黑"/>
              </a:rPr>
              <a:t>百</a:t>
            </a:r>
            <a:r>
              <a:rPr lang="en-US" altLang="zh-CN" smtClean="0">
                <a:latin typeface="微软雅黑"/>
                <a:ea typeface="微软雅黑"/>
                <a:cs typeface="微软雅黑"/>
              </a:rPr>
              <a:t>+</a:t>
            </a:r>
            <a:r>
              <a:rPr lang="zh-CN" altLang="en-US" smtClean="0">
                <a:latin typeface="微软雅黑"/>
                <a:ea typeface="微软雅黑"/>
                <a:cs typeface="微软雅黑"/>
              </a:rPr>
              <a:t>千兆系列</a:t>
            </a:r>
            <a:endParaRPr lang="zh-CN" altLang="en-US">
              <a:latin typeface="微软雅黑"/>
              <a:ea typeface="微软雅黑"/>
              <a:cs typeface="微软雅黑"/>
            </a:endParaRPr>
          </a:p>
        </p:txBody>
      </p:sp>
      <p:sp>
        <p:nvSpPr>
          <p:cNvPr id="26" name="TextBox 25"/>
          <p:cNvSpPr txBox="1"/>
          <p:nvPr/>
        </p:nvSpPr>
        <p:spPr>
          <a:xfrm>
            <a:off x="5142289" y="5567952"/>
            <a:ext cx="1338828" cy="369332"/>
          </a:xfrm>
          <a:prstGeom prst="rect">
            <a:avLst/>
          </a:prstGeom>
          <a:noFill/>
        </p:spPr>
        <p:txBody>
          <a:bodyPr wrap="none" rtlCol="0">
            <a:spAutoFit/>
          </a:bodyPr>
          <a:lstStyle/>
          <a:p>
            <a:r>
              <a:rPr lang="zh-CN" altLang="en-US" smtClean="0">
                <a:latin typeface="微软雅黑"/>
                <a:ea typeface="微软雅黑"/>
                <a:cs typeface="微软雅黑"/>
              </a:rPr>
              <a:t>全千兆系列</a:t>
            </a:r>
            <a:endParaRPr lang="zh-CN" altLang="en-US">
              <a:latin typeface="微软雅黑"/>
              <a:ea typeface="微软雅黑"/>
              <a:cs typeface="微软雅黑"/>
            </a:endParaRPr>
          </a:p>
        </p:txBody>
      </p:sp>
      <p:sp>
        <p:nvSpPr>
          <p:cNvPr id="27" name="TextBox 26"/>
          <p:cNvSpPr txBox="1"/>
          <p:nvPr/>
        </p:nvSpPr>
        <p:spPr>
          <a:xfrm>
            <a:off x="8327384" y="5544343"/>
            <a:ext cx="1826141" cy="369332"/>
          </a:xfrm>
          <a:prstGeom prst="rect">
            <a:avLst/>
          </a:prstGeom>
          <a:noFill/>
        </p:spPr>
        <p:txBody>
          <a:bodyPr wrap="none" rtlCol="0">
            <a:spAutoFit/>
          </a:bodyPr>
          <a:lstStyle/>
          <a:p>
            <a:r>
              <a:rPr lang="zh-CN" altLang="en-US" dirty="0" smtClean="0">
                <a:latin typeface="微软雅黑"/>
                <a:ea typeface="微软雅黑"/>
                <a:cs typeface="微软雅黑"/>
              </a:rPr>
              <a:t>全千兆</a:t>
            </a:r>
            <a:r>
              <a:rPr lang="en-US" altLang="zh-CN" dirty="0" smtClean="0">
                <a:latin typeface="微软雅黑"/>
                <a:ea typeface="微软雅黑"/>
                <a:cs typeface="微软雅黑"/>
              </a:rPr>
              <a:t>POE</a:t>
            </a:r>
            <a:r>
              <a:rPr lang="zh-CN" altLang="en-US" dirty="0" smtClean="0">
                <a:latin typeface="微软雅黑"/>
                <a:ea typeface="微软雅黑"/>
                <a:cs typeface="微软雅黑"/>
              </a:rPr>
              <a:t>系列</a:t>
            </a:r>
            <a:endParaRPr lang="zh-CN" altLang="en-US" dirty="0">
              <a:latin typeface="微软雅黑"/>
              <a:ea typeface="微软雅黑"/>
              <a:cs typeface="微软雅黑"/>
            </a:endParaRPr>
          </a:p>
        </p:txBody>
      </p:sp>
      <p:sp>
        <p:nvSpPr>
          <p:cNvPr id="28" name="文本框 27"/>
          <p:cNvSpPr txBox="1"/>
          <p:nvPr/>
        </p:nvSpPr>
        <p:spPr>
          <a:xfrm>
            <a:off x="792485" y="503783"/>
            <a:ext cx="4565598" cy="523220"/>
          </a:xfrm>
          <a:prstGeom prst="rect">
            <a:avLst/>
          </a:prstGeom>
          <a:noFill/>
        </p:spPr>
        <p:txBody>
          <a:bodyPr wrap="none" rtlCol="0">
            <a:spAutoFit/>
          </a:bodyPr>
          <a:lstStyle/>
          <a:p>
            <a:r>
              <a:rPr kumimoji="1" lang="zh-CN" altLang="en-US" sz="2800" b="1" dirty="0" smtClean="0">
                <a:solidFill>
                  <a:srgbClr val="FFFFFF"/>
                </a:solidFill>
                <a:latin typeface="微软雅黑"/>
                <a:ea typeface="微软雅黑"/>
                <a:cs typeface="微软雅黑"/>
              </a:rPr>
              <a:t>新品监控交换机</a:t>
            </a:r>
            <a:r>
              <a:rPr kumimoji="1" lang="en-US" altLang="zh-CN" sz="2800" b="1" dirty="0" smtClean="0">
                <a:solidFill>
                  <a:srgbClr val="FFFFFF"/>
                </a:solidFill>
                <a:latin typeface="微软雅黑"/>
                <a:ea typeface="微软雅黑"/>
                <a:cs typeface="微软雅黑"/>
              </a:rPr>
              <a:t>ROADMAP</a:t>
            </a:r>
            <a:endParaRPr kumimoji="1" lang="zh-CN" altLang="en-US" sz="2800" b="1" dirty="0">
              <a:solidFill>
                <a:srgbClr val="FFFFFF"/>
              </a:solidFill>
              <a:latin typeface="微软雅黑"/>
              <a:ea typeface="微软雅黑"/>
              <a:cs typeface="微软雅黑"/>
            </a:endParaRPr>
          </a:p>
        </p:txBody>
      </p:sp>
    </p:spTree>
    <p:extLst>
      <p:ext uri="{BB962C8B-B14F-4D97-AF65-F5344CB8AC3E}">
        <p14:creationId xmlns:p14="http://schemas.microsoft.com/office/powerpoint/2010/main" val="318424228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208115718"/>
              </p:ext>
            </p:extLst>
          </p:nvPr>
        </p:nvGraphicFramePr>
        <p:xfrm>
          <a:off x="887966" y="1079847"/>
          <a:ext cx="7177327" cy="4980092"/>
        </p:xfrm>
        <a:graphic>
          <a:graphicData uri="http://schemas.openxmlformats.org/drawingml/2006/table">
            <a:tbl>
              <a:tblPr firstRow="1" bandRow="1">
                <a:tableStyleId>{00A15C55-8517-42AA-B614-E9B94910E393}</a:tableStyleId>
              </a:tblPr>
              <a:tblGrid>
                <a:gridCol w="1512168"/>
                <a:gridCol w="2232248"/>
                <a:gridCol w="3432911"/>
              </a:tblGrid>
              <a:tr h="370840">
                <a:tc>
                  <a:txBody>
                    <a:bodyPr/>
                    <a:lstStyle/>
                    <a:p>
                      <a:pPr algn="l" fontAlgn="b">
                        <a:lnSpc>
                          <a:spcPct val="100000"/>
                        </a:lnSpc>
                      </a:pPr>
                      <a:r>
                        <a:rPr lang="zh-CN" altLang="en-US" sz="1200" u="none" strike="noStrike" dirty="0">
                          <a:effectLst/>
                          <a:latin typeface="微软雅黑"/>
                          <a:ea typeface="微软雅黑"/>
                          <a:cs typeface="微软雅黑"/>
                        </a:rPr>
                        <a:t>产品型号</a:t>
                      </a:r>
                      <a:endParaRPr lang="zh-CN" altLang="en-US" sz="1200" b="1" i="0" u="none" strike="noStrike" dirty="0">
                        <a:solidFill>
                          <a:srgbClr val="00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zh-CN" altLang="en-US" sz="1200" u="none" strike="noStrike" dirty="0">
                          <a:effectLst/>
                          <a:latin typeface="微软雅黑"/>
                          <a:ea typeface="微软雅黑"/>
                          <a:cs typeface="微软雅黑"/>
                        </a:rPr>
                        <a:t>特性</a:t>
                      </a:r>
                      <a:endParaRPr lang="zh-CN" altLang="en-US" sz="1200" b="1" i="0" u="none" strike="noStrike" dirty="0">
                        <a:solidFill>
                          <a:srgbClr val="00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zh-CN" altLang="en-US" sz="1200" u="none" strike="noStrike" dirty="0">
                          <a:effectLst/>
                          <a:latin typeface="微软雅黑"/>
                          <a:ea typeface="微软雅黑"/>
                          <a:cs typeface="微软雅黑"/>
                        </a:rPr>
                        <a:t>说明</a:t>
                      </a:r>
                      <a:endParaRPr lang="zh-CN" altLang="en-US" sz="1200" b="1" i="0" u="none" strike="noStrike" dirty="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a:effectLst/>
                          <a:latin typeface="微软雅黑"/>
                          <a:ea typeface="微软雅黑"/>
                          <a:cs typeface="微软雅黑"/>
                        </a:rPr>
                        <a:t>RG-NBS18</a:t>
                      </a:r>
                      <a:r>
                        <a:rPr lang="en-US" sz="1200" u="none" strike="noStrike" dirty="0">
                          <a:solidFill>
                            <a:srgbClr val="FF0000"/>
                          </a:solidFill>
                          <a:effectLst/>
                          <a:latin typeface="微软雅黑"/>
                          <a:ea typeface="微软雅黑"/>
                          <a:cs typeface="微软雅黑"/>
                        </a:rPr>
                        <a:t>09</a:t>
                      </a:r>
                      <a:r>
                        <a:rPr lang="en-US" sz="1200" u="none" strike="noStrike" dirty="0">
                          <a:effectLst/>
                          <a:latin typeface="微软雅黑"/>
                          <a:ea typeface="微软雅黑"/>
                          <a:cs typeface="微软雅黑"/>
                        </a:rPr>
                        <a:t>C</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8</a:t>
                      </a:r>
                      <a:r>
                        <a:rPr lang="zh-CN" altLang="en-US" sz="1200" u="none" strike="noStrike" dirty="0">
                          <a:effectLst/>
                          <a:latin typeface="微软雅黑"/>
                          <a:ea typeface="微软雅黑"/>
                          <a:cs typeface="微软雅黑"/>
                        </a:rPr>
                        <a:t>口百</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a:t>
                      </a:r>
                      <a:r>
                        <a:rPr lang="en-US" altLang="zh-CN" sz="1200" u="none" strike="noStrike" dirty="0">
                          <a:effectLst/>
                          <a:latin typeface="微软雅黑"/>
                          <a:ea typeface="微软雅黑"/>
                          <a:cs typeface="微软雅黑"/>
                        </a:rPr>
                        <a:t>1</a:t>
                      </a:r>
                      <a:r>
                        <a:rPr lang="zh-CN" altLang="en-US" sz="1200" u="none" strike="noStrike" dirty="0">
                          <a:effectLst/>
                          <a:latin typeface="微软雅黑"/>
                          <a:ea typeface="微软雅黑"/>
                          <a:cs typeface="微软雅黑"/>
                        </a:rPr>
                        <a:t>个千兆</a:t>
                      </a:r>
                      <a:r>
                        <a:rPr lang="en-US" sz="1200" u="none" strike="noStrike" dirty="0" smtClean="0">
                          <a:solidFill>
                            <a:srgbClr val="FF0000"/>
                          </a:solidFill>
                          <a:effectLst/>
                          <a:latin typeface="微软雅黑"/>
                          <a:ea typeface="微软雅黑"/>
                          <a:cs typeface="微软雅黑"/>
                        </a:rPr>
                        <a:t>combo</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rowSpan="2">
                  <a:txBody>
                    <a:bodyPr/>
                    <a:lstStyle/>
                    <a:p>
                      <a:pPr algn="l" fontAlgn="b">
                        <a:lnSpc>
                          <a:spcPct val="120000"/>
                        </a:lnSpc>
                      </a:pPr>
                      <a:r>
                        <a:rPr lang="en-US" altLang="zh-CN" sz="1200" u="none" strike="noStrike" dirty="0">
                          <a:effectLst/>
                          <a:latin typeface="微软雅黑"/>
                          <a:ea typeface="微软雅黑"/>
                          <a:cs typeface="微软雅黑"/>
                        </a:rPr>
                        <a:t>1</a:t>
                      </a:r>
                      <a:r>
                        <a:rPr lang="zh-CN" altLang="en-US" sz="1200" u="none" strike="noStrike" dirty="0">
                          <a:effectLst/>
                          <a:latin typeface="微软雅黑"/>
                          <a:ea typeface="微软雅黑"/>
                          <a:cs typeface="微软雅黑"/>
                        </a:rPr>
                        <a:t>、</a:t>
                      </a:r>
                      <a:r>
                        <a:rPr lang="en-US" altLang="zh-CN" sz="1200" u="none" strike="noStrike" dirty="0">
                          <a:effectLst/>
                          <a:latin typeface="微软雅黑"/>
                          <a:ea typeface="微软雅黑"/>
                          <a:cs typeface="微软雅黑"/>
                        </a:rPr>
                        <a:t>8</a:t>
                      </a:r>
                      <a:r>
                        <a:rPr lang="zh-CN" altLang="en-US" sz="1200" u="none" strike="noStrike" dirty="0" smtClean="0">
                          <a:effectLst/>
                          <a:latin typeface="微软雅黑"/>
                          <a:ea typeface="微软雅黑"/>
                          <a:cs typeface="微软雅黑"/>
                        </a:rPr>
                        <a:t>路</a:t>
                      </a:r>
                      <a:r>
                        <a:rPr lang="en-US" altLang="zh-CN" sz="1200" u="none" strike="noStrike" dirty="0" smtClean="0">
                          <a:effectLst/>
                          <a:latin typeface="微软雅黑"/>
                          <a:ea typeface="微软雅黑"/>
                          <a:cs typeface="微软雅黑"/>
                        </a:rPr>
                        <a:t>/16</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100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像素摄像头接入</a:t>
                      </a:r>
                      <a:r>
                        <a:rPr lang="zh-CN" altLang="en-US" sz="1200" u="none" strike="noStrike" dirty="0">
                          <a:effectLst/>
                          <a:latin typeface="微软雅黑"/>
                          <a:ea typeface="微软雅黑"/>
                          <a:cs typeface="微软雅黑"/>
                        </a:rPr>
                        <a:t/>
                      </a:r>
                      <a:br>
                        <a:rPr lang="zh-CN" altLang="en-US" sz="1200" u="none" strike="noStrike" dirty="0">
                          <a:effectLst/>
                          <a:latin typeface="微软雅黑"/>
                          <a:ea typeface="微软雅黑"/>
                          <a:cs typeface="微软雅黑"/>
                        </a:rPr>
                      </a:br>
                      <a:r>
                        <a:rPr lang="zh-CN"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11</a:t>
                      </a:r>
                      <a:r>
                        <a:rPr lang="zh-CN" altLang="en-US" sz="1200" u="none" strike="noStrike" dirty="0" smtClean="0">
                          <a:effectLst/>
                          <a:latin typeface="微软雅黑"/>
                          <a:ea typeface="微软雅黑"/>
                          <a:cs typeface="微软雅黑"/>
                        </a:rPr>
                        <a:t>寸</a:t>
                      </a:r>
                      <a:r>
                        <a:rPr lang="zh-CN" altLang="en-US" sz="1200" u="none" strike="noStrike" dirty="0">
                          <a:effectLst/>
                          <a:latin typeface="微软雅黑"/>
                          <a:ea typeface="微软雅黑"/>
                          <a:cs typeface="微软雅黑"/>
                        </a:rPr>
                        <a:t>铁壳，长挂耳，</a:t>
                      </a:r>
                      <a:r>
                        <a:rPr lang="zh-CN" altLang="en-US" sz="1200" u="none" strike="noStrike" dirty="0" smtClean="0">
                          <a:effectLst/>
                          <a:latin typeface="微软雅黑"/>
                          <a:ea typeface="微软雅黑"/>
                          <a:cs typeface="微软雅黑"/>
                        </a:rPr>
                        <a:t>方便上架</a:t>
                      </a:r>
                      <a:endParaRPr lang="zh-CN" altLang="en-US" sz="1200" b="0" i="0" u="none" strike="noStrike" dirty="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a:effectLst/>
                          <a:latin typeface="微软雅黑"/>
                          <a:ea typeface="微软雅黑"/>
                          <a:cs typeface="微软雅黑"/>
                        </a:rPr>
                        <a:t>RG-NBS18</a:t>
                      </a:r>
                      <a:r>
                        <a:rPr lang="en-US" sz="1200" u="none" strike="noStrike" dirty="0">
                          <a:solidFill>
                            <a:srgbClr val="FF0000"/>
                          </a:solidFill>
                          <a:effectLst/>
                          <a:latin typeface="微软雅黑"/>
                          <a:ea typeface="微软雅黑"/>
                          <a:cs typeface="微软雅黑"/>
                        </a:rPr>
                        <a:t>17</a:t>
                      </a:r>
                      <a:r>
                        <a:rPr lang="en-US" sz="1200" u="none" strike="noStrike" dirty="0">
                          <a:effectLst/>
                          <a:latin typeface="微软雅黑"/>
                          <a:ea typeface="微软雅黑"/>
                          <a:cs typeface="微软雅黑"/>
                        </a:rPr>
                        <a:t>C</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16</a:t>
                      </a:r>
                      <a:r>
                        <a:rPr lang="zh-CN" altLang="en-US" sz="1200" u="none" strike="noStrike" dirty="0">
                          <a:effectLst/>
                          <a:latin typeface="微软雅黑"/>
                          <a:ea typeface="微软雅黑"/>
                          <a:cs typeface="微软雅黑"/>
                        </a:rPr>
                        <a:t>口百</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a:t>
                      </a:r>
                      <a:r>
                        <a:rPr lang="en-US" altLang="zh-CN" sz="1200" u="none" strike="noStrike" dirty="0">
                          <a:effectLst/>
                          <a:latin typeface="微软雅黑"/>
                          <a:ea typeface="微软雅黑"/>
                          <a:cs typeface="微软雅黑"/>
                        </a:rPr>
                        <a:t>1</a:t>
                      </a:r>
                      <a:r>
                        <a:rPr lang="zh-CN" altLang="en-US" sz="1200" u="none" strike="noStrike" dirty="0">
                          <a:effectLst/>
                          <a:latin typeface="微软雅黑"/>
                          <a:ea typeface="微软雅黑"/>
                          <a:cs typeface="微软雅黑"/>
                        </a:rPr>
                        <a:t>个千兆</a:t>
                      </a:r>
                      <a:r>
                        <a:rPr lang="en-US" sz="1200" u="none" strike="noStrike" dirty="0">
                          <a:solidFill>
                            <a:srgbClr val="FF0000"/>
                          </a:solidFill>
                          <a:effectLst/>
                          <a:latin typeface="微软雅黑"/>
                          <a:ea typeface="微软雅黑"/>
                          <a:cs typeface="微软雅黑"/>
                        </a:rPr>
                        <a:t>combo</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vMerge="1">
                  <a:txBody>
                    <a:bodyPr/>
                    <a:lstStyle/>
                    <a:p>
                      <a:pPr algn="l" fontAlgn="b">
                        <a:lnSpc>
                          <a:spcPct val="120000"/>
                        </a:lnSpc>
                      </a:pPr>
                      <a:endParaRPr lang="zh-CN" altLang="en-US" sz="1200" b="0" i="0" u="none" strike="noStrike" dirty="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a:effectLst/>
                          <a:latin typeface="微软雅黑"/>
                          <a:ea typeface="微软雅黑"/>
                          <a:cs typeface="微软雅黑"/>
                        </a:rPr>
                        <a:t>RG-NBS18</a:t>
                      </a:r>
                      <a:r>
                        <a:rPr lang="en-US" sz="1200" u="none" strike="noStrike" dirty="0">
                          <a:solidFill>
                            <a:srgbClr val="FF0000"/>
                          </a:solidFill>
                          <a:effectLst/>
                          <a:latin typeface="微软雅黑"/>
                          <a:ea typeface="微软雅黑"/>
                          <a:cs typeface="微软雅黑"/>
                        </a:rPr>
                        <a:t>26</a:t>
                      </a:r>
                      <a:r>
                        <a:rPr lang="en-US" sz="1200" u="none" strike="noStrike" dirty="0">
                          <a:effectLst/>
                          <a:latin typeface="微软雅黑"/>
                          <a:ea typeface="微软雅黑"/>
                          <a:cs typeface="微软雅黑"/>
                        </a:rPr>
                        <a:t>C</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24</a:t>
                      </a:r>
                      <a:r>
                        <a:rPr lang="zh-CN" altLang="en-US" sz="1200" u="none" strike="noStrike" dirty="0">
                          <a:effectLst/>
                          <a:latin typeface="微软雅黑"/>
                          <a:ea typeface="微软雅黑"/>
                          <a:cs typeface="微软雅黑"/>
                        </a:rPr>
                        <a:t>口百</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a:t>
                      </a:r>
                      <a:r>
                        <a:rPr lang="en-US" altLang="zh-CN" sz="1200" u="none" strike="noStrike" dirty="0">
                          <a:effectLst/>
                          <a:latin typeface="微软雅黑"/>
                          <a:ea typeface="微软雅黑"/>
                          <a:cs typeface="微软雅黑"/>
                        </a:rPr>
                        <a:t>2</a:t>
                      </a:r>
                      <a:r>
                        <a:rPr lang="zh-CN" altLang="en-US" sz="1200" u="none" strike="noStrike" dirty="0">
                          <a:effectLst/>
                          <a:latin typeface="微软雅黑"/>
                          <a:ea typeface="微软雅黑"/>
                          <a:cs typeface="微软雅黑"/>
                        </a:rPr>
                        <a:t>个千兆</a:t>
                      </a:r>
                      <a:r>
                        <a:rPr lang="en-US" sz="1200" u="none" strike="noStrike" dirty="0">
                          <a:solidFill>
                            <a:srgbClr val="FF0000"/>
                          </a:solidFill>
                          <a:effectLst/>
                          <a:latin typeface="微软雅黑"/>
                          <a:ea typeface="微软雅黑"/>
                          <a:cs typeface="微软雅黑"/>
                        </a:rPr>
                        <a:t>Combo</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20000"/>
                        </a:lnSpc>
                      </a:pPr>
                      <a:r>
                        <a:rPr lang="en-US" altLang="zh-CN" sz="1200" u="none" strike="noStrike" dirty="0">
                          <a:effectLst/>
                          <a:latin typeface="微软雅黑"/>
                          <a:ea typeface="微软雅黑"/>
                          <a:cs typeface="微软雅黑"/>
                        </a:rPr>
                        <a:t>1</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24</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100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像素摄像头接入</a:t>
                      </a:r>
                      <a:r>
                        <a:rPr lang="zh-CN" altLang="en-US" sz="1200" u="none" strike="noStrike" dirty="0">
                          <a:effectLst/>
                          <a:latin typeface="微软雅黑"/>
                          <a:ea typeface="微软雅黑"/>
                          <a:cs typeface="微软雅黑"/>
                        </a:rPr>
                        <a:t/>
                      </a:r>
                      <a:br>
                        <a:rPr lang="zh-CN" altLang="en-US" sz="1200" u="none" strike="noStrike" dirty="0">
                          <a:effectLst/>
                          <a:latin typeface="微软雅黑"/>
                          <a:ea typeface="微软雅黑"/>
                          <a:cs typeface="微软雅黑"/>
                        </a:rPr>
                      </a:b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19</a:t>
                      </a:r>
                      <a:r>
                        <a:rPr lang="zh-CN" altLang="en-US" sz="1200" u="none" strike="noStrike" dirty="0" smtClean="0">
                          <a:effectLst/>
                          <a:latin typeface="微软雅黑"/>
                          <a:ea typeface="微软雅黑"/>
                          <a:cs typeface="微软雅黑"/>
                        </a:rPr>
                        <a:t>寸</a:t>
                      </a:r>
                      <a:r>
                        <a:rPr lang="zh-CN" altLang="en-US" sz="1200" u="none" strike="noStrike" dirty="0">
                          <a:effectLst/>
                          <a:latin typeface="微软雅黑"/>
                          <a:ea typeface="微软雅黑"/>
                          <a:cs typeface="微软雅黑"/>
                        </a:rPr>
                        <a:t>铁壳</a:t>
                      </a:r>
                      <a:r>
                        <a:rPr lang="zh-CN" altLang="en-US" sz="1200" u="none" strike="noStrike" dirty="0" smtClean="0">
                          <a:effectLst/>
                          <a:latin typeface="微软雅黑"/>
                          <a:ea typeface="微软雅黑"/>
                          <a:cs typeface="微软雅黑"/>
                        </a:rPr>
                        <a:t>，可直接上架</a:t>
                      </a:r>
                      <a:endParaRPr lang="zh-CN" altLang="en-US" sz="1200" b="0" i="0" u="none" strike="noStrike" dirty="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smtClean="0">
                          <a:effectLst/>
                          <a:latin typeface="微软雅黑"/>
                          <a:ea typeface="微软雅黑"/>
                          <a:cs typeface="微软雅黑"/>
                        </a:rPr>
                        <a:t>RG-NBS18</a:t>
                      </a:r>
                      <a:r>
                        <a:rPr lang="en-US" altLang="zh-CN" sz="1200" u="none" strike="noStrike" dirty="0" smtClean="0">
                          <a:solidFill>
                            <a:srgbClr val="FF0000"/>
                          </a:solidFill>
                          <a:effectLst/>
                          <a:latin typeface="微软雅黑"/>
                          <a:ea typeface="微软雅黑"/>
                          <a:cs typeface="微软雅黑"/>
                        </a:rPr>
                        <a:t>10</a:t>
                      </a:r>
                      <a:r>
                        <a:rPr lang="en-US" sz="1200" u="none" strike="noStrike" dirty="0" smtClean="0">
                          <a:effectLst/>
                          <a:latin typeface="微软雅黑"/>
                          <a:ea typeface="微软雅黑"/>
                          <a:cs typeface="微软雅黑"/>
                        </a:rPr>
                        <a:t>GC</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8</a:t>
                      </a:r>
                      <a:r>
                        <a:rPr lang="zh-CN" altLang="en-US" sz="1200" u="none" strike="noStrike" dirty="0">
                          <a:effectLst/>
                          <a:latin typeface="微软雅黑"/>
                          <a:ea typeface="微软雅黑"/>
                          <a:cs typeface="微软雅黑"/>
                        </a:rPr>
                        <a:t>口千</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个千兆</a:t>
                      </a:r>
                      <a:r>
                        <a:rPr lang="zh-CN" altLang="en-US" sz="1200" u="none" strike="noStrike" dirty="0" smtClean="0">
                          <a:solidFill>
                            <a:schemeClr val="bg1"/>
                          </a:solidFill>
                          <a:effectLst/>
                          <a:latin typeface="微软雅黑"/>
                          <a:ea typeface="微软雅黑"/>
                          <a:cs typeface="微软雅黑"/>
                        </a:rPr>
                        <a:t>光口</a:t>
                      </a:r>
                      <a:endParaRPr lang="en-US" sz="1200" b="0" i="0" u="none" strike="noStrike" dirty="0">
                        <a:solidFill>
                          <a:schemeClr val="bg1"/>
                        </a:solidFill>
                        <a:effectLst/>
                        <a:latin typeface="微软雅黑"/>
                        <a:ea typeface="微软雅黑"/>
                        <a:cs typeface="微软雅黑"/>
                      </a:endParaRPr>
                    </a:p>
                  </a:txBody>
                  <a:tcPr marL="7793" marR="7793" marT="7793" marB="46800" anchor="ctr"/>
                </a:tc>
                <a:tc>
                  <a:txBody>
                    <a:bodyPr/>
                    <a:lstStyle/>
                    <a:p>
                      <a:pPr algn="l" fontAlgn="b">
                        <a:lnSpc>
                          <a:spcPct val="120000"/>
                        </a:lnSpc>
                      </a:pPr>
                      <a:r>
                        <a:rPr lang="en-US" altLang="zh-CN" sz="1200" u="none" strike="noStrike" dirty="0" smtClean="0">
                          <a:effectLst/>
                          <a:latin typeface="微软雅黑"/>
                          <a:ea typeface="微软雅黑"/>
                          <a:cs typeface="微软雅黑"/>
                        </a:rPr>
                        <a:t>1</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8</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300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像素接入</a:t>
                      </a:r>
                      <a:endParaRPr lang="en-US" altLang="zh-CN" sz="1200" u="none" strike="noStrike" dirty="0" smtClean="0">
                        <a:effectLst/>
                        <a:latin typeface="微软雅黑"/>
                        <a:ea typeface="微软雅黑"/>
                        <a:cs typeface="微软雅黑"/>
                      </a:endParaRPr>
                    </a:p>
                    <a:p>
                      <a:pPr marL="0" marR="0" indent="0" algn="l" defTabSz="914400" rtl="0" eaLnBrk="1" fontAlgn="b" latinLnBrk="0" hangingPunct="1">
                        <a:lnSpc>
                          <a:spcPct val="120000"/>
                        </a:lnSpc>
                        <a:spcBef>
                          <a:spcPts val="0"/>
                        </a:spcBef>
                        <a:spcAft>
                          <a:spcPts val="0"/>
                        </a:spcAft>
                        <a:buClrTx/>
                        <a:buSzTx/>
                        <a:buFontTx/>
                        <a:buNone/>
                        <a:tabLst/>
                        <a:defRPr/>
                      </a:pPr>
                      <a:r>
                        <a:rPr lang="zh-CN"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11</a:t>
                      </a:r>
                      <a:r>
                        <a:rPr lang="zh-CN" altLang="en-US" sz="1200" u="none" strike="noStrike" dirty="0" smtClean="0">
                          <a:effectLst/>
                          <a:latin typeface="微软雅黑"/>
                          <a:ea typeface="微软雅黑"/>
                          <a:cs typeface="微软雅黑"/>
                        </a:rPr>
                        <a:t>寸铁壳，长挂耳，方便上架</a:t>
                      </a:r>
                      <a:endParaRPr lang="zh-CN" altLang="en-US" sz="1200" b="0" i="0" u="none" strike="noStrike" dirty="0" smtClean="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smtClean="0">
                          <a:effectLst/>
                          <a:latin typeface="微软雅黑"/>
                          <a:ea typeface="微软雅黑"/>
                          <a:cs typeface="微软雅黑"/>
                        </a:rPr>
                        <a:t>RG-NBS18</a:t>
                      </a:r>
                      <a:r>
                        <a:rPr lang="en-US" sz="1200" u="none" strike="noStrike" dirty="0" smtClean="0">
                          <a:solidFill>
                            <a:srgbClr val="FF0000"/>
                          </a:solidFill>
                          <a:effectLst/>
                          <a:latin typeface="微软雅黑"/>
                          <a:ea typeface="微软雅黑"/>
                          <a:cs typeface="微软雅黑"/>
                        </a:rPr>
                        <a:t>1</a:t>
                      </a:r>
                      <a:r>
                        <a:rPr lang="en-US" altLang="zh-CN" sz="1200" u="none" strike="noStrike" dirty="0" smtClean="0">
                          <a:solidFill>
                            <a:srgbClr val="FF0000"/>
                          </a:solidFill>
                          <a:effectLst/>
                          <a:latin typeface="微软雅黑"/>
                          <a:ea typeface="微软雅黑"/>
                          <a:cs typeface="微软雅黑"/>
                        </a:rPr>
                        <a:t>8</a:t>
                      </a:r>
                      <a:r>
                        <a:rPr lang="en-US" sz="1200" u="none" strike="noStrike" dirty="0" smtClean="0">
                          <a:effectLst/>
                          <a:latin typeface="微软雅黑"/>
                          <a:ea typeface="微软雅黑"/>
                          <a:cs typeface="微软雅黑"/>
                        </a:rPr>
                        <a:t>GC</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16</a:t>
                      </a:r>
                      <a:r>
                        <a:rPr lang="zh-CN" altLang="en-US" sz="1200" u="none" strike="noStrike" dirty="0">
                          <a:effectLst/>
                          <a:latin typeface="微软雅黑"/>
                          <a:ea typeface="微软雅黑"/>
                          <a:cs typeface="微软雅黑"/>
                        </a:rPr>
                        <a:t>口千</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个千兆</a:t>
                      </a:r>
                      <a:r>
                        <a:rPr lang="zh-CN" altLang="en-US" sz="1200" u="none" strike="noStrike" dirty="0" smtClean="0">
                          <a:solidFill>
                            <a:srgbClr val="000000"/>
                          </a:solidFill>
                          <a:effectLst/>
                          <a:latin typeface="微软雅黑"/>
                          <a:ea typeface="微软雅黑"/>
                          <a:cs typeface="微软雅黑"/>
                        </a:rPr>
                        <a:t>光口</a:t>
                      </a:r>
                      <a:endParaRPr lang="en-US" sz="1200" b="0" i="0" u="none" strike="noStrike" dirty="0">
                        <a:solidFill>
                          <a:srgbClr val="000000"/>
                        </a:solidFill>
                        <a:effectLst/>
                        <a:latin typeface="微软雅黑"/>
                        <a:ea typeface="微软雅黑"/>
                        <a:cs typeface="微软雅黑"/>
                      </a:endParaRPr>
                    </a:p>
                  </a:txBody>
                  <a:tcPr marL="7793" marR="7793" marT="7793" marB="46800" anchor="ctr"/>
                </a:tc>
                <a:tc rowSpan="2">
                  <a:txBody>
                    <a:bodyPr/>
                    <a:lstStyle/>
                    <a:p>
                      <a:pPr algn="l" fontAlgn="b">
                        <a:lnSpc>
                          <a:spcPct val="120000"/>
                        </a:lnSpc>
                      </a:pPr>
                      <a:r>
                        <a:rPr lang="en-US" altLang="zh-CN" sz="1200" u="none" strike="noStrike" dirty="0" smtClean="0">
                          <a:effectLst/>
                          <a:latin typeface="微软雅黑"/>
                          <a:ea typeface="微软雅黑"/>
                          <a:cs typeface="微软雅黑"/>
                        </a:rPr>
                        <a:t>1</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16</a:t>
                      </a:r>
                      <a:r>
                        <a:rPr lang="zh-CN" altLang="en-US" sz="1200" u="none" strike="noStrike" dirty="0" smtClean="0">
                          <a:effectLst/>
                          <a:latin typeface="微软雅黑"/>
                          <a:ea typeface="微软雅黑"/>
                          <a:cs typeface="微软雅黑"/>
                        </a:rPr>
                        <a:t>路</a:t>
                      </a:r>
                      <a:r>
                        <a:rPr lang="en-US" altLang="zh-CN" sz="1200" u="none" strike="noStrike" dirty="0" smtClean="0">
                          <a:effectLst/>
                          <a:latin typeface="微软雅黑"/>
                          <a:ea typeface="微软雅黑"/>
                          <a:cs typeface="微软雅黑"/>
                        </a:rPr>
                        <a:t>/24</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300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像素接入</a:t>
                      </a:r>
                      <a:endParaRPr lang="en-US" altLang="zh-CN" sz="1200" u="none" strike="noStrike" dirty="0" smtClean="0">
                        <a:effectLst/>
                        <a:latin typeface="微软雅黑"/>
                        <a:ea typeface="微软雅黑"/>
                        <a:cs typeface="微软雅黑"/>
                      </a:endParaRPr>
                    </a:p>
                    <a:p>
                      <a:pPr marL="0" marR="0" indent="0" algn="l" defTabSz="914400" rtl="0" eaLnBrk="1" fontAlgn="b" latinLnBrk="0" hangingPunct="1">
                        <a:lnSpc>
                          <a:spcPct val="120000"/>
                        </a:lnSpc>
                        <a:spcBef>
                          <a:spcPts val="0"/>
                        </a:spcBef>
                        <a:spcAft>
                          <a:spcPts val="0"/>
                        </a:spcAft>
                        <a:buClrTx/>
                        <a:buSzTx/>
                        <a:buFontTx/>
                        <a:buNone/>
                        <a:tabLst/>
                        <a:defRPr/>
                      </a:pP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19</a:t>
                      </a:r>
                      <a:r>
                        <a:rPr lang="zh-CN" altLang="en-US" sz="1200" u="none" strike="noStrike" dirty="0" smtClean="0">
                          <a:effectLst/>
                          <a:latin typeface="微软雅黑"/>
                          <a:ea typeface="微软雅黑"/>
                          <a:cs typeface="微软雅黑"/>
                        </a:rPr>
                        <a:t>寸铁壳，可直接上架</a:t>
                      </a:r>
                      <a:endParaRPr lang="zh-CN" altLang="en-US" sz="1200" b="0" i="0" u="none" strike="noStrike" dirty="0" smtClean="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smtClean="0">
                          <a:effectLst/>
                          <a:latin typeface="微软雅黑"/>
                          <a:ea typeface="微软雅黑"/>
                          <a:cs typeface="微软雅黑"/>
                        </a:rPr>
                        <a:t>RG-NBS18</a:t>
                      </a:r>
                      <a:r>
                        <a:rPr lang="en-US" sz="1200" u="none" strike="noStrike" dirty="0" smtClean="0">
                          <a:solidFill>
                            <a:srgbClr val="FF0000"/>
                          </a:solidFill>
                          <a:effectLst/>
                          <a:latin typeface="微软雅黑"/>
                          <a:ea typeface="微软雅黑"/>
                          <a:cs typeface="微软雅黑"/>
                        </a:rPr>
                        <a:t>26</a:t>
                      </a:r>
                      <a:r>
                        <a:rPr lang="en-US" sz="1200" u="none" strike="noStrike" dirty="0" smtClean="0">
                          <a:effectLst/>
                          <a:latin typeface="微软雅黑"/>
                          <a:ea typeface="微软雅黑"/>
                          <a:cs typeface="微软雅黑"/>
                        </a:rPr>
                        <a:t>GC</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24</a:t>
                      </a:r>
                      <a:r>
                        <a:rPr lang="zh-CN" altLang="en-US" sz="1200" u="none" strike="noStrike" dirty="0">
                          <a:effectLst/>
                          <a:latin typeface="微软雅黑"/>
                          <a:ea typeface="微软雅黑"/>
                          <a:cs typeface="微软雅黑"/>
                        </a:rPr>
                        <a:t>口千</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a:t>
                      </a:r>
                      <a:r>
                        <a:rPr lang="en-US" altLang="zh-CN" sz="1200" u="none" strike="noStrike" dirty="0">
                          <a:effectLst/>
                          <a:latin typeface="微软雅黑"/>
                          <a:ea typeface="微软雅黑"/>
                          <a:cs typeface="微软雅黑"/>
                        </a:rPr>
                        <a:t>2</a:t>
                      </a:r>
                      <a:r>
                        <a:rPr lang="zh-CN" altLang="en-US" sz="1200" u="none" strike="noStrike" dirty="0">
                          <a:effectLst/>
                          <a:latin typeface="微软雅黑"/>
                          <a:ea typeface="微软雅黑"/>
                          <a:cs typeface="微软雅黑"/>
                        </a:rPr>
                        <a:t>个千</a:t>
                      </a:r>
                      <a:r>
                        <a:rPr lang="zh-CN" altLang="en-US" sz="1200" u="none" strike="noStrike" dirty="0" smtClean="0">
                          <a:effectLst/>
                          <a:latin typeface="微软雅黑"/>
                          <a:ea typeface="微软雅黑"/>
                          <a:cs typeface="微软雅黑"/>
                        </a:rPr>
                        <a:t>兆光口</a:t>
                      </a:r>
                      <a:endParaRPr lang="en-US" sz="1200" b="0" i="0" u="none" strike="noStrike" dirty="0">
                        <a:solidFill>
                          <a:srgbClr val="000000"/>
                        </a:solidFill>
                        <a:effectLst/>
                        <a:latin typeface="微软雅黑"/>
                        <a:ea typeface="微软雅黑"/>
                        <a:cs typeface="微软雅黑"/>
                      </a:endParaRPr>
                    </a:p>
                  </a:txBody>
                  <a:tcPr marL="7793" marR="7793" marT="7793" marB="46800" anchor="ctr"/>
                </a:tc>
                <a:tc vMerge="1">
                  <a:txBody>
                    <a:bodyPr/>
                    <a:lstStyle/>
                    <a:p>
                      <a:pPr algn="l" fontAlgn="b">
                        <a:lnSpc>
                          <a:spcPct val="120000"/>
                        </a:lnSpc>
                      </a:pPr>
                      <a:endParaRPr lang="zh-CN" altLang="en-US" sz="1200" b="0" i="0" u="none" strike="noStrike" dirty="0" smtClean="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smtClean="0">
                          <a:effectLst/>
                          <a:latin typeface="微软雅黑"/>
                          <a:ea typeface="微软雅黑"/>
                          <a:cs typeface="微软雅黑"/>
                        </a:rPr>
                        <a:t>RG-NBS18</a:t>
                      </a:r>
                      <a:r>
                        <a:rPr lang="en-US" altLang="zh-CN" sz="1200" u="none" strike="noStrike" dirty="0" smtClean="0">
                          <a:solidFill>
                            <a:srgbClr val="FF0000"/>
                          </a:solidFill>
                          <a:effectLst/>
                          <a:latin typeface="微软雅黑"/>
                          <a:ea typeface="微软雅黑"/>
                          <a:cs typeface="微软雅黑"/>
                        </a:rPr>
                        <a:t>10</a:t>
                      </a:r>
                      <a:r>
                        <a:rPr lang="en-US" sz="1200" u="none" strike="noStrike" dirty="0" smtClean="0">
                          <a:effectLst/>
                          <a:latin typeface="微软雅黑"/>
                          <a:ea typeface="微软雅黑"/>
                          <a:cs typeface="微软雅黑"/>
                        </a:rPr>
                        <a:t>GC</a:t>
                      </a:r>
                      <a:r>
                        <a:rPr lang="en-US" altLang="zh-CN" sz="1200" u="none" strike="noStrike" dirty="0" smtClean="0">
                          <a:effectLst/>
                          <a:latin typeface="微软雅黑"/>
                          <a:ea typeface="微软雅黑"/>
                          <a:cs typeface="微软雅黑"/>
                        </a:rPr>
                        <a:t>-P</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8</a:t>
                      </a:r>
                      <a:r>
                        <a:rPr lang="zh-CN" altLang="en-US" sz="1200" u="none" strike="noStrike" dirty="0">
                          <a:effectLst/>
                          <a:latin typeface="微软雅黑"/>
                          <a:ea typeface="微软雅黑"/>
                          <a:cs typeface="微软雅黑"/>
                        </a:rPr>
                        <a:t>口千</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个千兆光口</a:t>
                      </a:r>
                      <a:endParaRPr lang="en-US" sz="1200" b="0" i="0" u="none" strike="noStrike" dirty="0">
                        <a:solidFill>
                          <a:srgbClr val="000000"/>
                        </a:solidFill>
                        <a:effectLst/>
                        <a:latin typeface="微软雅黑"/>
                        <a:ea typeface="微软雅黑"/>
                        <a:cs typeface="微软雅黑"/>
                      </a:endParaRPr>
                    </a:p>
                  </a:txBody>
                  <a:tcPr marL="7793" marR="7793" marT="7793" marB="46800" anchor="ctr"/>
                </a:tc>
                <a:tc>
                  <a:txBody>
                    <a:bodyPr/>
                    <a:lstStyle/>
                    <a:p>
                      <a:pPr algn="l" fontAlgn="b">
                        <a:lnSpc>
                          <a:spcPct val="120000"/>
                        </a:lnSpc>
                      </a:pPr>
                      <a:r>
                        <a:rPr lang="en-US" altLang="zh-CN" sz="1200" u="none" strike="noStrike" dirty="0" smtClean="0">
                          <a:effectLst/>
                          <a:latin typeface="微软雅黑"/>
                          <a:ea typeface="微软雅黑"/>
                          <a:cs typeface="微软雅黑"/>
                        </a:rPr>
                        <a:t>1</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8</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300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像素接入</a:t>
                      </a:r>
                      <a:endParaRPr lang="en-US" altLang="zh-CN" sz="1200" u="none" strike="noStrike" dirty="0" smtClean="0">
                        <a:effectLst/>
                        <a:latin typeface="微软雅黑"/>
                        <a:ea typeface="微软雅黑"/>
                        <a:cs typeface="微软雅黑"/>
                      </a:endParaRPr>
                    </a:p>
                    <a:p>
                      <a:pPr marL="0" marR="0" indent="0" algn="l" defTabSz="914400" rtl="0" eaLnBrk="1" fontAlgn="b" latinLnBrk="0" hangingPunct="1">
                        <a:lnSpc>
                          <a:spcPct val="120000"/>
                        </a:lnSpc>
                        <a:spcBef>
                          <a:spcPts val="0"/>
                        </a:spcBef>
                        <a:spcAft>
                          <a:spcPts val="0"/>
                        </a:spcAft>
                        <a:buClrTx/>
                        <a:buSzTx/>
                        <a:buFontTx/>
                        <a:buNone/>
                        <a:tabLst/>
                        <a:defRPr/>
                      </a:pPr>
                      <a:r>
                        <a:rPr lang="zh-CN"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11</a:t>
                      </a:r>
                      <a:r>
                        <a:rPr lang="zh-CN" altLang="en-US" sz="1200" u="none" strike="noStrike" dirty="0" smtClean="0">
                          <a:effectLst/>
                          <a:latin typeface="微软雅黑"/>
                          <a:ea typeface="微软雅黑"/>
                          <a:cs typeface="微软雅黑"/>
                        </a:rPr>
                        <a:t>寸铁壳，长挂耳，方便上架</a:t>
                      </a:r>
                      <a:endParaRPr lang="en-US" altLang="zh-CN" sz="1200" u="none" strike="noStrike" dirty="0" smtClean="0">
                        <a:effectLst/>
                        <a:latin typeface="微软雅黑"/>
                        <a:ea typeface="微软雅黑"/>
                        <a:cs typeface="微软雅黑"/>
                      </a:endParaRPr>
                    </a:p>
                    <a:p>
                      <a:pPr algn="l" fontAlgn="b">
                        <a:lnSpc>
                          <a:spcPct val="120000"/>
                        </a:lnSpc>
                      </a:pPr>
                      <a:r>
                        <a:rPr lang="zh-CN" altLang="zh-CN" sz="1200" u="none" strike="noStrike" dirty="0" smtClean="0">
                          <a:effectLst/>
                          <a:latin typeface="微软雅黑"/>
                          <a:ea typeface="微软雅黑"/>
                          <a:cs typeface="微软雅黑"/>
                        </a:rPr>
                        <a:t>3</a:t>
                      </a:r>
                      <a:r>
                        <a:rPr lang="zh-CN" altLang="en-US" sz="1200" u="none" strike="noStrike" dirty="0" smtClean="0">
                          <a:effectLst/>
                          <a:latin typeface="微软雅黑"/>
                          <a:ea typeface="微软雅黑"/>
                          <a:cs typeface="微软雅黑"/>
                        </a:rPr>
                        <a:t>、支持</a:t>
                      </a:r>
                      <a:r>
                        <a:rPr lang="en-US" altLang="zh-CN" sz="1200" u="none" strike="noStrike" dirty="0" smtClean="0">
                          <a:effectLst/>
                          <a:latin typeface="微软雅黑"/>
                          <a:ea typeface="微软雅黑"/>
                          <a:cs typeface="微软雅黑"/>
                        </a:rPr>
                        <a:t>POE+</a:t>
                      </a:r>
                      <a:r>
                        <a:rPr lang="zh-CN" altLang="en-US" sz="1200" u="none" strike="noStrike" dirty="0" smtClean="0">
                          <a:effectLst/>
                          <a:latin typeface="微软雅黑"/>
                          <a:ea typeface="微软雅黑"/>
                          <a:cs typeface="微软雅黑"/>
                        </a:rPr>
                        <a:t>，</a:t>
                      </a:r>
                      <a:r>
                        <a:rPr lang="en-US" altLang="zh-CN" sz="1200" u="none" strike="noStrike" dirty="0" smtClean="0">
                          <a:solidFill>
                            <a:srgbClr val="FF0000"/>
                          </a:solidFill>
                          <a:effectLst/>
                          <a:latin typeface="微软雅黑"/>
                          <a:ea typeface="微软雅黑"/>
                          <a:cs typeface="微软雅黑"/>
                        </a:rPr>
                        <a:t>124W</a:t>
                      </a:r>
                      <a:r>
                        <a:rPr lang="zh-CN" altLang="en-US" sz="1200" u="none" strike="noStrike" dirty="0" smtClean="0">
                          <a:effectLst/>
                          <a:latin typeface="微软雅黑"/>
                          <a:ea typeface="微软雅黑"/>
                          <a:cs typeface="微软雅黑"/>
                        </a:rPr>
                        <a:t>，最大提供</a:t>
                      </a:r>
                      <a:r>
                        <a:rPr lang="en-US" altLang="zh-CN" sz="1200" u="none" strike="noStrike" dirty="0" smtClean="0">
                          <a:effectLst/>
                          <a:latin typeface="微软雅黑"/>
                          <a:ea typeface="微软雅黑"/>
                          <a:cs typeface="微软雅黑"/>
                        </a:rPr>
                        <a:t>8</a:t>
                      </a:r>
                      <a:r>
                        <a:rPr lang="zh-CN" altLang="en-US" sz="1200" u="none" strike="noStrike" dirty="0" smtClean="0">
                          <a:effectLst/>
                          <a:latin typeface="微软雅黑"/>
                          <a:ea typeface="微软雅黑"/>
                          <a:cs typeface="微软雅黑"/>
                        </a:rPr>
                        <a:t>路</a:t>
                      </a:r>
                      <a:r>
                        <a:rPr lang="en-US" altLang="zh-CN" sz="1200" u="none" strike="noStrike" dirty="0" smtClean="0">
                          <a:effectLst/>
                          <a:latin typeface="微软雅黑"/>
                          <a:ea typeface="微软雅黑"/>
                          <a:cs typeface="微软雅黑"/>
                        </a:rPr>
                        <a:t>POE</a:t>
                      </a:r>
                      <a:r>
                        <a:rPr lang="zh-CN" altLang="en-US" sz="1200" u="none" strike="noStrike" dirty="0" smtClean="0">
                          <a:effectLst/>
                          <a:latin typeface="微软雅黑"/>
                          <a:ea typeface="微软雅黑"/>
                          <a:cs typeface="微软雅黑"/>
                        </a:rPr>
                        <a:t>供电</a:t>
                      </a:r>
                      <a:endParaRPr lang="zh-CN" altLang="en-US" sz="1200" b="0" i="0" u="none" strike="noStrike" dirty="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smtClean="0">
                          <a:effectLst/>
                          <a:latin typeface="微软雅黑"/>
                          <a:ea typeface="微软雅黑"/>
                          <a:cs typeface="微软雅黑"/>
                        </a:rPr>
                        <a:t>RG-NBS18</a:t>
                      </a:r>
                      <a:r>
                        <a:rPr lang="en-US" sz="1200" u="none" strike="noStrike" dirty="0" smtClean="0">
                          <a:solidFill>
                            <a:srgbClr val="FF0000"/>
                          </a:solidFill>
                          <a:effectLst/>
                          <a:latin typeface="微软雅黑"/>
                          <a:ea typeface="微软雅黑"/>
                          <a:cs typeface="微软雅黑"/>
                        </a:rPr>
                        <a:t>1</a:t>
                      </a:r>
                      <a:r>
                        <a:rPr lang="en-US" altLang="zh-CN" sz="1200" u="none" strike="noStrike" dirty="0" smtClean="0">
                          <a:solidFill>
                            <a:srgbClr val="FF0000"/>
                          </a:solidFill>
                          <a:effectLst/>
                          <a:latin typeface="微软雅黑"/>
                          <a:ea typeface="微软雅黑"/>
                          <a:cs typeface="微软雅黑"/>
                        </a:rPr>
                        <a:t>8</a:t>
                      </a:r>
                      <a:r>
                        <a:rPr lang="en-US" sz="1200" u="none" strike="noStrike" dirty="0" smtClean="0">
                          <a:effectLst/>
                          <a:latin typeface="微软雅黑"/>
                          <a:ea typeface="微软雅黑"/>
                          <a:cs typeface="微软雅黑"/>
                        </a:rPr>
                        <a:t>GC</a:t>
                      </a:r>
                      <a:r>
                        <a:rPr lang="en-US" altLang="zh-CN" sz="1200" u="none" strike="noStrike" dirty="0" smtClean="0">
                          <a:effectLst/>
                          <a:latin typeface="微软雅黑"/>
                          <a:ea typeface="微软雅黑"/>
                          <a:cs typeface="微软雅黑"/>
                        </a:rPr>
                        <a:t>-P</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16</a:t>
                      </a:r>
                      <a:r>
                        <a:rPr lang="zh-CN" altLang="en-US" sz="1200" u="none" strike="noStrike" dirty="0">
                          <a:effectLst/>
                          <a:latin typeface="微软雅黑"/>
                          <a:ea typeface="微软雅黑"/>
                          <a:cs typeface="微软雅黑"/>
                        </a:rPr>
                        <a:t>口千</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个千兆光口</a:t>
                      </a:r>
                      <a:endParaRPr lang="en-US" sz="1200" b="0" i="0" u="none" strike="noStrike" dirty="0">
                        <a:solidFill>
                          <a:srgbClr val="000000"/>
                        </a:solidFill>
                        <a:effectLst/>
                        <a:latin typeface="微软雅黑"/>
                        <a:ea typeface="微软雅黑"/>
                        <a:cs typeface="微软雅黑"/>
                      </a:endParaRPr>
                    </a:p>
                  </a:txBody>
                  <a:tcPr marL="7793" marR="7793" marT="7793" marB="46800" anchor="ctr"/>
                </a:tc>
                <a:tc>
                  <a:txBody>
                    <a:bodyPr/>
                    <a:lstStyle/>
                    <a:p>
                      <a:pPr algn="l" fontAlgn="b">
                        <a:lnSpc>
                          <a:spcPct val="120000"/>
                        </a:lnSpc>
                      </a:pPr>
                      <a:r>
                        <a:rPr lang="en-US" altLang="zh-CN" sz="1200" u="none" strike="noStrike" dirty="0" smtClean="0">
                          <a:effectLst/>
                          <a:latin typeface="微软雅黑"/>
                          <a:ea typeface="微软雅黑"/>
                          <a:cs typeface="微软雅黑"/>
                        </a:rPr>
                        <a:t>1</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16</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300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像素接入</a:t>
                      </a:r>
                      <a:endParaRPr lang="en-US" altLang="zh-CN" sz="1200" u="none" strike="noStrike" dirty="0" smtClean="0">
                        <a:effectLst/>
                        <a:latin typeface="微软雅黑"/>
                        <a:ea typeface="微软雅黑"/>
                        <a:cs typeface="微软雅黑"/>
                      </a:endParaRPr>
                    </a:p>
                    <a:p>
                      <a:pPr algn="l" fontAlgn="b">
                        <a:lnSpc>
                          <a:spcPct val="120000"/>
                        </a:lnSpc>
                      </a:pP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19</a:t>
                      </a:r>
                      <a:r>
                        <a:rPr lang="zh-CN" altLang="en-US" sz="1200" u="none" strike="noStrike" dirty="0" smtClean="0">
                          <a:effectLst/>
                          <a:latin typeface="微软雅黑"/>
                          <a:ea typeface="微软雅黑"/>
                          <a:cs typeface="微软雅黑"/>
                        </a:rPr>
                        <a:t>寸铁壳，可直接上架</a:t>
                      </a:r>
                      <a:endParaRPr lang="en-US" altLang="zh-CN" sz="1200" u="none" strike="noStrike" dirty="0" smtClean="0">
                        <a:effectLst/>
                        <a:latin typeface="微软雅黑"/>
                        <a:ea typeface="微软雅黑"/>
                        <a:cs typeface="微软雅黑"/>
                      </a:endParaRPr>
                    </a:p>
                    <a:p>
                      <a:pPr algn="l" fontAlgn="b">
                        <a:lnSpc>
                          <a:spcPct val="120000"/>
                        </a:lnSpc>
                      </a:pPr>
                      <a:r>
                        <a:rPr lang="zh-CN" altLang="zh-CN" sz="1200" u="none" strike="noStrike" dirty="0" smtClean="0">
                          <a:effectLst/>
                          <a:latin typeface="微软雅黑"/>
                          <a:ea typeface="微软雅黑"/>
                          <a:cs typeface="微软雅黑"/>
                        </a:rPr>
                        <a:t>3</a:t>
                      </a:r>
                      <a:r>
                        <a:rPr lang="zh-CN" altLang="en-US" sz="1200" u="none" strike="noStrike" dirty="0" smtClean="0">
                          <a:effectLst/>
                          <a:latin typeface="微软雅黑"/>
                          <a:ea typeface="微软雅黑"/>
                          <a:cs typeface="微软雅黑"/>
                        </a:rPr>
                        <a:t>、提供</a:t>
                      </a:r>
                      <a:r>
                        <a:rPr lang="en-US" altLang="zh-CN" sz="1200" u="none" strike="noStrike" dirty="0" smtClean="0">
                          <a:effectLst/>
                          <a:latin typeface="微软雅黑"/>
                          <a:ea typeface="微软雅黑"/>
                          <a:cs typeface="微软雅黑"/>
                        </a:rPr>
                        <a:t>POE+</a:t>
                      </a:r>
                      <a:r>
                        <a:rPr lang="zh-CN" altLang="en-US" sz="1200" u="none" strike="noStrike" dirty="0" smtClean="0">
                          <a:effectLst/>
                          <a:latin typeface="微软雅黑"/>
                          <a:ea typeface="微软雅黑"/>
                          <a:cs typeface="微软雅黑"/>
                        </a:rPr>
                        <a:t>，</a:t>
                      </a:r>
                      <a:r>
                        <a:rPr lang="en-US" altLang="zh-CN" sz="1200" u="none" strike="noStrike" dirty="0" smtClean="0">
                          <a:solidFill>
                            <a:srgbClr val="FF0000"/>
                          </a:solidFill>
                          <a:effectLst/>
                          <a:latin typeface="微软雅黑"/>
                          <a:ea typeface="微软雅黑"/>
                          <a:cs typeface="微软雅黑"/>
                        </a:rPr>
                        <a:t>247W</a:t>
                      </a:r>
                      <a:r>
                        <a:rPr lang="zh-CN" altLang="en-US" sz="1200" u="none" strike="noStrike" dirty="0" smtClean="0">
                          <a:effectLst/>
                          <a:latin typeface="微软雅黑"/>
                          <a:ea typeface="微软雅黑"/>
                          <a:cs typeface="微软雅黑"/>
                        </a:rPr>
                        <a:t>，最大提供</a:t>
                      </a:r>
                      <a:r>
                        <a:rPr lang="en-US" altLang="zh-CN" sz="1200" u="none" strike="noStrike" dirty="0" smtClean="0">
                          <a:effectLst/>
                          <a:latin typeface="微软雅黑"/>
                          <a:ea typeface="微软雅黑"/>
                          <a:cs typeface="微软雅黑"/>
                        </a:rPr>
                        <a:t>16</a:t>
                      </a:r>
                      <a:r>
                        <a:rPr lang="zh-CN" altLang="en-US" sz="1200" u="none" strike="noStrike" dirty="0" smtClean="0">
                          <a:effectLst/>
                          <a:latin typeface="微软雅黑"/>
                          <a:ea typeface="微软雅黑"/>
                          <a:cs typeface="微软雅黑"/>
                        </a:rPr>
                        <a:t>路</a:t>
                      </a:r>
                      <a:r>
                        <a:rPr lang="en-US" altLang="zh-CN" sz="1200" u="none" strike="noStrike" dirty="0" smtClean="0">
                          <a:effectLst/>
                          <a:latin typeface="微软雅黑"/>
                          <a:ea typeface="微软雅黑"/>
                          <a:cs typeface="微软雅黑"/>
                        </a:rPr>
                        <a:t>POE</a:t>
                      </a:r>
                      <a:r>
                        <a:rPr lang="zh-CN" altLang="en-US" sz="1200" u="none" strike="noStrike" dirty="0" smtClean="0">
                          <a:effectLst/>
                          <a:latin typeface="微软雅黑"/>
                          <a:ea typeface="微软雅黑"/>
                          <a:cs typeface="微软雅黑"/>
                        </a:rPr>
                        <a:t>供电</a:t>
                      </a:r>
                      <a:endParaRPr lang="zh-CN" altLang="en-US" sz="1200" b="0" i="0" u="none" strike="noStrike" dirty="0">
                        <a:solidFill>
                          <a:srgbClr val="000000"/>
                        </a:solidFill>
                        <a:effectLst/>
                        <a:latin typeface="微软雅黑"/>
                        <a:ea typeface="微软雅黑"/>
                        <a:cs typeface="微软雅黑"/>
                      </a:endParaRPr>
                    </a:p>
                  </a:txBody>
                  <a:tcPr marL="7793" marR="7793" marT="7793" marB="46800" anchor="ctr"/>
                </a:tc>
              </a:tr>
              <a:tr h="370840">
                <a:tc>
                  <a:txBody>
                    <a:bodyPr/>
                    <a:lstStyle/>
                    <a:p>
                      <a:pPr algn="l" fontAlgn="b">
                        <a:lnSpc>
                          <a:spcPct val="100000"/>
                        </a:lnSpc>
                      </a:pPr>
                      <a:r>
                        <a:rPr lang="en-US" sz="1200" u="none" strike="noStrike" dirty="0" smtClean="0">
                          <a:effectLst/>
                          <a:latin typeface="微软雅黑"/>
                          <a:ea typeface="微软雅黑"/>
                          <a:cs typeface="微软雅黑"/>
                        </a:rPr>
                        <a:t>RG-NBS18</a:t>
                      </a:r>
                      <a:r>
                        <a:rPr lang="en-US" sz="1200" u="none" strike="noStrike" dirty="0" smtClean="0">
                          <a:solidFill>
                            <a:srgbClr val="FF0000"/>
                          </a:solidFill>
                          <a:effectLst/>
                          <a:latin typeface="微软雅黑"/>
                          <a:ea typeface="微软雅黑"/>
                          <a:cs typeface="微软雅黑"/>
                        </a:rPr>
                        <a:t>26</a:t>
                      </a:r>
                      <a:r>
                        <a:rPr lang="en-US" sz="1200" u="none" strike="noStrike" dirty="0" smtClean="0">
                          <a:effectLst/>
                          <a:latin typeface="微软雅黑"/>
                          <a:ea typeface="微软雅黑"/>
                          <a:cs typeface="微软雅黑"/>
                        </a:rPr>
                        <a:t>GC/-P</a:t>
                      </a:r>
                      <a:endParaRPr lang="en-US" sz="1200" b="0" i="0" u="none" strike="noStrike" dirty="0">
                        <a:solidFill>
                          <a:srgbClr val="FF0000"/>
                        </a:solidFill>
                        <a:effectLst/>
                        <a:latin typeface="微软雅黑"/>
                        <a:ea typeface="微软雅黑"/>
                        <a:cs typeface="微软雅黑"/>
                      </a:endParaRPr>
                    </a:p>
                  </a:txBody>
                  <a:tcPr marL="7793" marR="7793" marT="7793" marB="46800" anchor="ctr"/>
                </a:tc>
                <a:tc>
                  <a:txBody>
                    <a:bodyPr/>
                    <a:lstStyle/>
                    <a:p>
                      <a:pPr algn="l" fontAlgn="b">
                        <a:lnSpc>
                          <a:spcPct val="100000"/>
                        </a:lnSpc>
                      </a:pPr>
                      <a:r>
                        <a:rPr lang="en-US" altLang="zh-CN" sz="1200" u="none" strike="noStrike" dirty="0">
                          <a:effectLst/>
                          <a:latin typeface="微软雅黑"/>
                          <a:ea typeface="微软雅黑"/>
                          <a:cs typeface="微软雅黑"/>
                        </a:rPr>
                        <a:t>24</a:t>
                      </a:r>
                      <a:r>
                        <a:rPr lang="zh-CN" altLang="en-US" sz="1200" u="none" strike="noStrike" dirty="0">
                          <a:effectLst/>
                          <a:latin typeface="微软雅黑"/>
                          <a:ea typeface="微软雅黑"/>
                          <a:cs typeface="微软雅黑"/>
                        </a:rPr>
                        <a:t>口千</a:t>
                      </a:r>
                      <a:r>
                        <a:rPr lang="zh-CN" altLang="en-US" sz="1200" u="none" strike="noStrike" dirty="0" smtClean="0">
                          <a:effectLst/>
                          <a:latin typeface="微软雅黑"/>
                          <a:ea typeface="微软雅黑"/>
                          <a:cs typeface="微软雅黑"/>
                        </a:rPr>
                        <a:t>兆电口</a:t>
                      </a:r>
                      <a:r>
                        <a:rPr lang="en-US" altLang="zh-CN" sz="1200" u="none" strike="noStrike" dirty="0" smtClean="0">
                          <a:effectLst/>
                          <a:latin typeface="微软雅黑"/>
                          <a:ea typeface="微软雅黑"/>
                          <a:cs typeface="微软雅黑"/>
                        </a:rPr>
                        <a:t>+</a:t>
                      </a:r>
                      <a:r>
                        <a:rPr lang="en-US" altLang="zh-CN" sz="1200" u="none" strike="noStrike" dirty="0">
                          <a:effectLst/>
                          <a:latin typeface="微软雅黑"/>
                          <a:ea typeface="微软雅黑"/>
                          <a:cs typeface="微软雅黑"/>
                        </a:rPr>
                        <a:t>2</a:t>
                      </a:r>
                      <a:r>
                        <a:rPr lang="zh-CN" altLang="en-US" sz="1200" u="none" strike="noStrike" dirty="0">
                          <a:effectLst/>
                          <a:latin typeface="微软雅黑"/>
                          <a:ea typeface="微软雅黑"/>
                          <a:cs typeface="微软雅黑"/>
                        </a:rPr>
                        <a:t>个千</a:t>
                      </a:r>
                      <a:r>
                        <a:rPr lang="zh-CN" altLang="en-US" sz="1200" u="none" strike="noStrike" dirty="0" smtClean="0">
                          <a:effectLst/>
                          <a:latin typeface="微软雅黑"/>
                          <a:ea typeface="微软雅黑"/>
                          <a:cs typeface="微软雅黑"/>
                        </a:rPr>
                        <a:t>兆光口</a:t>
                      </a:r>
                      <a:endParaRPr lang="en-US" sz="1200" b="0" i="0" u="none" strike="noStrike" dirty="0">
                        <a:solidFill>
                          <a:srgbClr val="000000"/>
                        </a:solidFill>
                        <a:effectLst/>
                        <a:latin typeface="微软雅黑"/>
                        <a:ea typeface="微软雅黑"/>
                        <a:cs typeface="微软雅黑"/>
                      </a:endParaRPr>
                    </a:p>
                  </a:txBody>
                  <a:tcPr marL="7793" marR="7793" marT="7793" marB="46800" anchor="ctr"/>
                </a:tc>
                <a:tc>
                  <a:txBody>
                    <a:bodyPr/>
                    <a:lstStyle/>
                    <a:p>
                      <a:pPr algn="l" fontAlgn="b">
                        <a:lnSpc>
                          <a:spcPct val="120000"/>
                        </a:lnSpc>
                      </a:pPr>
                      <a:r>
                        <a:rPr lang="en-US" altLang="zh-CN" sz="1200" u="none" strike="noStrike" dirty="0" smtClean="0">
                          <a:effectLst/>
                          <a:latin typeface="微软雅黑"/>
                          <a:ea typeface="微软雅黑"/>
                          <a:cs typeface="微软雅黑"/>
                        </a:rPr>
                        <a:t>1</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24</a:t>
                      </a:r>
                      <a:r>
                        <a:rPr lang="zh-CN" altLang="en-US" sz="1200" u="none" strike="noStrike" dirty="0" smtClean="0">
                          <a:effectLst/>
                          <a:latin typeface="微软雅黑"/>
                          <a:ea typeface="微软雅黑"/>
                          <a:cs typeface="微软雅黑"/>
                        </a:rPr>
                        <a:t>路</a:t>
                      </a:r>
                      <a:r>
                        <a:rPr lang="en-US" altLang="zh-CN" sz="1200" u="none" strike="noStrike" dirty="0" smtClean="0">
                          <a:solidFill>
                            <a:srgbClr val="FF0000"/>
                          </a:solidFill>
                          <a:effectLst/>
                          <a:latin typeface="微软雅黑"/>
                          <a:ea typeface="微软雅黑"/>
                          <a:cs typeface="微软雅黑"/>
                        </a:rPr>
                        <a:t>300</a:t>
                      </a:r>
                      <a:r>
                        <a:rPr lang="zh-CN" altLang="en-US" sz="1200" u="none" strike="noStrike" dirty="0" smtClean="0">
                          <a:solidFill>
                            <a:srgbClr val="FF0000"/>
                          </a:solidFill>
                          <a:effectLst/>
                          <a:latin typeface="微软雅黑"/>
                          <a:ea typeface="微软雅黑"/>
                          <a:cs typeface="微软雅黑"/>
                        </a:rPr>
                        <a:t>万</a:t>
                      </a:r>
                      <a:r>
                        <a:rPr lang="zh-CN" altLang="en-US" sz="1200" u="none" strike="noStrike" dirty="0" smtClean="0">
                          <a:effectLst/>
                          <a:latin typeface="微软雅黑"/>
                          <a:ea typeface="微软雅黑"/>
                          <a:cs typeface="微软雅黑"/>
                        </a:rPr>
                        <a:t>像素摄像头接入</a:t>
                      </a:r>
                      <a:endParaRPr lang="en-US" altLang="zh-CN" sz="1200" u="none" strike="noStrike" dirty="0" smtClean="0">
                        <a:effectLst/>
                        <a:latin typeface="微软雅黑"/>
                        <a:ea typeface="微软雅黑"/>
                        <a:cs typeface="微软雅黑"/>
                      </a:endParaRPr>
                    </a:p>
                    <a:p>
                      <a:pPr algn="l" fontAlgn="b">
                        <a:lnSpc>
                          <a:spcPct val="120000"/>
                        </a:lnSpc>
                      </a:pPr>
                      <a:r>
                        <a:rPr lang="en-US" altLang="zh-CN" sz="1200" u="none" strike="noStrike" dirty="0" smtClean="0">
                          <a:effectLst/>
                          <a:latin typeface="微软雅黑"/>
                          <a:ea typeface="微软雅黑"/>
                          <a:cs typeface="微软雅黑"/>
                        </a:rPr>
                        <a:t>2</a:t>
                      </a:r>
                      <a:r>
                        <a:rPr lang="zh-CN" altLang="en-US" sz="1200" u="none" strike="noStrike" dirty="0" smtClean="0">
                          <a:effectLst/>
                          <a:latin typeface="微软雅黑"/>
                          <a:ea typeface="微软雅黑"/>
                          <a:cs typeface="微软雅黑"/>
                        </a:rPr>
                        <a:t>、</a:t>
                      </a:r>
                      <a:r>
                        <a:rPr lang="en-US" altLang="zh-CN" sz="1200" u="none" strike="noStrike" dirty="0" smtClean="0">
                          <a:effectLst/>
                          <a:latin typeface="微软雅黑"/>
                          <a:ea typeface="微软雅黑"/>
                          <a:cs typeface="微软雅黑"/>
                        </a:rPr>
                        <a:t>19</a:t>
                      </a:r>
                      <a:r>
                        <a:rPr lang="zh-CN" altLang="en-US" sz="1200" u="none" strike="noStrike" dirty="0" smtClean="0">
                          <a:effectLst/>
                          <a:latin typeface="微软雅黑"/>
                          <a:ea typeface="微软雅黑"/>
                          <a:cs typeface="微软雅黑"/>
                        </a:rPr>
                        <a:t>寸铁壳，可直接上架</a:t>
                      </a:r>
                      <a:endParaRPr lang="en-US" altLang="zh-CN" sz="1200" u="none" strike="noStrike" dirty="0" smtClean="0">
                        <a:effectLst/>
                        <a:latin typeface="微软雅黑"/>
                        <a:ea typeface="微软雅黑"/>
                        <a:cs typeface="微软雅黑"/>
                      </a:endParaRPr>
                    </a:p>
                    <a:p>
                      <a:pPr algn="l" fontAlgn="b">
                        <a:lnSpc>
                          <a:spcPct val="120000"/>
                        </a:lnSpc>
                      </a:pPr>
                      <a:r>
                        <a:rPr lang="zh-CN" altLang="zh-CN" sz="1200" u="none" strike="noStrike" dirty="0" smtClean="0">
                          <a:effectLst/>
                          <a:latin typeface="微软雅黑"/>
                          <a:ea typeface="微软雅黑"/>
                          <a:cs typeface="微软雅黑"/>
                        </a:rPr>
                        <a:t>3</a:t>
                      </a:r>
                      <a:r>
                        <a:rPr lang="zh-CN" altLang="en-US" sz="1200" u="none" strike="noStrike" dirty="0" smtClean="0">
                          <a:effectLst/>
                          <a:latin typeface="微软雅黑"/>
                          <a:ea typeface="微软雅黑"/>
                          <a:cs typeface="微软雅黑"/>
                        </a:rPr>
                        <a:t>、提供</a:t>
                      </a:r>
                      <a:r>
                        <a:rPr lang="en-US" altLang="zh-CN" sz="1200" u="none" strike="noStrike" dirty="0" smtClean="0">
                          <a:effectLst/>
                          <a:latin typeface="微软雅黑"/>
                          <a:ea typeface="微软雅黑"/>
                          <a:cs typeface="微软雅黑"/>
                        </a:rPr>
                        <a:t>POE+</a:t>
                      </a:r>
                      <a:r>
                        <a:rPr lang="zh-CN" altLang="en-US" sz="1200" u="none" strike="noStrike" dirty="0" smtClean="0">
                          <a:effectLst/>
                          <a:latin typeface="微软雅黑"/>
                          <a:ea typeface="微软雅黑"/>
                          <a:cs typeface="微软雅黑"/>
                        </a:rPr>
                        <a:t>，</a:t>
                      </a:r>
                      <a:r>
                        <a:rPr lang="en-US" altLang="zh-CN" sz="1200" u="none" strike="noStrike" dirty="0" smtClean="0">
                          <a:solidFill>
                            <a:srgbClr val="FF0000"/>
                          </a:solidFill>
                          <a:effectLst/>
                          <a:latin typeface="微软雅黑"/>
                          <a:ea typeface="微软雅黑"/>
                          <a:cs typeface="微软雅黑"/>
                        </a:rPr>
                        <a:t>370W</a:t>
                      </a:r>
                      <a:r>
                        <a:rPr lang="zh-CN" altLang="en-US" sz="1200" u="none" strike="noStrike" dirty="0" smtClean="0">
                          <a:effectLst/>
                          <a:latin typeface="微软雅黑"/>
                          <a:ea typeface="微软雅黑"/>
                          <a:cs typeface="微软雅黑"/>
                        </a:rPr>
                        <a:t>，最大提供</a:t>
                      </a:r>
                      <a:r>
                        <a:rPr lang="en-US" altLang="zh-CN" sz="1200" u="none" strike="noStrike" dirty="0" smtClean="0">
                          <a:effectLst/>
                          <a:latin typeface="微软雅黑"/>
                          <a:ea typeface="微软雅黑"/>
                          <a:cs typeface="微软雅黑"/>
                        </a:rPr>
                        <a:t>24</a:t>
                      </a:r>
                      <a:r>
                        <a:rPr lang="zh-CN" altLang="en-US" sz="1200" u="none" strike="noStrike" dirty="0" smtClean="0">
                          <a:effectLst/>
                          <a:latin typeface="微软雅黑"/>
                          <a:ea typeface="微软雅黑"/>
                          <a:cs typeface="微软雅黑"/>
                        </a:rPr>
                        <a:t>路</a:t>
                      </a:r>
                      <a:r>
                        <a:rPr lang="en-US" altLang="zh-CN" sz="1200" u="none" strike="noStrike" dirty="0" smtClean="0">
                          <a:effectLst/>
                          <a:latin typeface="微软雅黑"/>
                          <a:ea typeface="微软雅黑"/>
                          <a:cs typeface="微软雅黑"/>
                        </a:rPr>
                        <a:t>POE</a:t>
                      </a:r>
                      <a:r>
                        <a:rPr lang="zh-CN" altLang="en-US" sz="1200" u="none" strike="noStrike" dirty="0" smtClean="0">
                          <a:effectLst/>
                          <a:latin typeface="微软雅黑"/>
                          <a:ea typeface="微软雅黑"/>
                          <a:cs typeface="微软雅黑"/>
                        </a:rPr>
                        <a:t>供电</a:t>
                      </a:r>
                      <a:endParaRPr lang="zh-CN" altLang="en-US" sz="1200" b="0" i="0" u="none" strike="noStrike" dirty="0">
                        <a:solidFill>
                          <a:srgbClr val="000000"/>
                        </a:solidFill>
                        <a:effectLst/>
                        <a:latin typeface="微软雅黑"/>
                        <a:ea typeface="微软雅黑"/>
                        <a:cs typeface="微软雅黑"/>
                      </a:endParaRPr>
                    </a:p>
                  </a:txBody>
                  <a:tcPr marL="7793" marR="7793" marT="7793" marB="46800" anchor="ctr"/>
                </a:tc>
              </a:tr>
            </a:tbl>
          </a:graphicData>
        </a:graphic>
      </p:graphicFrame>
      <p:sp>
        <p:nvSpPr>
          <p:cNvPr id="5" name="文本框 4"/>
          <p:cNvSpPr txBox="1"/>
          <p:nvPr/>
        </p:nvSpPr>
        <p:spPr>
          <a:xfrm>
            <a:off x="792485" y="503783"/>
            <a:ext cx="4565598" cy="523220"/>
          </a:xfrm>
          <a:prstGeom prst="rect">
            <a:avLst/>
          </a:prstGeom>
          <a:noFill/>
        </p:spPr>
        <p:txBody>
          <a:bodyPr wrap="none" rtlCol="0">
            <a:spAutoFit/>
          </a:bodyPr>
          <a:lstStyle/>
          <a:p>
            <a:r>
              <a:rPr kumimoji="1" lang="zh-CN" altLang="en-US" sz="2800" b="1" dirty="0" smtClean="0">
                <a:solidFill>
                  <a:srgbClr val="FFFFFF"/>
                </a:solidFill>
                <a:latin typeface="微软雅黑"/>
                <a:ea typeface="微软雅黑"/>
                <a:cs typeface="微软雅黑"/>
              </a:rPr>
              <a:t>新品监控交换机</a:t>
            </a:r>
            <a:r>
              <a:rPr kumimoji="1" lang="en-US" altLang="zh-CN" sz="2800" b="1" dirty="0" smtClean="0">
                <a:solidFill>
                  <a:srgbClr val="FFFFFF"/>
                </a:solidFill>
                <a:latin typeface="微软雅黑"/>
                <a:ea typeface="微软雅黑"/>
                <a:cs typeface="微软雅黑"/>
              </a:rPr>
              <a:t>ROADMAP</a:t>
            </a:r>
            <a:endParaRPr kumimoji="1" lang="zh-CN" altLang="en-US" sz="2800" b="1" dirty="0">
              <a:solidFill>
                <a:srgbClr val="FFFFFF"/>
              </a:solidFill>
              <a:latin typeface="微软雅黑"/>
              <a:ea typeface="微软雅黑"/>
              <a:cs typeface="微软雅黑"/>
            </a:endParaRPr>
          </a:p>
        </p:txBody>
      </p:sp>
    </p:spTree>
    <p:extLst>
      <p:ext uri="{BB962C8B-B14F-4D97-AF65-F5344CB8AC3E}">
        <p14:creationId xmlns:p14="http://schemas.microsoft.com/office/powerpoint/2010/main" val="230295380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solidFill>
                  <a:srgbClr val="FFFFFF"/>
                </a:solidFill>
                <a:latin typeface="微软雅黑" panose="020B0503020204020204" pitchFamily="34" charset="-122"/>
                <a:ea typeface="微软雅黑" panose="020B0503020204020204" pitchFamily="34" charset="-122"/>
              </a:rPr>
              <a:t>目录</a:t>
            </a:r>
            <a:endParaRPr lang="zh-CN" altLang="en-US" sz="4000" dirty="0">
              <a:solidFill>
                <a:srgbClr val="FFFFFF"/>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648112" y="1511895"/>
            <a:ext cx="9433405" cy="3312368"/>
          </a:xfrm>
        </p:spPr>
        <p:txBody>
          <a:bodyPr/>
          <a:lstStyle/>
          <a:p>
            <a:pPr>
              <a:buFont typeface="Wingdings" panose="05000000000000000000" pitchFamily="2" charset="2"/>
              <a:buChar char="n"/>
            </a:pPr>
            <a:r>
              <a:rPr lang="zh-CN" altLang="en-US" sz="2400" b="1" dirty="0" smtClean="0">
                <a:latin typeface="微软雅黑" panose="020B0503020204020204" pitchFamily="34" charset="-122"/>
                <a:ea typeface="微软雅黑" panose="020B0503020204020204" pitchFamily="34" charset="-122"/>
              </a:rPr>
              <a:t>监</a:t>
            </a:r>
            <a:r>
              <a:rPr lang="zh-CN" altLang="en-US" sz="2400" b="1" dirty="0" smtClean="0">
                <a:solidFill>
                  <a:schemeClr val="tx1"/>
                </a:solidFill>
                <a:latin typeface="微软雅黑" panose="020B0503020204020204" pitchFamily="34" charset="-122"/>
                <a:ea typeface="微软雅黑" panose="020B0503020204020204" pitchFamily="34" charset="-122"/>
              </a:rPr>
              <a:t>控交换机概述</a:t>
            </a:r>
            <a:endParaRPr lang="en-US" altLang="zh-CN" sz="2400" b="1" dirty="0" smtClean="0">
              <a:solidFill>
                <a:schemeClr val="tx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dirty="0">
              <a:solidFill>
                <a:srgbClr val="FFFFFF"/>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dirty="0" smtClean="0">
                <a:solidFill>
                  <a:srgbClr val="FF0000"/>
                </a:solidFill>
                <a:latin typeface="微软雅黑" panose="020B0503020204020204" pitchFamily="34" charset="-122"/>
                <a:ea typeface="微软雅黑" panose="020B0503020204020204" pitchFamily="34" charset="-122"/>
              </a:rPr>
              <a:t>为什么要用监控专用交换机</a:t>
            </a:r>
            <a:endParaRPr lang="en-US" altLang="zh-CN" sz="2400" dirty="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smtClean="0">
              <a:solidFill>
                <a:srgbClr val="FFFFFF"/>
              </a:solidFill>
              <a:latin typeface="微软雅黑" panose="020B0503020204020204" pitchFamily="34" charset="-122"/>
              <a:ea typeface="微软雅黑" panose="020B0503020204020204" pitchFamily="34" charset="-122"/>
            </a:endParaRPr>
          </a:p>
          <a:p>
            <a:pPr>
              <a:buFont typeface="Wingdings" panose="05000000000000000000" pitchFamily="2" charset="2"/>
              <a:buChar char="n"/>
            </a:pPr>
            <a:r>
              <a:rPr lang="zh-CN" altLang="en-US" sz="2400" b="1" dirty="0" smtClean="0">
                <a:latin typeface="微软雅黑" panose="020B0503020204020204" pitchFamily="34" charset="-122"/>
                <a:ea typeface="微软雅黑" panose="020B0503020204020204" pitchFamily="34" charset="-122"/>
              </a:rPr>
              <a:t>监控交换机特色介绍</a:t>
            </a:r>
            <a:endParaRPr lang="en-US" altLang="zh-CN" sz="2400" b="1" dirty="0" smtClean="0">
              <a:latin typeface="微软雅黑" panose="020B0503020204020204" pitchFamily="34" charset="-122"/>
              <a:ea typeface="微软雅黑" panose="020B0503020204020204" pitchFamily="34" charset="-122"/>
            </a:endParaRPr>
          </a:p>
          <a:p>
            <a:pPr>
              <a:buFont typeface="Wingdings" panose="05000000000000000000" pitchFamily="2" charset="2"/>
              <a:buChar char="n"/>
            </a:pP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392828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5" y="503783"/>
            <a:ext cx="4493538" cy="523220"/>
          </a:xfrm>
          <a:prstGeom prst="rect">
            <a:avLst/>
          </a:prstGeom>
          <a:noFill/>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为什么要用监控</a:t>
            </a:r>
            <a:r>
              <a:rPr lang="zh-CN" altLang="en-US" sz="2800" dirty="0">
                <a:solidFill>
                  <a:srgbClr val="3366FF"/>
                </a:solidFill>
                <a:latin typeface="微软雅黑" panose="020B0503020204020204" pitchFamily="34" charset="-122"/>
                <a:ea typeface="微软雅黑" panose="020B0503020204020204" pitchFamily="34" charset="-122"/>
              </a:rPr>
              <a:t>专用</a:t>
            </a:r>
            <a:r>
              <a:rPr lang="zh-CN" altLang="en-US" sz="2800" dirty="0">
                <a:solidFill>
                  <a:srgbClr val="FFFFFF"/>
                </a:solidFill>
                <a:latin typeface="微软雅黑" panose="020B0503020204020204" pitchFamily="34" charset="-122"/>
                <a:ea typeface="微软雅黑" panose="020B0503020204020204" pitchFamily="34" charset="-122"/>
              </a:rPr>
              <a:t>交换机</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64493" y="1295871"/>
            <a:ext cx="1778401" cy="461665"/>
          </a:xfrm>
          <a:prstGeom prst="rect">
            <a:avLst/>
          </a:prstGeom>
          <a:noFill/>
        </p:spPr>
        <p:txBody>
          <a:bodyPr wrap="none" rtlCol="0">
            <a:spAutoFit/>
          </a:bodyPr>
          <a:lstStyle/>
          <a:p>
            <a:r>
              <a:rPr kumimoji="1" lang="en-US" altLang="zh-CN" sz="2400" dirty="0" smtClean="0">
                <a:latin typeface="微软雅黑"/>
                <a:ea typeface="微软雅黑"/>
                <a:cs typeface="微软雅黑"/>
              </a:rPr>
              <a:t>1</a:t>
            </a:r>
            <a:r>
              <a:rPr kumimoji="1" lang="zh-CN" altLang="en-US" sz="2400" dirty="0" smtClean="0">
                <a:latin typeface="微软雅黑"/>
                <a:ea typeface="微软雅黑"/>
                <a:cs typeface="微软雅黑"/>
              </a:rPr>
              <a:t>  传输数据</a:t>
            </a:r>
            <a:endParaRPr kumimoji="1" lang="zh-CN" altLang="en-US" sz="2400" dirty="0">
              <a:latin typeface="微软雅黑"/>
              <a:ea typeface="微软雅黑"/>
              <a:cs typeface="微软雅黑"/>
            </a:endParaRPr>
          </a:p>
        </p:txBody>
      </p:sp>
      <p:pic>
        <p:nvPicPr>
          <p:cNvPr id="6" name="图片 5"/>
          <p:cNvPicPr>
            <a:picLocks noChangeAspect="1"/>
          </p:cNvPicPr>
          <p:nvPr/>
        </p:nvPicPr>
        <p:blipFill>
          <a:blip r:embed="rId2"/>
          <a:stretch>
            <a:fillRect/>
          </a:stretch>
        </p:blipFill>
        <p:spPr>
          <a:xfrm>
            <a:off x="1008509" y="2015951"/>
            <a:ext cx="4372545" cy="2757868"/>
          </a:xfrm>
          <a:prstGeom prst="rect">
            <a:avLst/>
          </a:prstGeom>
        </p:spPr>
      </p:pic>
      <p:pic>
        <p:nvPicPr>
          <p:cNvPr id="8" name="图片 7"/>
          <p:cNvPicPr>
            <a:picLocks noChangeAspect="1"/>
          </p:cNvPicPr>
          <p:nvPr/>
        </p:nvPicPr>
        <p:blipFill>
          <a:blip r:embed="rId3"/>
          <a:stretch>
            <a:fillRect/>
          </a:stretch>
        </p:blipFill>
        <p:spPr>
          <a:xfrm>
            <a:off x="5689030" y="2015951"/>
            <a:ext cx="4361138" cy="2757600"/>
          </a:xfrm>
          <a:prstGeom prst="rect">
            <a:avLst/>
          </a:prstGeom>
        </p:spPr>
      </p:pic>
      <p:sp>
        <p:nvSpPr>
          <p:cNvPr id="10" name="文本框 9"/>
          <p:cNvSpPr txBox="1"/>
          <p:nvPr/>
        </p:nvSpPr>
        <p:spPr>
          <a:xfrm>
            <a:off x="936501" y="4824263"/>
            <a:ext cx="4464496" cy="798680"/>
          </a:xfrm>
          <a:prstGeom prst="rect">
            <a:avLst/>
          </a:prstGeom>
          <a:noFill/>
        </p:spPr>
        <p:txBody>
          <a:bodyPr wrap="square" rtlCol="0">
            <a:spAutoFit/>
          </a:bodyPr>
          <a:lstStyle/>
          <a:p>
            <a:pPr algn="ctr">
              <a:lnSpc>
                <a:spcPct val="130000"/>
              </a:lnSpc>
            </a:pPr>
            <a:r>
              <a:rPr kumimoji="1" lang="en-US" altLang="zh-CN" dirty="0" smtClean="0">
                <a:latin typeface="微软雅黑"/>
                <a:ea typeface="微软雅黑"/>
                <a:cs typeface="微软雅黑"/>
              </a:rPr>
              <a:t>PC</a:t>
            </a:r>
            <a:r>
              <a:rPr kumimoji="1" lang="zh-CN" altLang="en-US" dirty="0" smtClean="0">
                <a:latin typeface="微软雅黑"/>
                <a:ea typeface="微软雅黑"/>
                <a:cs typeface="微软雅黑"/>
              </a:rPr>
              <a:t>网络以网页、邮件为主，偶尔有下载、视频应用，数据量</a:t>
            </a:r>
            <a:r>
              <a:rPr kumimoji="1" lang="zh-CN" altLang="en-US" dirty="0" smtClean="0">
                <a:solidFill>
                  <a:srgbClr val="FFFF00"/>
                </a:solidFill>
                <a:latin typeface="微软雅黑"/>
                <a:ea typeface="微软雅黑"/>
                <a:cs typeface="微软雅黑"/>
              </a:rPr>
              <a:t>小</a:t>
            </a:r>
            <a:endParaRPr kumimoji="1" lang="en-US" altLang="zh-CN" dirty="0" smtClean="0">
              <a:solidFill>
                <a:srgbClr val="FFFF00"/>
              </a:solidFill>
              <a:latin typeface="微软雅黑"/>
              <a:ea typeface="微软雅黑"/>
              <a:cs typeface="微软雅黑"/>
            </a:endParaRPr>
          </a:p>
        </p:txBody>
      </p:sp>
      <p:sp>
        <p:nvSpPr>
          <p:cNvPr id="11" name="文本框 10"/>
          <p:cNvSpPr txBox="1"/>
          <p:nvPr/>
        </p:nvSpPr>
        <p:spPr>
          <a:xfrm>
            <a:off x="5689029" y="4896271"/>
            <a:ext cx="4392488" cy="798680"/>
          </a:xfrm>
          <a:prstGeom prst="rect">
            <a:avLst/>
          </a:prstGeom>
          <a:noFill/>
        </p:spPr>
        <p:txBody>
          <a:bodyPr wrap="square" rtlCol="0">
            <a:spAutoFit/>
          </a:bodyPr>
          <a:lstStyle/>
          <a:p>
            <a:pPr algn="ctr">
              <a:lnSpc>
                <a:spcPct val="130000"/>
              </a:lnSpc>
            </a:pPr>
            <a:r>
              <a:rPr kumimoji="1" lang="zh-CN" altLang="en-US" dirty="0" smtClean="0">
                <a:latin typeface="微软雅黑"/>
                <a:ea typeface="微软雅黑"/>
                <a:cs typeface="微软雅黑"/>
              </a:rPr>
              <a:t>监控网络</a:t>
            </a:r>
            <a:r>
              <a:rPr kumimoji="1" lang="en-US" altLang="zh-CN" dirty="0" smtClean="0">
                <a:latin typeface="微软雅黑"/>
                <a:ea typeface="微软雅黑"/>
                <a:cs typeface="微软雅黑"/>
              </a:rPr>
              <a:t>24</a:t>
            </a:r>
            <a:r>
              <a:rPr kumimoji="1" lang="zh-CN" altLang="en-US" dirty="0" smtClean="0">
                <a:latin typeface="微软雅黑"/>
                <a:ea typeface="微软雅黑"/>
                <a:cs typeface="微软雅黑"/>
              </a:rPr>
              <a:t>小时不间断视频传输，生成网。数据量</a:t>
            </a:r>
            <a:r>
              <a:rPr kumimoji="1" lang="zh-CN" altLang="en-US" dirty="0" smtClean="0">
                <a:solidFill>
                  <a:srgbClr val="FFFF00"/>
                </a:solidFill>
                <a:latin typeface="微软雅黑"/>
                <a:ea typeface="微软雅黑"/>
                <a:cs typeface="微软雅黑"/>
              </a:rPr>
              <a:t>大</a:t>
            </a:r>
            <a:endParaRPr kumimoji="1" lang="en-US" altLang="zh-CN" dirty="0" smtClean="0">
              <a:solidFill>
                <a:srgbClr val="FFFF00"/>
              </a:solidFill>
              <a:latin typeface="微软雅黑"/>
              <a:ea typeface="微软雅黑"/>
              <a:cs typeface="微软雅黑"/>
            </a:endParaRPr>
          </a:p>
        </p:txBody>
      </p:sp>
    </p:spTree>
    <p:extLst>
      <p:ext uri="{BB962C8B-B14F-4D97-AF65-F5344CB8AC3E}">
        <p14:creationId xmlns:p14="http://schemas.microsoft.com/office/powerpoint/2010/main" val="39885245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5" y="503783"/>
            <a:ext cx="4493538" cy="523220"/>
          </a:xfrm>
          <a:prstGeom prst="rect">
            <a:avLst/>
          </a:prstGeom>
          <a:noFill/>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为什么要用监控</a:t>
            </a:r>
            <a:r>
              <a:rPr lang="zh-CN" altLang="en-US" sz="2800" dirty="0">
                <a:solidFill>
                  <a:srgbClr val="3366FF"/>
                </a:solidFill>
                <a:latin typeface="微软雅黑" panose="020B0503020204020204" pitchFamily="34" charset="-122"/>
                <a:ea typeface="微软雅黑" panose="020B0503020204020204" pitchFamily="34" charset="-122"/>
              </a:rPr>
              <a:t>专用</a:t>
            </a:r>
            <a:r>
              <a:rPr lang="zh-CN" altLang="en-US" sz="2800" dirty="0">
                <a:solidFill>
                  <a:srgbClr val="FFFFFF"/>
                </a:solidFill>
                <a:latin typeface="微软雅黑" panose="020B0503020204020204" pitchFamily="34" charset="-122"/>
                <a:ea typeface="微软雅黑" panose="020B0503020204020204" pitchFamily="34" charset="-122"/>
              </a:rPr>
              <a:t>交换机</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64493" y="1295871"/>
            <a:ext cx="1778401" cy="461665"/>
          </a:xfrm>
          <a:prstGeom prst="rect">
            <a:avLst/>
          </a:prstGeom>
          <a:noFill/>
        </p:spPr>
        <p:txBody>
          <a:bodyPr wrap="none" rtlCol="0">
            <a:spAutoFit/>
          </a:bodyPr>
          <a:lstStyle/>
          <a:p>
            <a:r>
              <a:rPr kumimoji="1" lang="en-US" altLang="zh-CN" sz="2400" dirty="0" smtClean="0">
                <a:latin typeface="微软雅黑"/>
                <a:ea typeface="微软雅黑"/>
                <a:cs typeface="微软雅黑"/>
              </a:rPr>
              <a:t>2</a:t>
            </a:r>
            <a:r>
              <a:rPr kumimoji="1" lang="zh-CN" altLang="en-US" sz="2400" dirty="0" smtClean="0">
                <a:latin typeface="微软雅黑"/>
                <a:ea typeface="微软雅黑"/>
                <a:cs typeface="微软雅黑"/>
              </a:rPr>
              <a:t>  应用场景</a:t>
            </a:r>
            <a:endParaRPr kumimoji="1" lang="zh-CN" altLang="en-US" sz="2400" dirty="0">
              <a:latin typeface="微软雅黑"/>
              <a:ea typeface="微软雅黑"/>
              <a:cs typeface="微软雅黑"/>
            </a:endParaRPr>
          </a:p>
        </p:txBody>
      </p:sp>
      <p:pic>
        <p:nvPicPr>
          <p:cNvPr id="8" name="图片 7"/>
          <p:cNvPicPr>
            <a:picLocks noChangeAspect="1"/>
          </p:cNvPicPr>
          <p:nvPr/>
        </p:nvPicPr>
        <p:blipFill>
          <a:blip r:embed="rId2"/>
          <a:stretch>
            <a:fillRect/>
          </a:stretch>
        </p:blipFill>
        <p:spPr>
          <a:xfrm>
            <a:off x="1008510" y="1871935"/>
            <a:ext cx="5184576" cy="2644237"/>
          </a:xfrm>
          <a:prstGeom prst="rect">
            <a:avLst/>
          </a:prstGeom>
        </p:spPr>
      </p:pic>
      <p:sp>
        <p:nvSpPr>
          <p:cNvPr id="9" name="文本框 8"/>
          <p:cNvSpPr txBox="1"/>
          <p:nvPr/>
        </p:nvSpPr>
        <p:spPr>
          <a:xfrm>
            <a:off x="6553125" y="1655911"/>
            <a:ext cx="4801314" cy="1315745"/>
          </a:xfrm>
          <a:prstGeom prst="rect">
            <a:avLst/>
          </a:prstGeom>
          <a:noFill/>
        </p:spPr>
        <p:txBody>
          <a:bodyPr wrap="none" rtlCol="0">
            <a:spAutoFit/>
          </a:bodyPr>
          <a:lstStyle/>
          <a:p>
            <a:pPr>
              <a:lnSpc>
                <a:spcPct val="150000"/>
              </a:lnSpc>
            </a:pPr>
            <a:r>
              <a:rPr kumimoji="1" lang="zh-CN" altLang="en-US" dirty="0" smtClean="0">
                <a:latin typeface="微软雅黑"/>
                <a:ea typeface="微软雅黑"/>
                <a:cs typeface="微软雅黑"/>
              </a:rPr>
              <a:t>问：对于这样一个</a:t>
            </a:r>
            <a:r>
              <a:rPr kumimoji="1" lang="en-US" altLang="zh-CN" dirty="0" smtClean="0">
                <a:latin typeface="微软雅黑"/>
                <a:ea typeface="微软雅黑"/>
                <a:cs typeface="微软雅黑"/>
              </a:rPr>
              <a:t>300</a:t>
            </a:r>
            <a:r>
              <a:rPr kumimoji="1" lang="zh-CN" altLang="en-US" dirty="0" smtClean="0">
                <a:latin typeface="微软雅黑"/>
                <a:ea typeface="微软雅黑"/>
                <a:cs typeface="微软雅黑"/>
              </a:rPr>
              <a:t>平左右的办公室</a:t>
            </a:r>
            <a:endParaRPr kumimoji="1" lang="en-US" altLang="zh-CN" dirty="0">
              <a:latin typeface="微软雅黑"/>
              <a:ea typeface="微软雅黑"/>
              <a:cs typeface="微软雅黑"/>
            </a:endParaRPr>
          </a:p>
          <a:p>
            <a:pPr>
              <a:lnSpc>
                <a:spcPct val="150000"/>
              </a:lnSpc>
            </a:pPr>
            <a:r>
              <a:rPr kumimoji="1" lang="zh-CN" altLang="en-US" dirty="0" smtClean="0">
                <a:latin typeface="微软雅黑"/>
                <a:ea typeface="微软雅黑"/>
                <a:cs typeface="微软雅黑"/>
              </a:rPr>
              <a:t>如果要做</a:t>
            </a:r>
            <a:r>
              <a:rPr kumimoji="1" lang="zh-CN" altLang="en-US" dirty="0" smtClean="0">
                <a:solidFill>
                  <a:srgbClr val="FFFF00"/>
                </a:solidFill>
                <a:latin typeface="微软雅黑"/>
                <a:ea typeface="微软雅黑"/>
                <a:cs typeface="微软雅黑"/>
              </a:rPr>
              <a:t>监控</a:t>
            </a:r>
            <a:r>
              <a:rPr kumimoji="1" lang="zh-CN" altLang="en-US" dirty="0" smtClean="0">
                <a:latin typeface="微软雅黑"/>
                <a:ea typeface="微软雅黑"/>
                <a:cs typeface="微软雅黑"/>
              </a:rPr>
              <a:t>，需要多少个摄像头？</a:t>
            </a:r>
            <a:endParaRPr kumimoji="1" lang="en-US" altLang="zh-CN" dirty="0">
              <a:latin typeface="微软雅黑"/>
              <a:ea typeface="微软雅黑"/>
              <a:cs typeface="微软雅黑"/>
            </a:endParaRPr>
          </a:p>
          <a:p>
            <a:pPr>
              <a:lnSpc>
                <a:spcPct val="150000"/>
              </a:lnSpc>
            </a:pPr>
            <a:r>
              <a:rPr kumimoji="1" lang="zh-CN" altLang="en-US" dirty="0" smtClean="0">
                <a:latin typeface="微软雅黑"/>
                <a:ea typeface="微软雅黑"/>
                <a:cs typeface="微软雅黑"/>
              </a:rPr>
              <a:t>如果要做</a:t>
            </a:r>
            <a:r>
              <a:rPr kumimoji="1" lang="zh-CN" altLang="en-US" dirty="0" smtClean="0">
                <a:solidFill>
                  <a:srgbClr val="FFFF00"/>
                </a:solidFill>
                <a:latin typeface="微软雅黑"/>
                <a:ea typeface="微软雅黑"/>
                <a:cs typeface="微软雅黑"/>
              </a:rPr>
              <a:t>有线网络</a:t>
            </a:r>
            <a:r>
              <a:rPr kumimoji="1" lang="zh-CN" altLang="en-US" dirty="0" smtClean="0">
                <a:latin typeface="微软雅黑"/>
                <a:ea typeface="微软雅黑"/>
                <a:cs typeface="微软雅黑"/>
              </a:rPr>
              <a:t>，需要部多少个有线点位？</a:t>
            </a:r>
            <a:endParaRPr kumimoji="1" lang="en-US" altLang="zh-CN" dirty="0" smtClean="0">
              <a:latin typeface="微软雅黑"/>
              <a:ea typeface="微软雅黑"/>
              <a:cs typeface="微软雅黑"/>
            </a:endParaRPr>
          </a:p>
        </p:txBody>
      </p:sp>
      <p:sp>
        <p:nvSpPr>
          <p:cNvPr id="10" name="文本框 9"/>
          <p:cNvSpPr txBox="1"/>
          <p:nvPr/>
        </p:nvSpPr>
        <p:spPr>
          <a:xfrm>
            <a:off x="6605963" y="3350711"/>
            <a:ext cx="1478590" cy="369332"/>
          </a:xfrm>
          <a:prstGeom prst="rect">
            <a:avLst/>
          </a:prstGeom>
          <a:noFill/>
        </p:spPr>
        <p:txBody>
          <a:bodyPr wrap="none" rtlCol="0">
            <a:spAutoFit/>
          </a:bodyPr>
          <a:lstStyle/>
          <a:p>
            <a:r>
              <a:rPr kumimoji="1" lang="en-US" altLang="zh-CN" dirty="0" smtClean="0">
                <a:latin typeface="微软雅黑"/>
                <a:ea typeface="微软雅黑"/>
                <a:cs typeface="微软雅黑"/>
              </a:rPr>
              <a:t>2-3</a:t>
            </a:r>
            <a:r>
              <a:rPr kumimoji="1" lang="zh-CN" altLang="en-US" dirty="0" smtClean="0">
                <a:latin typeface="微软雅黑"/>
                <a:ea typeface="微软雅黑"/>
                <a:cs typeface="微软雅黑"/>
              </a:rPr>
              <a:t>个摄像头</a:t>
            </a:r>
            <a:endParaRPr kumimoji="1" lang="en-US" altLang="zh-CN" dirty="0" smtClean="0">
              <a:latin typeface="微软雅黑"/>
              <a:ea typeface="微软雅黑"/>
              <a:cs typeface="微软雅黑"/>
            </a:endParaRPr>
          </a:p>
        </p:txBody>
      </p:sp>
      <p:sp>
        <p:nvSpPr>
          <p:cNvPr id="11" name="右箭头 10"/>
          <p:cNvSpPr/>
          <p:nvPr/>
        </p:nvSpPr>
        <p:spPr bwMode="auto">
          <a:xfrm>
            <a:off x="8209309" y="3456111"/>
            <a:ext cx="792088" cy="21602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文本框 11"/>
          <p:cNvSpPr txBox="1"/>
          <p:nvPr/>
        </p:nvSpPr>
        <p:spPr>
          <a:xfrm>
            <a:off x="9217421" y="3350711"/>
            <a:ext cx="1609560" cy="369332"/>
          </a:xfrm>
          <a:prstGeom prst="rect">
            <a:avLst/>
          </a:prstGeom>
          <a:noFill/>
        </p:spPr>
        <p:txBody>
          <a:bodyPr wrap="none" rtlCol="0">
            <a:spAutoFit/>
          </a:bodyPr>
          <a:lstStyle/>
          <a:p>
            <a:r>
              <a:rPr kumimoji="1" lang="zh-CN" altLang="zh-CN" dirty="0" smtClean="0">
                <a:solidFill>
                  <a:srgbClr val="FFFF00"/>
                </a:solidFill>
                <a:latin typeface="微软雅黑"/>
                <a:ea typeface="微软雅黑"/>
                <a:cs typeface="微软雅黑"/>
              </a:rPr>
              <a:t>1</a:t>
            </a:r>
            <a:r>
              <a:rPr kumimoji="1" lang="zh-CN" altLang="en-US" dirty="0" smtClean="0">
                <a:solidFill>
                  <a:srgbClr val="FFFF00"/>
                </a:solidFill>
                <a:latin typeface="微软雅黑"/>
                <a:ea typeface="微软雅黑"/>
                <a:cs typeface="微软雅黑"/>
              </a:rPr>
              <a:t>台</a:t>
            </a:r>
            <a:r>
              <a:rPr kumimoji="1" lang="en-US" altLang="zh-CN" dirty="0" smtClean="0">
                <a:solidFill>
                  <a:srgbClr val="FFFF00"/>
                </a:solidFill>
                <a:latin typeface="微软雅黑"/>
                <a:ea typeface="微软雅黑"/>
                <a:cs typeface="微软雅黑"/>
              </a:rPr>
              <a:t>8</a:t>
            </a:r>
            <a:r>
              <a:rPr kumimoji="1" lang="zh-CN" altLang="en-US" dirty="0" smtClean="0">
                <a:solidFill>
                  <a:srgbClr val="FFFF00"/>
                </a:solidFill>
                <a:latin typeface="微软雅黑"/>
                <a:ea typeface="微软雅黑"/>
                <a:cs typeface="微软雅黑"/>
              </a:rPr>
              <a:t>口</a:t>
            </a:r>
            <a:r>
              <a:rPr kumimoji="1" lang="zh-CN" altLang="en-US" dirty="0" smtClean="0">
                <a:latin typeface="微软雅黑"/>
                <a:ea typeface="微软雅黑"/>
                <a:cs typeface="微软雅黑"/>
              </a:rPr>
              <a:t>交换机</a:t>
            </a:r>
            <a:endParaRPr kumimoji="1" lang="en-US" altLang="zh-CN" dirty="0" smtClean="0">
              <a:latin typeface="微软雅黑"/>
              <a:ea typeface="微软雅黑"/>
              <a:cs typeface="微软雅黑"/>
            </a:endParaRPr>
          </a:p>
        </p:txBody>
      </p:sp>
      <p:sp>
        <p:nvSpPr>
          <p:cNvPr id="13" name="文本框 12"/>
          <p:cNvSpPr txBox="1"/>
          <p:nvPr/>
        </p:nvSpPr>
        <p:spPr>
          <a:xfrm>
            <a:off x="6589894" y="3835459"/>
            <a:ext cx="1518490" cy="369332"/>
          </a:xfrm>
          <a:prstGeom prst="rect">
            <a:avLst/>
          </a:prstGeom>
          <a:noFill/>
        </p:spPr>
        <p:txBody>
          <a:bodyPr wrap="none" rtlCol="0">
            <a:spAutoFit/>
          </a:bodyPr>
          <a:lstStyle/>
          <a:p>
            <a:r>
              <a:rPr kumimoji="1" lang="en-US" altLang="zh-CN" dirty="0" smtClean="0">
                <a:latin typeface="微软雅黑"/>
                <a:ea typeface="微软雅黑"/>
                <a:cs typeface="微软雅黑"/>
              </a:rPr>
              <a:t>20-30</a:t>
            </a:r>
            <a:r>
              <a:rPr kumimoji="1" lang="zh-CN" altLang="en-US" dirty="0" smtClean="0">
                <a:latin typeface="微软雅黑"/>
                <a:ea typeface="微软雅黑"/>
                <a:cs typeface="微软雅黑"/>
              </a:rPr>
              <a:t>个点位</a:t>
            </a:r>
            <a:endParaRPr kumimoji="1" lang="en-US" altLang="zh-CN" dirty="0" smtClean="0">
              <a:latin typeface="微软雅黑"/>
              <a:ea typeface="微软雅黑"/>
              <a:cs typeface="微软雅黑"/>
            </a:endParaRPr>
          </a:p>
        </p:txBody>
      </p:sp>
      <p:sp>
        <p:nvSpPr>
          <p:cNvPr id="14" name="右箭头 13"/>
          <p:cNvSpPr/>
          <p:nvPr/>
        </p:nvSpPr>
        <p:spPr bwMode="auto">
          <a:xfrm>
            <a:off x="8193240" y="3940859"/>
            <a:ext cx="792088" cy="21602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文本框 14"/>
          <p:cNvSpPr txBox="1"/>
          <p:nvPr/>
        </p:nvSpPr>
        <p:spPr>
          <a:xfrm>
            <a:off x="9217421" y="3835459"/>
            <a:ext cx="1749197" cy="369332"/>
          </a:xfrm>
          <a:prstGeom prst="rect">
            <a:avLst/>
          </a:prstGeom>
          <a:noFill/>
        </p:spPr>
        <p:txBody>
          <a:bodyPr wrap="none" rtlCol="0">
            <a:spAutoFit/>
          </a:bodyPr>
          <a:lstStyle/>
          <a:p>
            <a:r>
              <a:rPr kumimoji="1" lang="en-US" altLang="zh-CN" dirty="0" smtClean="0">
                <a:solidFill>
                  <a:srgbClr val="FFFF00"/>
                </a:solidFill>
                <a:latin typeface="微软雅黑"/>
                <a:ea typeface="微软雅黑"/>
                <a:cs typeface="微软雅黑"/>
              </a:rPr>
              <a:t>2</a:t>
            </a:r>
            <a:r>
              <a:rPr kumimoji="1" lang="zh-CN" altLang="en-US" dirty="0" smtClean="0">
                <a:solidFill>
                  <a:srgbClr val="FFFF00"/>
                </a:solidFill>
                <a:latin typeface="微软雅黑"/>
                <a:ea typeface="微软雅黑"/>
                <a:cs typeface="微软雅黑"/>
              </a:rPr>
              <a:t>台</a:t>
            </a:r>
            <a:r>
              <a:rPr kumimoji="1" lang="en-US" altLang="zh-CN" dirty="0" smtClean="0">
                <a:solidFill>
                  <a:srgbClr val="FFFF00"/>
                </a:solidFill>
                <a:latin typeface="微软雅黑"/>
                <a:ea typeface="微软雅黑"/>
                <a:cs typeface="微软雅黑"/>
              </a:rPr>
              <a:t>24</a:t>
            </a:r>
            <a:r>
              <a:rPr kumimoji="1" lang="zh-CN" altLang="en-US" dirty="0" smtClean="0">
                <a:solidFill>
                  <a:srgbClr val="FFFF00"/>
                </a:solidFill>
                <a:latin typeface="微软雅黑"/>
                <a:ea typeface="微软雅黑"/>
                <a:cs typeface="微软雅黑"/>
              </a:rPr>
              <a:t>口</a:t>
            </a:r>
            <a:r>
              <a:rPr kumimoji="1" lang="zh-CN" altLang="en-US" dirty="0" smtClean="0">
                <a:latin typeface="微软雅黑"/>
                <a:ea typeface="微软雅黑"/>
                <a:cs typeface="微软雅黑"/>
              </a:rPr>
              <a:t>交换机</a:t>
            </a:r>
            <a:endParaRPr kumimoji="1" lang="en-US" altLang="zh-CN" dirty="0" smtClean="0">
              <a:latin typeface="微软雅黑"/>
              <a:ea typeface="微软雅黑"/>
              <a:cs typeface="微软雅黑"/>
            </a:endParaRPr>
          </a:p>
        </p:txBody>
      </p:sp>
      <p:sp>
        <p:nvSpPr>
          <p:cNvPr id="16" name="文本框 15"/>
          <p:cNvSpPr txBox="1"/>
          <p:nvPr/>
        </p:nvSpPr>
        <p:spPr>
          <a:xfrm>
            <a:off x="2232645" y="4896271"/>
            <a:ext cx="6412207" cy="528350"/>
          </a:xfrm>
          <a:prstGeom prst="rect">
            <a:avLst/>
          </a:prstGeom>
          <a:noFill/>
        </p:spPr>
        <p:txBody>
          <a:bodyPr wrap="none" rtlCol="0">
            <a:spAutoFit/>
          </a:bodyPr>
          <a:lstStyle/>
          <a:p>
            <a:pPr>
              <a:lnSpc>
                <a:spcPct val="150000"/>
              </a:lnSpc>
            </a:pPr>
            <a:r>
              <a:rPr lang="en-US" altLang="zh-CN" sz="2000" dirty="0">
                <a:latin typeface="微软雅黑"/>
                <a:ea typeface="微软雅黑"/>
                <a:cs typeface="微软雅黑"/>
              </a:rPr>
              <a:t>PC</a:t>
            </a:r>
            <a:r>
              <a:rPr lang="zh-CN" altLang="en-US" sz="2000" dirty="0">
                <a:latin typeface="微软雅黑"/>
                <a:ea typeface="微软雅黑"/>
                <a:cs typeface="微软雅黑"/>
              </a:rPr>
              <a:t>网络接入信息点</a:t>
            </a:r>
            <a:r>
              <a:rPr lang="zh-CN" altLang="en-US" sz="2000" dirty="0" smtClean="0">
                <a:solidFill>
                  <a:srgbClr val="FFFF00"/>
                </a:solidFill>
                <a:latin typeface="微软雅黑"/>
                <a:ea typeface="微软雅黑"/>
                <a:cs typeface="微软雅黑"/>
              </a:rPr>
              <a:t>集中</a:t>
            </a:r>
            <a:r>
              <a:rPr lang="zh-CN" altLang="en-US" sz="2000" dirty="0" smtClean="0">
                <a:latin typeface="微软雅黑"/>
                <a:ea typeface="微软雅黑"/>
                <a:cs typeface="微软雅黑"/>
              </a:rPr>
              <a:t>，监控网络接入信息点分布</a:t>
            </a:r>
            <a:r>
              <a:rPr lang="zh-CN" altLang="en-US" sz="2000" dirty="0" smtClean="0">
                <a:solidFill>
                  <a:srgbClr val="FFFF00"/>
                </a:solidFill>
                <a:latin typeface="微软雅黑"/>
                <a:ea typeface="微软雅黑"/>
                <a:cs typeface="微软雅黑"/>
              </a:rPr>
              <a:t>稀疏</a:t>
            </a:r>
            <a:endParaRPr kumimoji="1" lang="en-US" altLang="zh-CN" sz="2000" dirty="0" smtClean="0">
              <a:solidFill>
                <a:srgbClr val="FFFF00"/>
              </a:solidFill>
              <a:latin typeface="微软雅黑"/>
              <a:ea typeface="微软雅黑"/>
              <a:cs typeface="微软雅黑"/>
            </a:endParaRPr>
          </a:p>
        </p:txBody>
      </p:sp>
    </p:spTree>
    <p:extLst>
      <p:ext uri="{BB962C8B-B14F-4D97-AF65-F5344CB8AC3E}">
        <p14:creationId xmlns:p14="http://schemas.microsoft.com/office/powerpoint/2010/main" val="16992641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animBg="1"/>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1805" y="1943943"/>
            <a:ext cx="2490018" cy="1683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1805" y="3672135"/>
            <a:ext cx="2490018" cy="168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2085" y="3672135"/>
            <a:ext cx="2491200" cy="168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2085" y="1943943"/>
            <a:ext cx="2491200" cy="168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本框 5"/>
          <p:cNvSpPr txBox="1"/>
          <p:nvPr/>
        </p:nvSpPr>
        <p:spPr>
          <a:xfrm>
            <a:off x="792485" y="503783"/>
            <a:ext cx="4493538" cy="523220"/>
          </a:xfrm>
          <a:prstGeom prst="rect">
            <a:avLst/>
          </a:prstGeom>
          <a:noFill/>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为什么要用监控</a:t>
            </a:r>
            <a:r>
              <a:rPr lang="zh-CN" altLang="en-US" sz="2800" dirty="0">
                <a:solidFill>
                  <a:srgbClr val="3366FF"/>
                </a:solidFill>
                <a:latin typeface="微软雅黑" panose="020B0503020204020204" pitchFamily="34" charset="-122"/>
                <a:ea typeface="微软雅黑" panose="020B0503020204020204" pitchFamily="34" charset="-122"/>
              </a:rPr>
              <a:t>专用</a:t>
            </a:r>
            <a:r>
              <a:rPr lang="zh-CN" altLang="en-US" sz="2800" dirty="0">
                <a:solidFill>
                  <a:srgbClr val="FFFFFF"/>
                </a:solidFill>
                <a:latin typeface="微软雅黑" panose="020B0503020204020204" pitchFamily="34" charset="-122"/>
                <a:ea typeface="微软雅黑" panose="020B0503020204020204" pitchFamily="34" charset="-122"/>
              </a:rPr>
              <a:t>交换机</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64493" y="1295871"/>
            <a:ext cx="2393955" cy="461665"/>
          </a:xfrm>
          <a:prstGeom prst="rect">
            <a:avLst/>
          </a:prstGeom>
          <a:noFill/>
        </p:spPr>
        <p:txBody>
          <a:bodyPr wrap="none" rtlCol="0">
            <a:spAutoFit/>
          </a:bodyPr>
          <a:lstStyle/>
          <a:p>
            <a:r>
              <a:rPr kumimoji="1" lang="en-US" altLang="zh-CN" sz="2400" dirty="0" smtClean="0">
                <a:latin typeface="微软雅黑"/>
                <a:ea typeface="微软雅黑"/>
                <a:cs typeface="微软雅黑"/>
              </a:rPr>
              <a:t>2</a:t>
            </a:r>
            <a:r>
              <a:rPr kumimoji="1" lang="zh-CN" altLang="en-US" sz="2400" dirty="0" smtClean="0">
                <a:latin typeface="微软雅黑"/>
                <a:ea typeface="微软雅黑"/>
                <a:cs typeface="微软雅黑"/>
              </a:rPr>
              <a:t>  其他监控场景</a:t>
            </a:r>
            <a:endParaRPr kumimoji="1" lang="zh-CN" altLang="en-US" sz="2400" dirty="0">
              <a:latin typeface="微软雅黑"/>
              <a:ea typeface="微软雅黑"/>
              <a:cs typeface="微软雅黑"/>
            </a:endParaRPr>
          </a:p>
        </p:txBody>
      </p:sp>
    </p:spTree>
    <p:extLst>
      <p:ext uri="{BB962C8B-B14F-4D97-AF65-F5344CB8AC3E}">
        <p14:creationId xmlns:p14="http://schemas.microsoft.com/office/powerpoint/2010/main" val="40340263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7118</TotalTime>
  <Pages>0</Pages>
  <Words>1386</Words>
  <Characters>0</Characters>
  <Application>Microsoft Macintosh PowerPoint</Application>
  <DocSecurity>0</DocSecurity>
  <PresentationFormat>自定义</PresentationFormat>
  <Lines>0</Lines>
  <Paragraphs>246</Paragraphs>
  <Slides>24</Slides>
  <Notes>7</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监控交换机产品功能培训</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vector>
  </TitlesOfParts>
  <Manager/>
  <Company>12</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yangzi</cp:lastModifiedBy>
  <cp:revision>404</cp:revision>
  <dcterms:created xsi:type="dcterms:W3CDTF">2013-03-11T04:34:00Z</dcterms:created>
  <dcterms:modified xsi:type="dcterms:W3CDTF">2015-09-17T02:07:27Z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2052-9.1.0.4842</vt:lpwstr>
  </property>
</Properties>
</file>